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192"/>
  </p:notesMasterIdLst>
  <p:handoutMasterIdLst>
    <p:handoutMasterId r:id="rId193"/>
  </p:handoutMasterIdLst>
  <p:sldIdLst>
    <p:sldId id="1068" r:id="rId5"/>
    <p:sldId id="1023" r:id="rId6"/>
    <p:sldId id="1069" r:id="rId7"/>
    <p:sldId id="1070" r:id="rId8"/>
    <p:sldId id="1022" r:id="rId9"/>
    <p:sldId id="1071" r:id="rId10"/>
    <p:sldId id="1072" r:id="rId11"/>
    <p:sldId id="1059" r:id="rId12"/>
    <p:sldId id="1073" r:id="rId13"/>
    <p:sldId id="1074" r:id="rId14"/>
    <p:sldId id="1029" r:id="rId15"/>
    <p:sldId id="1018" r:id="rId16"/>
    <p:sldId id="963" r:id="rId17"/>
    <p:sldId id="1064" r:id="rId18"/>
    <p:sldId id="1087" r:id="rId19"/>
    <p:sldId id="1088" r:id="rId20"/>
    <p:sldId id="1038" r:id="rId21"/>
    <p:sldId id="1079" r:id="rId22"/>
    <p:sldId id="1080" r:id="rId23"/>
    <p:sldId id="1039" r:id="rId24"/>
    <p:sldId id="980" r:id="rId25"/>
    <p:sldId id="1089" r:id="rId26"/>
    <p:sldId id="770" r:id="rId27"/>
    <p:sldId id="1107" r:id="rId28"/>
    <p:sldId id="1108" r:id="rId29"/>
    <p:sldId id="1109" r:id="rId30"/>
    <p:sldId id="1187" r:id="rId31"/>
    <p:sldId id="1188" r:id="rId32"/>
    <p:sldId id="1110" r:id="rId33"/>
    <p:sldId id="1111" r:id="rId34"/>
    <p:sldId id="1112" r:id="rId35"/>
    <p:sldId id="772" r:id="rId36"/>
    <p:sldId id="981" r:id="rId37"/>
    <p:sldId id="1075" r:id="rId38"/>
    <p:sldId id="1189" r:id="rId39"/>
    <p:sldId id="1190" r:id="rId40"/>
    <p:sldId id="1191" r:id="rId41"/>
    <p:sldId id="1040" r:id="rId42"/>
    <p:sldId id="1090" r:id="rId43"/>
    <p:sldId id="1097" r:id="rId44"/>
    <p:sldId id="1041" r:id="rId45"/>
    <p:sldId id="1113" r:id="rId46"/>
    <p:sldId id="1114" r:id="rId47"/>
    <p:sldId id="775" r:id="rId48"/>
    <p:sldId id="983" r:id="rId49"/>
    <p:sldId id="1067" r:id="rId50"/>
    <p:sldId id="1042" r:id="rId51"/>
    <p:sldId id="984" r:id="rId52"/>
    <p:sldId id="1077" r:id="rId53"/>
    <p:sldId id="1192" r:id="rId54"/>
    <p:sldId id="1193" r:id="rId55"/>
    <p:sldId id="864" r:id="rId56"/>
    <p:sldId id="756" r:id="rId57"/>
    <p:sldId id="1115" r:id="rId58"/>
    <p:sldId id="1078" r:id="rId59"/>
    <p:sldId id="1044" r:id="rId60"/>
    <p:sldId id="1116" r:id="rId61"/>
    <p:sldId id="1117" r:id="rId62"/>
    <p:sldId id="780" r:id="rId63"/>
    <p:sldId id="1194" r:id="rId64"/>
    <p:sldId id="1195" r:id="rId65"/>
    <p:sldId id="782" r:id="rId66"/>
    <p:sldId id="1006" r:id="rId67"/>
    <p:sldId id="1007" r:id="rId68"/>
    <p:sldId id="1061" r:id="rId69"/>
    <p:sldId id="1118" r:id="rId70"/>
    <p:sldId id="1119" r:id="rId71"/>
    <p:sldId id="1030" r:id="rId72"/>
    <p:sldId id="1120" r:id="rId73"/>
    <p:sldId id="1121" r:id="rId74"/>
    <p:sldId id="727" r:id="rId75"/>
    <p:sldId id="997" r:id="rId76"/>
    <p:sldId id="1033" r:id="rId77"/>
    <p:sldId id="748" r:id="rId78"/>
    <p:sldId id="954" r:id="rId79"/>
    <p:sldId id="959" r:id="rId80"/>
    <p:sldId id="1035" r:id="rId81"/>
    <p:sldId id="999" r:id="rId82"/>
    <p:sldId id="1034" r:id="rId83"/>
    <p:sldId id="731" r:id="rId84"/>
    <p:sldId id="1100" r:id="rId85"/>
    <p:sldId id="1101" r:id="rId86"/>
    <p:sldId id="1036" r:id="rId87"/>
    <p:sldId id="955" r:id="rId88"/>
    <p:sldId id="956" r:id="rId89"/>
    <p:sldId id="733" r:id="rId90"/>
    <p:sldId id="1102" r:id="rId91"/>
    <p:sldId id="1103" r:id="rId92"/>
    <p:sldId id="734" r:id="rId93"/>
    <p:sldId id="1196" r:id="rId94"/>
    <p:sldId id="1037" r:id="rId95"/>
    <p:sldId id="1062" r:id="rId96"/>
    <p:sldId id="957" r:id="rId97"/>
    <p:sldId id="958" r:id="rId98"/>
    <p:sldId id="736" r:id="rId99"/>
    <p:sldId id="1198" r:id="rId100"/>
    <p:sldId id="1199" r:id="rId101"/>
    <p:sldId id="1063" r:id="rId102"/>
    <p:sldId id="977" r:id="rId103"/>
    <p:sldId id="978" r:id="rId104"/>
    <p:sldId id="739" r:id="rId105"/>
    <p:sldId id="1000" r:id="rId106"/>
    <p:sldId id="1001" r:id="rId107"/>
    <p:sldId id="740" r:id="rId108"/>
    <p:sldId id="1104" r:id="rId109"/>
    <p:sldId id="1003" r:id="rId110"/>
    <p:sldId id="1065" r:id="rId111"/>
    <p:sldId id="1122" r:id="rId112"/>
    <p:sldId id="1123" r:id="rId113"/>
    <p:sldId id="1066" r:id="rId114"/>
    <p:sldId id="1124" r:id="rId115"/>
    <p:sldId id="1125" r:id="rId116"/>
    <p:sldId id="1200" r:id="rId117"/>
    <p:sldId id="1083" r:id="rId118"/>
    <p:sldId id="1084" r:id="rId119"/>
    <p:sldId id="1085" r:id="rId120"/>
    <p:sldId id="1201" r:id="rId121"/>
    <p:sldId id="1086" r:id="rId122"/>
    <p:sldId id="1045" r:id="rId123"/>
    <p:sldId id="1126" r:id="rId124"/>
    <p:sldId id="1127" r:id="rId125"/>
    <p:sldId id="1130" r:id="rId126"/>
    <p:sldId id="1131" r:id="rId127"/>
    <p:sldId id="1129" r:id="rId128"/>
    <p:sldId id="1204" r:id="rId129"/>
    <p:sldId id="1133" r:id="rId130"/>
    <p:sldId id="1137" r:id="rId131"/>
    <p:sldId id="1132" r:id="rId132"/>
    <p:sldId id="1135" r:id="rId133"/>
    <p:sldId id="1138" r:id="rId134"/>
    <p:sldId id="1180" r:id="rId135"/>
    <p:sldId id="1181" r:id="rId136"/>
    <p:sldId id="1182" r:id="rId137"/>
    <p:sldId id="1183" r:id="rId138"/>
    <p:sldId id="1184" r:id="rId139"/>
    <p:sldId id="1185" r:id="rId140"/>
    <p:sldId id="1155" r:id="rId141"/>
    <p:sldId id="1156" r:id="rId142"/>
    <p:sldId id="1158" r:id="rId143"/>
    <p:sldId id="1159" r:id="rId144"/>
    <p:sldId id="1160" r:id="rId145"/>
    <p:sldId id="1161" r:id="rId146"/>
    <p:sldId id="1168" r:id="rId147"/>
    <p:sldId id="1169" r:id="rId148"/>
    <p:sldId id="1170" r:id="rId149"/>
    <p:sldId id="1171" r:id="rId150"/>
    <p:sldId id="1172" r:id="rId151"/>
    <p:sldId id="1173" r:id="rId152"/>
    <p:sldId id="1162" r:id="rId153"/>
    <p:sldId id="1163" r:id="rId154"/>
    <p:sldId id="1164" r:id="rId155"/>
    <p:sldId id="1165" r:id="rId156"/>
    <p:sldId id="1166" r:id="rId157"/>
    <p:sldId id="1167" r:id="rId158"/>
    <p:sldId id="1174" r:id="rId159"/>
    <p:sldId id="1175" r:id="rId160"/>
    <p:sldId id="1176" r:id="rId161"/>
    <p:sldId id="1177" r:id="rId162"/>
    <p:sldId id="1178" r:id="rId163"/>
    <p:sldId id="1179" r:id="rId164"/>
    <p:sldId id="1049" r:id="rId165"/>
    <p:sldId id="1140" r:id="rId166"/>
    <p:sldId id="1139" r:id="rId167"/>
    <p:sldId id="1050" r:id="rId168"/>
    <p:sldId id="1141" r:id="rId169"/>
    <p:sldId id="1142" r:id="rId170"/>
    <p:sldId id="1051" r:id="rId171"/>
    <p:sldId id="1143" r:id="rId172"/>
    <p:sldId id="1144" r:id="rId173"/>
    <p:sldId id="1052" r:id="rId174"/>
    <p:sldId id="1145" r:id="rId175"/>
    <p:sldId id="1146" r:id="rId176"/>
    <p:sldId id="1053" r:id="rId177"/>
    <p:sldId id="1147" r:id="rId178"/>
    <p:sldId id="1148" r:id="rId179"/>
    <p:sldId id="1054" r:id="rId180"/>
    <p:sldId id="1149" r:id="rId181"/>
    <p:sldId id="1150" r:id="rId182"/>
    <p:sldId id="1055" r:id="rId183"/>
    <p:sldId id="1151" r:id="rId184"/>
    <p:sldId id="1152" r:id="rId185"/>
    <p:sldId id="1056" r:id="rId186"/>
    <p:sldId id="1202" r:id="rId187"/>
    <p:sldId id="1203" r:id="rId188"/>
    <p:sldId id="1153" r:id="rId189"/>
    <p:sldId id="1057" r:id="rId190"/>
    <p:sldId id="1154" r:id="rId191"/>
  </p:sldIdLst>
  <p:sldSz cx="12192000" cy="6858000"/>
  <p:notesSz cx="6669088" cy="9775825"/>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uchat Christiane BASPO" initials="B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9BBB59"/>
    <a:srgbClr val="FF3300"/>
    <a:srgbClr val="FFCC00"/>
    <a:srgbClr val="DEE7D1"/>
    <a:srgbClr val="EFF3EA"/>
    <a:srgbClr val="CC0000"/>
    <a:srgbClr val="0066FF"/>
    <a:srgbClr val="FF9933"/>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55" autoAdjust="0"/>
    <p:restoredTop sz="86441" autoAdjust="0"/>
  </p:normalViewPr>
  <p:slideViewPr>
    <p:cSldViewPr>
      <p:cViewPr varScale="1">
        <p:scale>
          <a:sx n="92" d="100"/>
          <a:sy n="92" d="100"/>
        </p:scale>
        <p:origin x="70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handoutMaster" Target="handoutMasters/handout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presProps" Target="pres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ableStyles" Target="tableStyle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a:t>Ausdauer-training</a:t>
          </a:r>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a:t>Psyche</a:t>
          </a:r>
        </a:p>
        <a:p>
          <a:r>
            <a:rPr lang="de-CH" sz="1000" dirty="0"/>
            <a:t>Verbesserung von Stimmung, Wohlbefinden, antidepressive Wirkung, Stressabbau, Angstabbau</a:t>
          </a:r>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a:t>Hormonsystem</a:t>
          </a:r>
        </a:p>
        <a:p>
          <a:r>
            <a:rPr lang="de-CH" sz="1000" dirty="0"/>
            <a:t>Blutdrucksenkung, weniger Stresshormon-ausschüttung</a:t>
          </a:r>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a:t>Stoffwechsel</a:t>
          </a:r>
        </a:p>
        <a:p>
          <a:r>
            <a:rPr lang="de-CH" sz="1000" dirty="0"/>
            <a:t>Bessere Insulinsensivität, Vorbeugung gegen Diabetes Typ II, verbesserte Fettverbrennung, Cholesterinsenkung</a:t>
          </a:r>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a:t>Immunsystem</a:t>
          </a:r>
        </a:p>
        <a:p>
          <a:r>
            <a:rPr lang="de-CH" sz="1000" dirty="0"/>
            <a:t>Verringerte Infektanfälligkeit, Vorbeugung gegen Krebs und Tumore, Stärkung des Immunsystems</a:t>
          </a:r>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a:t>Herz-Kreislauf-System</a:t>
          </a:r>
        </a:p>
        <a:p>
          <a:r>
            <a:rPr lang="de-CH" sz="1000" dirty="0"/>
            <a:t>Niedriger Ruhepuls, weniger Herzrhythmus-störungen, bessere Sauerstoff-versorgung</a:t>
          </a:r>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a:t>Bewegungs-apparat</a:t>
          </a:r>
        </a:p>
        <a:p>
          <a:r>
            <a:rPr lang="de-CH" sz="1000" dirty="0"/>
            <a:t>Stärkung von Knochen, Knorpeln, Sehnen und Bändern, Kräftigung der Muskulatur</a:t>
          </a:r>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31633"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BACC5E05-FA04-4477-8366-6AA4586AF5C8}" type="presOf" srcId="{10F4EFDD-CD77-4C4F-B089-35954D5D6293}" destId="{8A14E89F-4C88-48A9-A687-419E0CF43C76}" srcOrd="0" destOrd="0" presId="urn:microsoft.com/office/officeart/2005/8/layout/radial1"/>
    <dgm:cxn modelId="{C95A0208-1E70-4FEC-AE69-192611CDA617}" type="presOf" srcId="{A767CBCF-AC2E-4D1A-ACDD-9CFB5886EBF4}" destId="{1C7C03A5-9735-4CA0-9896-FD276B2543D3}" srcOrd="0" destOrd="0" presId="urn:microsoft.com/office/officeart/2005/8/layout/radial1"/>
    <dgm:cxn modelId="{82924108-A1B0-4680-B557-4FD1FDF77447}" srcId="{18F0339B-8337-4BC0-91F5-01E4041E9FF4}" destId="{7903A14A-3CC8-4574-ABE8-B7B733147ED3}" srcOrd="5" destOrd="0" parTransId="{BD0024DD-1873-4597-AC4A-AB76BD013638}" sibTransId="{68A3BC75-E153-42EB-BE7C-19E60A0DB6D0}"/>
    <dgm:cxn modelId="{2CB7F816-0EE2-48CA-84B9-4DD98C10D4C9}" type="presOf" srcId="{D30C4B8A-488F-4B9D-98C5-4B625EA9A322}" destId="{4DD5F8B7-AACC-46CA-8DD4-0D9FCB9884B5}" srcOrd="0"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9A6B9C30-606F-4CF1-BDAF-B7CF928B6836}" type="presOf" srcId="{BD0024DD-1873-4597-AC4A-AB76BD013638}" destId="{3560FA9F-0535-430C-B38C-960AEEF05070}" srcOrd="0" destOrd="0" presId="urn:microsoft.com/office/officeart/2005/8/layout/radial1"/>
    <dgm:cxn modelId="{6DC4D836-5731-4376-93C5-D4FBA84A54DC}" type="presOf" srcId="{1D054F1F-A870-4243-B6E5-3A6F64C12ED3}" destId="{F09FF133-9958-40EE-9936-D06C121E933A}" srcOrd="0" destOrd="0" presId="urn:microsoft.com/office/officeart/2005/8/layout/radial1"/>
    <dgm:cxn modelId="{0634B143-1194-4439-A745-17572E23060F}" type="presOf" srcId="{10F4EFDD-CD77-4C4F-B089-35954D5D6293}" destId="{20170676-5C07-4C53-B2C2-DC7F56E5F65A}" srcOrd="1"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93068C48-9714-4E92-ACCA-9FACB73013BC}" srcId="{18F0339B-8337-4BC0-91F5-01E4041E9FF4}" destId="{07804E42-9EC3-4F88-907F-4F73D654AF57}" srcOrd="0" destOrd="0" parTransId="{C43D89C7-0CE5-4023-962F-288B7B4BB05D}" sibTransId="{512C1B1F-71BB-4465-8A6B-4A8CA21322B0}"/>
    <dgm:cxn modelId="{4D29566A-D7D4-4CD8-AFB0-1E684312BEB3}" type="presOf" srcId="{031F9C74-A3E1-4737-BB23-ED5D83A2A9C8}" destId="{79446132-8B03-47F4-9148-9D65E7AC8650}" srcOrd="0" destOrd="0" presId="urn:microsoft.com/office/officeart/2005/8/layout/radial1"/>
    <dgm:cxn modelId="{CDC1636B-4FA9-43E8-9321-58F5C444908D}" srcId="{18F0339B-8337-4BC0-91F5-01E4041E9FF4}" destId="{D4F99CDD-BCE4-43E5-AC7A-E0A786272A31}" srcOrd="1" destOrd="0" parTransId="{F8870EA6-B331-4157-BBCE-0C9AE3AA6213}" sibTransId="{B7ECE049-CF55-48CE-B7B9-9660C5A31083}"/>
    <dgm:cxn modelId="{A3712956-306F-4A8B-8835-AB3194FD902F}" type="presOf" srcId="{90641198-D106-4C83-A6F8-793ED26664FB}" destId="{DDC5FFB1-D642-49CF-87A8-1BFE7A01D575}" srcOrd="0" destOrd="0" presId="urn:microsoft.com/office/officeart/2005/8/layout/radial1"/>
    <dgm:cxn modelId="{C2DD8089-9A39-4E0C-B369-9BD4048525BB}" type="presOf" srcId="{BD0024DD-1873-4597-AC4A-AB76BD013638}" destId="{E235FF51-8C02-4506-84C9-13D15A632D25}" srcOrd="1" destOrd="0" presId="urn:microsoft.com/office/officeart/2005/8/layout/radial1"/>
    <dgm:cxn modelId="{C9FB5C8C-8964-40BB-9D10-0E2863EE33D3}" type="presOf" srcId="{D4F99CDD-BCE4-43E5-AC7A-E0A786272A31}" destId="{4E8A0D46-4E2C-4629-B485-A4AA641C3AAB}" srcOrd="0" destOrd="0" presId="urn:microsoft.com/office/officeart/2005/8/layout/radial1"/>
    <dgm:cxn modelId="{6E6A9C90-BCD7-4A32-A429-5C8B9FE43DDE}" type="presOf" srcId="{83FCDDC2-A177-4C43-AB59-5334830E8108}" destId="{65087C6C-3CED-4999-A97B-6353133AFFB6}" srcOrd="1"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E4E3A7A4-B582-46CF-BB41-18E41BCFD6CF}" type="presOf" srcId="{F8870EA6-B331-4157-BBCE-0C9AE3AA6213}" destId="{6D02E330-2A20-4379-A57D-3CDC1AFEF414}" srcOrd="1" destOrd="0" presId="urn:microsoft.com/office/officeart/2005/8/layout/radial1"/>
    <dgm:cxn modelId="{AA0FF3A5-2545-41A6-8BE7-126ECE57A021}" type="presOf" srcId="{7903A14A-3CC8-4574-ABE8-B7B733147ED3}" destId="{3D946CA4-A6BA-4954-A7DB-38E06D2FBE21}" srcOrd="0" destOrd="0" presId="urn:microsoft.com/office/officeart/2005/8/layout/radial1"/>
    <dgm:cxn modelId="{94A37CAB-FEC5-4875-8F7D-168D2158CC00}" type="presOf" srcId="{F8870EA6-B331-4157-BBCE-0C9AE3AA6213}" destId="{681240A6-1CD3-487C-9A32-B6D25068B028}" srcOrd="0" destOrd="0" presId="urn:microsoft.com/office/officeart/2005/8/layout/radial1"/>
    <dgm:cxn modelId="{CB3C32B0-6DDE-48E2-B714-DDE7877401B0}" type="presOf" srcId="{D30C4B8A-488F-4B9D-98C5-4B625EA9A322}" destId="{CF7A3866-AE20-4C1E-98C0-5F34A9C4357D}"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5D3860BE-BAA2-47F3-BEFD-F4256BC03829}" type="presOf" srcId="{07804E42-9EC3-4F88-907F-4F73D654AF57}" destId="{45A4A981-6DB2-4437-B185-38471614C7F2}" srcOrd="0" destOrd="0" presId="urn:microsoft.com/office/officeart/2005/8/layout/radial1"/>
    <dgm:cxn modelId="{60DEA0BE-8A37-4F67-9AFD-A2D247C926E5}" type="presOf" srcId="{83FCDDC2-A177-4C43-AB59-5334830E8108}" destId="{7D211EE7-DEAC-4EA5-96D7-B96700CCAB34}" srcOrd="0" destOrd="0" presId="urn:microsoft.com/office/officeart/2005/8/layout/radial1"/>
    <dgm:cxn modelId="{8C7396CF-AB4E-40D9-8FE3-C1C9AC059346}" type="presOf" srcId="{18F0339B-8337-4BC0-91F5-01E4041E9FF4}" destId="{CA21A50F-4993-4309-A976-DF3BCCEA5B5F}" srcOrd="0" destOrd="0" presId="urn:microsoft.com/office/officeart/2005/8/layout/radial1"/>
    <dgm:cxn modelId="{3A7933D8-6F3F-41A2-8ABE-787BEEDD7345}" type="presOf" srcId="{C43D89C7-0CE5-4023-962F-288B7B4BB05D}" destId="{82F36F61-58A4-4DA5-9025-D1EE68196180}" srcOrd="1" destOrd="0" presId="urn:microsoft.com/office/officeart/2005/8/layout/radial1"/>
    <dgm:cxn modelId="{B6D6E9F9-4E7C-4D6B-A568-9EAF6F5652DB}" type="presOf" srcId="{C43D89C7-0CE5-4023-962F-288B7B4BB05D}" destId="{76B9E8ED-A0C0-4B33-B54A-BFEA66E1E830}" srcOrd="0" destOrd="0" presId="urn:microsoft.com/office/officeart/2005/8/layout/radial1"/>
    <dgm:cxn modelId="{23353C7A-C498-46FD-A248-1DF9E6F59F24}" type="presParOf" srcId="{79446132-8B03-47F4-9148-9D65E7AC8650}" destId="{CA21A50F-4993-4309-A976-DF3BCCEA5B5F}" srcOrd="0" destOrd="0" presId="urn:microsoft.com/office/officeart/2005/8/layout/radial1"/>
    <dgm:cxn modelId="{7C6FFBF9-0D93-4E72-ADFA-4DC55A509DEA}" type="presParOf" srcId="{79446132-8B03-47F4-9148-9D65E7AC8650}" destId="{76B9E8ED-A0C0-4B33-B54A-BFEA66E1E830}" srcOrd="1" destOrd="0" presId="urn:microsoft.com/office/officeart/2005/8/layout/radial1"/>
    <dgm:cxn modelId="{EA193BCF-3AB4-4D1F-BB3A-63AC5AC2A353}" type="presParOf" srcId="{76B9E8ED-A0C0-4B33-B54A-BFEA66E1E830}" destId="{82F36F61-58A4-4DA5-9025-D1EE68196180}" srcOrd="0" destOrd="0" presId="urn:microsoft.com/office/officeart/2005/8/layout/radial1"/>
    <dgm:cxn modelId="{A15FA156-C8B2-4968-9E31-0D3863E62396}" type="presParOf" srcId="{79446132-8B03-47F4-9148-9D65E7AC8650}" destId="{45A4A981-6DB2-4437-B185-38471614C7F2}" srcOrd="2" destOrd="0" presId="urn:microsoft.com/office/officeart/2005/8/layout/radial1"/>
    <dgm:cxn modelId="{51074E72-A224-4C46-BD6D-7ADCD2AC5435}" type="presParOf" srcId="{79446132-8B03-47F4-9148-9D65E7AC8650}" destId="{681240A6-1CD3-487C-9A32-B6D25068B028}" srcOrd="3" destOrd="0" presId="urn:microsoft.com/office/officeart/2005/8/layout/radial1"/>
    <dgm:cxn modelId="{B20F55E7-1564-4657-BBDF-975A91813889}" type="presParOf" srcId="{681240A6-1CD3-487C-9A32-B6D25068B028}" destId="{6D02E330-2A20-4379-A57D-3CDC1AFEF414}" srcOrd="0" destOrd="0" presId="urn:microsoft.com/office/officeart/2005/8/layout/radial1"/>
    <dgm:cxn modelId="{851861DC-F3F7-407F-93BD-B36FC2332328}" type="presParOf" srcId="{79446132-8B03-47F4-9148-9D65E7AC8650}" destId="{4E8A0D46-4E2C-4629-B485-A4AA641C3AAB}" srcOrd="4" destOrd="0" presId="urn:microsoft.com/office/officeart/2005/8/layout/radial1"/>
    <dgm:cxn modelId="{FD813E4F-3A5A-46F3-8F98-969F5BBA2637}" type="presParOf" srcId="{79446132-8B03-47F4-9148-9D65E7AC8650}" destId="{4DD5F8B7-AACC-46CA-8DD4-0D9FCB9884B5}" srcOrd="5" destOrd="0" presId="urn:microsoft.com/office/officeart/2005/8/layout/radial1"/>
    <dgm:cxn modelId="{FEE85C53-FFEF-4229-BFAB-CAEF9B980710}" type="presParOf" srcId="{4DD5F8B7-AACC-46CA-8DD4-0D9FCB9884B5}" destId="{CF7A3866-AE20-4C1E-98C0-5F34A9C4357D}" srcOrd="0" destOrd="0" presId="urn:microsoft.com/office/officeart/2005/8/layout/radial1"/>
    <dgm:cxn modelId="{8BD8137C-2EFA-4231-B774-E6A031D68E3A}" type="presParOf" srcId="{79446132-8B03-47F4-9148-9D65E7AC8650}" destId="{DDC5FFB1-D642-49CF-87A8-1BFE7A01D575}" srcOrd="6" destOrd="0" presId="urn:microsoft.com/office/officeart/2005/8/layout/radial1"/>
    <dgm:cxn modelId="{1572F637-3FF5-4886-9A22-3682CB145F9A}" type="presParOf" srcId="{79446132-8B03-47F4-9148-9D65E7AC8650}" destId="{7D211EE7-DEAC-4EA5-96D7-B96700CCAB34}" srcOrd="7" destOrd="0" presId="urn:microsoft.com/office/officeart/2005/8/layout/radial1"/>
    <dgm:cxn modelId="{65659D03-1610-43CF-8626-E1AFCAECC7CA}" type="presParOf" srcId="{7D211EE7-DEAC-4EA5-96D7-B96700CCAB34}" destId="{65087C6C-3CED-4999-A97B-6353133AFFB6}" srcOrd="0" destOrd="0" presId="urn:microsoft.com/office/officeart/2005/8/layout/radial1"/>
    <dgm:cxn modelId="{D0D7EB05-6B8E-42B3-8BFA-693C084E7BF3}" type="presParOf" srcId="{79446132-8B03-47F4-9148-9D65E7AC8650}" destId="{1C7C03A5-9735-4CA0-9896-FD276B2543D3}" srcOrd="8" destOrd="0" presId="urn:microsoft.com/office/officeart/2005/8/layout/radial1"/>
    <dgm:cxn modelId="{9A215D91-18C5-438E-8D71-2B87C53BFC95}" type="presParOf" srcId="{79446132-8B03-47F4-9148-9D65E7AC8650}" destId="{8A14E89F-4C88-48A9-A687-419E0CF43C76}" srcOrd="9" destOrd="0" presId="urn:microsoft.com/office/officeart/2005/8/layout/radial1"/>
    <dgm:cxn modelId="{CBE7E117-D8AC-40D9-BB93-A979954C8697}" type="presParOf" srcId="{8A14E89F-4C88-48A9-A687-419E0CF43C76}" destId="{20170676-5C07-4C53-B2C2-DC7F56E5F65A}" srcOrd="0" destOrd="0" presId="urn:microsoft.com/office/officeart/2005/8/layout/radial1"/>
    <dgm:cxn modelId="{252BCB88-C084-4DD1-81F2-939DC1D85DC0}" type="presParOf" srcId="{79446132-8B03-47F4-9148-9D65E7AC8650}" destId="{F09FF133-9958-40EE-9936-D06C121E933A}" srcOrd="10" destOrd="0" presId="urn:microsoft.com/office/officeart/2005/8/layout/radial1"/>
    <dgm:cxn modelId="{EA03D3E5-5F84-4E99-B868-B86280AB4A58}" type="presParOf" srcId="{79446132-8B03-47F4-9148-9D65E7AC8650}" destId="{3560FA9F-0535-430C-B38C-960AEEF05070}" srcOrd="11" destOrd="0" presId="urn:microsoft.com/office/officeart/2005/8/layout/radial1"/>
    <dgm:cxn modelId="{E4898DB7-477D-468E-95DC-6FDDC6ABBB4F}" type="presParOf" srcId="{3560FA9F-0535-430C-B38C-960AEEF05070}" destId="{E235FF51-8C02-4506-84C9-13D15A632D25}" srcOrd="0" destOrd="0" presId="urn:microsoft.com/office/officeart/2005/8/layout/radial1"/>
    <dgm:cxn modelId="{A13A2AAC-C4DD-439C-8FF2-D4C680622FC8}"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a:t>Entraînement </a:t>
          </a:r>
          <a:r>
            <a:rPr lang="de-CH" dirty="0" err="1"/>
            <a:t>d'endurance</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Psychisme</a:t>
          </a:r>
          <a:endParaRPr lang="de-CH" sz="1200" b="1" dirty="0"/>
        </a:p>
        <a:p>
          <a:r>
            <a:rPr lang="fr-FR" sz="1000" dirty="0"/>
            <a:t>Amélioration de l'humeur, du bien-être, effet antidépresseur, réduction du stress, diminution de l'anxiété</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Système</a:t>
          </a:r>
          <a:r>
            <a:rPr lang="de-CH" sz="1200" b="1" dirty="0"/>
            <a:t> hormonal</a:t>
          </a:r>
        </a:p>
        <a:p>
          <a:r>
            <a:rPr lang="fr-FR" sz="1000" dirty="0"/>
            <a:t>Baisse de la tension artérielle, diminution de la sécrétion d'hormones du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Métabolisme</a:t>
          </a:r>
          <a:endParaRPr lang="de-CH" sz="1200" b="1" dirty="0"/>
        </a:p>
        <a:p>
          <a:r>
            <a:rPr lang="fr-FR" sz="1000" dirty="0"/>
            <a:t>Meilleure sensibilité à l'insuline, prévention du diabète de type II, amélioration de la combustion des graisses, baisse du cholestérol</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Système</a:t>
          </a:r>
          <a:r>
            <a:rPr lang="de-CH" sz="1200" b="1" dirty="0"/>
            <a:t> </a:t>
          </a:r>
          <a:r>
            <a:rPr lang="de-CH" sz="1200" b="1" dirty="0" err="1"/>
            <a:t>immunitaire</a:t>
          </a:r>
          <a:endParaRPr lang="de-CH" sz="1200" b="1" dirty="0"/>
        </a:p>
        <a:p>
          <a:r>
            <a:rPr lang="fr-FR" sz="1000" dirty="0"/>
            <a:t>Réduction de la sensibilité aux infections, prévention du cancer et des tumeurs, renforcement du système immunitaire</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Système</a:t>
          </a:r>
          <a:r>
            <a:rPr lang="de-CH" sz="1200" b="1" dirty="0"/>
            <a:t> </a:t>
          </a:r>
          <a:r>
            <a:rPr lang="de-CH" sz="1200" b="1" dirty="0" err="1"/>
            <a:t>cardio-vasculaire</a:t>
          </a:r>
          <a:r>
            <a:rPr lang="de-CH" sz="1200" b="1" dirty="0"/>
            <a:t> </a:t>
          </a:r>
          <a:br>
            <a:rPr lang="de-CH" sz="1200" b="1" dirty="0"/>
          </a:br>
          <a:r>
            <a:rPr lang="fr-FR" sz="1000" dirty="0"/>
            <a:t>Pouls au repos plus bas, moins de troubles du rythme cardiaque, meilleur apport en oxygène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Appareil</a:t>
          </a:r>
          <a:r>
            <a:rPr lang="de-CH" sz="1200" b="1" dirty="0"/>
            <a:t> </a:t>
          </a:r>
          <a:r>
            <a:rPr lang="de-CH" sz="1200" b="1" dirty="0" err="1"/>
            <a:t>locomoteur</a:t>
          </a:r>
          <a:r>
            <a:rPr lang="de-CH" sz="1200" b="1" dirty="0"/>
            <a:t> </a:t>
          </a:r>
          <a:r>
            <a:rPr lang="fr-FR" sz="1000" dirty="0"/>
            <a:t>Renforcement des os, du cartilage, des tendons et des ligaments, renforcement musculaire</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1F9C74-A3E1-4737-BB23-ED5D83A2A9C8}" type="doc">
      <dgm:prSet loTypeId="urn:microsoft.com/office/officeart/2005/8/layout/radial1" loCatId="cycle" qsTypeId="urn:microsoft.com/office/officeart/2005/8/quickstyle/simple3" qsCatId="simple" csTypeId="urn:microsoft.com/office/officeart/2005/8/colors/accent5_5" csCatId="accent5" phldr="1"/>
      <dgm:spPr/>
      <dgm:t>
        <a:bodyPr/>
        <a:lstStyle/>
        <a:p>
          <a:endParaRPr lang="de-CH"/>
        </a:p>
      </dgm:t>
    </dgm:pt>
    <dgm:pt modelId="{18F0339B-8337-4BC0-91F5-01E4041E9FF4}">
      <dgm:prSet phldrT="[Text]"/>
      <dgm:spPr>
        <a:solidFill>
          <a:srgbClr val="92D050"/>
        </a:solidFill>
      </dgm:spPr>
      <dgm:t>
        <a:bodyPr/>
        <a:lstStyle/>
        <a:p>
          <a:r>
            <a:rPr lang="de-CH" dirty="0"/>
            <a:t>Allenamento di </a:t>
          </a:r>
          <a:r>
            <a:rPr lang="de-CH" dirty="0" err="1"/>
            <a:t>resistenza</a:t>
          </a:r>
          <a:endParaRPr lang="de-CH" dirty="0"/>
        </a:p>
      </dgm:t>
    </dgm:pt>
    <dgm:pt modelId="{EE9C5D41-3C3E-4237-BFF2-D901AAA44DB8}" type="parTrans" cxnId="{7C689122-C507-4C8B-9ADE-AF328BAEF53B}">
      <dgm:prSet/>
      <dgm:spPr/>
      <dgm:t>
        <a:bodyPr/>
        <a:lstStyle/>
        <a:p>
          <a:endParaRPr lang="de-CH"/>
        </a:p>
      </dgm:t>
    </dgm:pt>
    <dgm:pt modelId="{4C6D71CD-D366-411B-8456-4CAA45EF80B2}" type="sibTrans" cxnId="{7C689122-C507-4C8B-9ADE-AF328BAEF53B}">
      <dgm:prSet/>
      <dgm:spPr/>
      <dgm:t>
        <a:bodyPr/>
        <a:lstStyle/>
        <a:p>
          <a:endParaRPr lang="de-CH"/>
        </a:p>
      </dgm:t>
    </dgm:pt>
    <dgm:pt modelId="{07804E42-9EC3-4F88-907F-4F73D654AF57}">
      <dgm:prSet phldrT="[Text]" custT="1"/>
      <dgm:spPr>
        <a:solidFill>
          <a:srgbClr val="99FF66"/>
        </a:solidFill>
      </dgm:spPr>
      <dgm:t>
        <a:bodyPr/>
        <a:lstStyle/>
        <a:p>
          <a:r>
            <a:rPr lang="de-CH" sz="1200" b="1" dirty="0" err="1"/>
            <a:t>Psiche</a:t>
          </a:r>
          <a:endParaRPr lang="de-CH" sz="1200" b="1" dirty="0"/>
        </a:p>
        <a:p>
          <a:r>
            <a:rPr lang="it-IT" sz="1000"/>
            <a:t>Miglioramento dell'umore, benessere, effetto antidepressivo, riduzione dello stress, riduzione dell'ansia</a:t>
          </a:r>
          <a:endParaRPr lang="de-CH" sz="1000" dirty="0"/>
        </a:p>
      </dgm:t>
    </dgm:pt>
    <dgm:pt modelId="{C43D89C7-0CE5-4023-962F-288B7B4BB05D}" type="parTrans" cxnId="{93068C48-9714-4E92-ACCA-9FACB73013BC}">
      <dgm:prSet/>
      <dgm:spPr/>
      <dgm:t>
        <a:bodyPr/>
        <a:lstStyle/>
        <a:p>
          <a:endParaRPr lang="de-CH"/>
        </a:p>
      </dgm:t>
    </dgm:pt>
    <dgm:pt modelId="{512C1B1F-71BB-4465-8A6B-4A8CA21322B0}" type="sibTrans" cxnId="{93068C48-9714-4E92-ACCA-9FACB73013BC}">
      <dgm:prSet/>
      <dgm:spPr/>
      <dgm:t>
        <a:bodyPr/>
        <a:lstStyle/>
        <a:p>
          <a:endParaRPr lang="de-CH"/>
        </a:p>
      </dgm:t>
    </dgm:pt>
    <dgm:pt modelId="{D4F99CDD-BCE4-43E5-AC7A-E0A786272A31}">
      <dgm:prSet phldrT="[Text]" custT="1"/>
      <dgm:spPr>
        <a:solidFill>
          <a:srgbClr val="99FF66"/>
        </a:solidFill>
      </dgm:spPr>
      <dgm:t>
        <a:bodyPr/>
        <a:lstStyle/>
        <a:p>
          <a:r>
            <a:rPr lang="de-CH" sz="1200" b="1" dirty="0" err="1"/>
            <a:t>Sistema</a:t>
          </a:r>
          <a:r>
            <a:rPr lang="de-CH" sz="1200" b="1" dirty="0"/>
            <a:t> </a:t>
          </a:r>
          <a:r>
            <a:rPr lang="de-CH" sz="1200" b="1" dirty="0" err="1"/>
            <a:t>ormonale</a:t>
          </a:r>
          <a:endParaRPr lang="de-CH" sz="1200" b="1" dirty="0"/>
        </a:p>
        <a:p>
          <a:r>
            <a:rPr lang="it-IT" sz="1000" dirty="0"/>
            <a:t>Abbassamento della pressione sanguigna, minore rilascio di ormoni dello stress</a:t>
          </a:r>
          <a:endParaRPr lang="de-CH" sz="1000" dirty="0"/>
        </a:p>
      </dgm:t>
    </dgm:pt>
    <dgm:pt modelId="{F8870EA6-B331-4157-BBCE-0C9AE3AA6213}" type="parTrans" cxnId="{CDC1636B-4FA9-43E8-9321-58F5C444908D}">
      <dgm:prSet/>
      <dgm:spPr/>
      <dgm:t>
        <a:bodyPr/>
        <a:lstStyle/>
        <a:p>
          <a:endParaRPr lang="de-CH"/>
        </a:p>
      </dgm:t>
    </dgm:pt>
    <dgm:pt modelId="{B7ECE049-CF55-48CE-B7B9-9660C5A31083}" type="sibTrans" cxnId="{CDC1636B-4FA9-43E8-9321-58F5C444908D}">
      <dgm:prSet/>
      <dgm:spPr/>
      <dgm:t>
        <a:bodyPr/>
        <a:lstStyle/>
        <a:p>
          <a:endParaRPr lang="de-CH"/>
        </a:p>
      </dgm:t>
    </dgm:pt>
    <dgm:pt modelId="{90641198-D106-4C83-A6F8-793ED26664FB}">
      <dgm:prSet phldrT="[Text]" custT="1"/>
      <dgm:spPr>
        <a:solidFill>
          <a:srgbClr val="99FF66"/>
        </a:solidFill>
      </dgm:spPr>
      <dgm:t>
        <a:bodyPr/>
        <a:lstStyle/>
        <a:p>
          <a:r>
            <a:rPr lang="de-CH" sz="1200" b="1" dirty="0" err="1"/>
            <a:t>Metabolismo</a:t>
          </a:r>
          <a:endParaRPr lang="de-CH" sz="1200" b="1" dirty="0"/>
        </a:p>
        <a:p>
          <a:r>
            <a:rPr lang="it-IT" sz="1000" dirty="0"/>
            <a:t>Migliore sensibilità all'insulina, prevenzione del diabete di tipo II, miglioramento della combustione dei grassi, abbassamento del colesterolo</a:t>
          </a:r>
          <a:endParaRPr lang="de-CH" sz="1000" dirty="0"/>
        </a:p>
      </dgm:t>
    </dgm:pt>
    <dgm:pt modelId="{D30C4B8A-488F-4B9D-98C5-4B625EA9A322}" type="parTrans" cxnId="{D4EE7B65-3DCD-4494-A8D5-AA02431D43D1}">
      <dgm:prSet/>
      <dgm:spPr/>
      <dgm:t>
        <a:bodyPr/>
        <a:lstStyle/>
        <a:p>
          <a:endParaRPr lang="de-CH"/>
        </a:p>
      </dgm:t>
    </dgm:pt>
    <dgm:pt modelId="{7280E9FE-7EA2-4400-97BD-DDF8267D0AC1}" type="sibTrans" cxnId="{D4EE7B65-3DCD-4494-A8D5-AA02431D43D1}">
      <dgm:prSet/>
      <dgm:spPr/>
      <dgm:t>
        <a:bodyPr/>
        <a:lstStyle/>
        <a:p>
          <a:endParaRPr lang="de-CH"/>
        </a:p>
      </dgm:t>
    </dgm:pt>
    <dgm:pt modelId="{A767CBCF-AC2E-4D1A-ACDD-9CFB5886EBF4}">
      <dgm:prSet phldrT="[Text]" custT="1"/>
      <dgm:spPr>
        <a:solidFill>
          <a:srgbClr val="99FF66"/>
        </a:solidFill>
      </dgm:spPr>
      <dgm:t>
        <a:bodyPr/>
        <a:lstStyle/>
        <a:p>
          <a:r>
            <a:rPr lang="de-CH" sz="1200" b="1" dirty="0" err="1"/>
            <a:t>Sistema</a:t>
          </a:r>
          <a:r>
            <a:rPr lang="de-CH" sz="1200" b="1" dirty="0"/>
            <a:t> </a:t>
          </a:r>
          <a:r>
            <a:rPr lang="de-CH" sz="1200" b="1" dirty="0" err="1"/>
            <a:t>immunitario</a:t>
          </a:r>
          <a:r>
            <a:rPr lang="de-CH" sz="1200" b="1" dirty="0"/>
            <a:t> </a:t>
          </a:r>
          <a:r>
            <a:rPr lang="it-IT" sz="1000" dirty="0"/>
            <a:t>Riduzione della suscettibilità alle infezioni, prevenzione di tumori e tumori, rafforzamento del sistema immunitario</a:t>
          </a:r>
          <a:endParaRPr lang="de-CH" sz="1000" dirty="0"/>
        </a:p>
      </dgm:t>
    </dgm:pt>
    <dgm:pt modelId="{83FCDDC2-A177-4C43-AB59-5334830E8108}" type="parTrans" cxnId="{3543839B-81A4-4F6D-8785-33819FB4268D}">
      <dgm:prSet/>
      <dgm:spPr/>
      <dgm:t>
        <a:bodyPr/>
        <a:lstStyle/>
        <a:p>
          <a:endParaRPr lang="de-CH"/>
        </a:p>
      </dgm:t>
    </dgm:pt>
    <dgm:pt modelId="{C26CB357-DA2A-41B3-B18C-AB6536F7F4D9}" type="sibTrans" cxnId="{3543839B-81A4-4F6D-8785-33819FB4268D}">
      <dgm:prSet/>
      <dgm:spPr/>
      <dgm:t>
        <a:bodyPr/>
        <a:lstStyle/>
        <a:p>
          <a:endParaRPr lang="de-CH"/>
        </a:p>
      </dgm:t>
    </dgm:pt>
    <dgm:pt modelId="{7903A14A-3CC8-4574-ABE8-B7B733147ED3}">
      <dgm:prSet phldrT="[Text]" custT="1"/>
      <dgm:spPr>
        <a:solidFill>
          <a:srgbClr val="99FF66"/>
        </a:solidFill>
      </dgm:spPr>
      <dgm:t>
        <a:bodyPr/>
        <a:lstStyle/>
        <a:p>
          <a:r>
            <a:rPr lang="de-CH" sz="1200" b="1" dirty="0" err="1"/>
            <a:t>Sistema</a:t>
          </a:r>
          <a:r>
            <a:rPr lang="de-CH" sz="1200" b="1" dirty="0"/>
            <a:t> </a:t>
          </a:r>
          <a:r>
            <a:rPr lang="de-CH" sz="1200" b="1" dirty="0" err="1"/>
            <a:t>cardio-vascolare</a:t>
          </a:r>
          <a:br>
            <a:rPr lang="de-CH" sz="1200" b="1" dirty="0"/>
          </a:br>
          <a:r>
            <a:rPr lang="de-CH" sz="1200" b="1" dirty="0"/>
            <a:t> </a:t>
          </a:r>
          <a:r>
            <a:rPr lang="it-IT" sz="1000" dirty="0"/>
            <a:t>Bassa frequenza cardiaca a riposo, meno aritmie cardiache, migliore ossigenazione</a:t>
          </a:r>
          <a:endParaRPr lang="de-CH" sz="1000" dirty="0"/>
        </a:p>
      </dgm:t>
    </dgm:pt>
    <dgm:pt modelId="{BD0024DD-1873-4597-AC4A-AB76BD013638}" type="parTrans" cxnId="{82924108-A1B0-4680-B557-4FD1FDF77447}">
      <dgm:prSet/>
      <dgm:spPr/>
      <dgm:t>
        <a:bodyPr/>
        <a:lstStyle/>
        <a:p>
          <a:endParaRPr lang="de-CH"/>
        </a:p>
      </dgm:t>
    </dgm:pt>
    <dgm:pt modelId="{68A3BC75-E153-42EB-BE7C-19E60A0DB6D0}" type="sibTrans" cxnId="{82924108-A1B0-4680-B557-4FD1FDF77447}">
      <dgm:prSet/>
      <dgm:spPr/>
      <dgm:t>
        <a:bodyPr/>
        <a:lstStyle/>
        <a:p>
          <a:endParaRPr lang="de-CH"/>
        </a:p>
      </dgm:t>
    </dgm:pt>
    <dgm:pt modelId="{1D054F1F-A870-4243-B6E5-3A6F64C12ED3}">
      <dgm:prSet phldrT="[Text]" custT="1"/>
      <dgm:spPr>
        <a:solidFill>
          <a:srgbClr val="99FF66"/>
        </a:solidFill>
      </dgm:spPr>
      <dgm:t>
        <a:bodyPr/>
        <a:lstStyle/>
        <a:p>
          <a:r>
            <a:rPr lang="de-CH" sz="1200" b="1" dirty="0" err="1"/>
            <a:t>Apparato</a:t>
          </a:r>
          <a:r>
            <a:rPr lang="de-CH" sz="1200" b="1" dirty="0"/>
            <a:t> </a:t>
          </a:r>
          <a:r>
            <a:rPr lang="de-CH" sz="1200" b="1" dirty="0" err="1"/>
            <a:t>motorio</a:t>
          </a:r>
          <a:endParaRPr lang="de-CH" sz="1200" b="1" dirty="0"/>
        </a:p>
        <a:p>
          <a:r>
            <a:rPr lang="it-IT" sz="1000" dirty="0"/>
            <a:t>Rafforzamento di ossa, cartilagini, tendini e legamenti, rafforzamento della muscolatura</a:t>
          </a:r>
          <a:endParaRPr lang="de-CH" sz="1000" dirty="0"/>
        </a:p>
      </dgm:t>
    </dgm:pt>
    <dgm:pt modelId="{10F4EFDD-CD77-4C4F-B089-35954D5D6293}" type="parTrans" cxnId="{940332BC-5FA0-4DA8-B8EF-62568A6E3D52}">
      <dgm:prSet/>
      <dgm:spPr/>
      <dgm:t>
        <a:bodyPr/>
        <a:lstStyle/>
        <a:p>
          <a:endParaRPr lang="de-CH"/>
        </a:p>
      </dgm:t>
    </dgm:pt>
    <dgm:pt modelId="{C8F71537-CE2A-4F6A-A8BD-984A261A7AAB}" type="sibTrans" cxnId="{940332BC-5FA0-4DA8-B8EF-62568A6E3D52}">
      <dgm:prSet/>
      <dgm:spPr/>
      <dgm:t>
        <a:bodyPr/>
        <a:lstStyle/>
        <a:p>
          <a:endParaRPr lang="de-CH"/>
        </a:p>
      </dgm:t>
    </dgm:pt>
    <dgm:pt modelId="{79446132-8B03-47F4-9148-9D65E7AC8650}" type="pres">
      <dgm:prSet presAssocID="{031F9C74-A3E1-4737-BB23-ED5D83A2A9C8}" presName="cycle" presStyleCnt="0">
        <dgm:presLayoutVars>
          <dgm:chMax val="1"/>
          <dgm:dir/>
          <dgm:animLvl val="ctr"/>
          <dgm:resizeHandles val="exact"/>
        </dgm:presLayoutVars>
      </dgm:prSet>
      <dgm:spPr/>
    </dgm:pt>
    <dgm:pt modelId="{CA21A50F-4993-4309-A976-DF3BCCEA5B5F}" type="pres">
      <dgm:prSet presAssocID="{18F0339B-8337-4BC0-91F5-01E4041E9FF4}" presName="centerShape" presStyleLbl="node0" presStyleIdx="0" presStyleCnt="1" custScaleX="116689" custScaleY="117679"/>
      <dgm:spPr/>
    </dgm:pt>
    <dgm:pt modelId="{76B9E8ED-A0C0-4B33-B54A-BFEA66E1E830}" type="pres">
      <dgm:prSet presAssocID="{C43D89C7-0CE5-4023-962F-288B7B4BB05D}" presName="Name9" presStyleLbl="parChTrans1D2" presStyleIdx="0" presStyleCnt="6"/>
      <dgm:spPr/>
    </dgm:pt>
    <dgm:pt modelId="{82F36F61-58A4-4DA5-9025-D1EE68196180}" type="pres">
      <dgm:prSet presAssocID="{C43D89C7-0CE5-4023-962F-288B7B4BB05D}" presName="connTx" presStyleLbl="parChTrans1D2" presStyleIdx="0" presStyleCnt="6"/>
      <dgm:spPr/>
    </dgm:pt>
    <dgm:pt modelId="{45A4A981-6DB2-4437-B185-38471614C7F2}" type="pres">
      <dgm:prSet presAssocID="{07804E42-9EC3-4F88-907F-4F73D654AF57}" presName="node" presStyleLbl="node1" presStyleIdx="0" presStyleCnt="6" custScaleX="117736" custScaleY="117679">
        <dgm:presLayoutVars>
          <dgm:bulletEnabled val="1"/>
        </dgm:presLayoutVars>
      </dgm:prSet>
      <dgm:spPr/>
    </dgm:pt>
    <dgm:pt modelId="{681240A6-1CD3-487C-9A32-B6D25068B028}" type="pres">
      <dgm:prSet presAssocID="{F8870EA6-B331-4157-BBCE-0C9AE3AA6213}" presName="Name9" presStyleLbl="parChTrans1D2" presStyleIdx="1" presStyleCnt="6"/>
      <dgm:spPr/>
    </dgm:pt>
    <dgm:pt modelId="{6D02E330-2A20-4379-A57D-3CDC1AFEF414}" type="pres">
      <dgm:prSet presAssocID="{F8870EA6-B331-4157-BBCE-0C9AE3AA6213}" presName="connTx" presStyleLbl="parChTrans1D2" presStyleIdx="1" presStyleCnt="6"/>
      <dgm:spPr/>
    </dgm:pt>
    <dgm:pt modelId="{4E8A0D46-4E2C-4629-B485-A4AA641C3AAB}" type="pres">
      <dgm:prSet presAssocID="{D4F99CDD-BCE4-43E5-AC7A-E0A786272A31}" presName="node" presStyleLbl="node1" presStyleIdx="1" presStyleCnt="6" custScaleX="116689" custScaleY="117679" custRadScaleRad="135584" custRadScaleInc="11347">
        <dgm:presLayoutVars>
          <dgm:bulletEnabled val="1"/>
        </dgm:presLayoutVars>
      </dgm:prSet>
      <dgm:spPr/>
    </dgm:pt>
    <dgm:pt modelId="{4DD5F8B7-AACC-46CA-8DD4-0D9FCB9884B5}" type="pres">
      <dgm:prSet presAssocID="{D30C4B8A-488F-4B9D-98C5-4B625EA9A322}" presName="Name9" presStyleLbl="parChTrans1D2" presStyleIdx="2" presStyleCnt="6"/>
      <dgm:spPr/>
    </dgm:pt>
    <dgm:pt modelId="{CF7A3866-AE20-4C1E-98C0-5F34A9C4357D}" type="pres">
      <dgm:prSet presAssocID="{D30C4B8A-488F-4B9D-98C5-4B625EA9A322}" presName="connTx" presStyleLbl="parChTrans1D2" presStyleIdx="2" presStyleCnt="6"/>
      <dgm:spPr/>
    </dgm:pt>
    <dgm:pt modelId="{DDC5FFB1-D642-49CF-87A8-1BFE7A01D575}" type="pres">
      <dgm:prSet presAssocID="{90641198-D106-4C83-A6F8-793ED26664FB}" presName="node" presStyleLbl="node1" presStyleIdx="2" presStyleCnt="6" custScaleX="116689" custScaleY="117679" custRadScaleRad="135584" custRadScaleInc="-11347">
        <dgm:presLayoutVars>
          <dgm:bulletEnabled val="1"/>
        </dgm:presLayoutVars>
      </dgm:prSet>
      <dgm:spPr/>
    </dgm:pt>
    <dgm:pt modelId="{7D211EE7-DEAC-4EA5-96D7-B96700CCAB34}" type="pres">
      <dgm:prSet presAssocID="{83FCDDC2-A177-4C43-AB59-5334830E8108}" presName="Name9" presStyleLbl="parChTrans1D2" presStyleIdx="3" presStyleCnt="6"/>
      <dgm:spPr/>
    </dgm:pt>
    <dgm:pt modelId="{65087C6C-3CED-4999-A97B-6353133AFFB6}" type="pres">
      <dgm:prSet presAssocID="{83FCDDC2-A177-4C43-AB59-5334830E8108}" presName="connTx" presStyleLbl="parChTrans1D2" presStyleIdx="3" presStyleCnt="6"/>
      <dgm:spPr/>
    </dgm:pt>
    <dgm:pt modelId="{1C7C03A5-9735-4CA0-9896-FD276B2543D3}" type="pres">
      <dgm:prSet presAssocID="{A767CBCF-AC2E-4D1A-ACDD-9CFB5886EBF4}" presName="node" presStyleLbl="node1" presStyleIdx="3" presStyleCnt="6" custScaleX="116689" custScaleY="117679">
        <dgm:presLayoutVars>
          <dgm:bulletEnabled val="1"/>
        </dgm:presLayoutVars>
      </dgm:prSet>
      <dgm:spPr/>
    </dgm:pt>
    <dgm:pt modelId="{8A14E89F-4C88-48A9-A687-419E0CF43C76}" type="pres">
      <dgm:prSet presAssocID="{10F4EFDD-CD77-4C4F-B089-35954D5D6293}" presName="Name9" presStyleLbl="parChTrans1D2" presStyleIdx="4" presStyleCnt="6"/>
      <dgm:spPr/>
    </dgm:pt>
    <dgm:pt modelId="{20170676-5C07-4C53-B2C2-DC7F56E5F65A}" type="pres">
      <dgm:prSet presAssocID="{10F4EFDD-CD77-4C4F-B089-35954D5D6293}" presName="connTx" presStyleLbl="parChTrans1D2" presStyleIdx="4" presStyleCnt="6"/>
      <dgm:spPr/>
    </dgm:pt>
    <dgm:pt modelId="{F09FF133-9958-40EE-9936-D06C121E933A}" type="pres">
      <dgm:prSet presAssocID="{1D054F1F-A870-4243-B6E5-3A6F64C12ED3}" presName="node" presStyleLbl="node1" presStyleIdx="4" presStyleCnt="6" custScaleX="116689" custScaleY="117679" custRadScaleRad="135584" custRadScaleInc="11347">
        <dgm:presLayoutVars>
          <dgm:bulletEnabled val="1"/>
        </dgm:presLayoutVars>
      </dgm:prSet>
      <dgm:spPr/>
    </dgm:pt>
    <dgm:pt modelId="{3560FA9F-0535-430C-B38C-960AEEF05070}" type="pres">
      <dgm:prSet presAssocID="{BD0024DD-1873-4597-AC4A-AB76BD013638}" presName="Name9" presStyleLbl="parChTrans1D2" presStyleIdx="5" presStyleCnt="6"/>
      <dgm:spPr/>
    </dgm:pt>
    <dgm:pt modelId="{E235FF51-8C02-4506-84C9-13D15A632D25}" type="pres">
      <dgm:prSet presAssocID="{BD0024DD-1873-4597-AC4A-AB76BD013638}" presName="connTx" presStyleLbl="parChTrans1D2" presStyleIdx="5" presStyleCnt="6"/>
      <dgm:spPr/>
    </dgm:pt>
    <dgm:pt modelId="{3D946CA4-A6BA-4954-A7DB-38E06D2FBE21}" type="pres">
      <dgm:prSet presAssocID="{7903A14A-3CC8-4574-ABE8-B7B733147ED3}" presName="node" presStyleLbl="node1" presStyleIdx="5" presStyleCnt="6" custScaleX="116689" custScaleY="117679" custRadScaleRad="133934" custRadScaleInc="-10167">
        <dgm:presLayoutVars>
          <dgm:bulletEnabled val="1"/>
        </dgm:presLayoutVars>
      </dgm:prSet>
      <dgm:spPr/>
    </dgm:pt>
  </dgm:ptLst>
  <dgm:cxnLst>
    <dgm:cxn modelId="{82924108-A1B0-4680-B557-4FD1FDF77447}" srcId="{18F0339B-8337-4BC0-91F5-01E4041E9FF4}" destId="{7903A14A-3CC8-4574-ABE8-B7B733147ED3}" srcOrd="5" destOrd="0" parTransId="{BD0024DD-1873-4597-AC4A-AB76BD013638}" sibTransId="{68A3BC75-E153-42EB-BE7C-19E60A0DB6D0}"/>
    <dgm:cxn modelId="{13A7A511-0F4D-4B32-B645-6F95D57D162F}" type="presOf" srcId="{D4F99CDD-BCE4-43E5-AC7A-E0A786272A31}" destId="{4E8A0D46-4E2C-4629-B485-A4AA641C3AAB}" srcOrd="0" destOrd="0" presId="urn:microsoft.com/office/officeart/2005/8/layout/radial1"/>
    <dgm:cxn modelId="{97B7D119-D432-4BDF-B375-1DD57C86F43F}" type="presOf" srcId="{F8870EA6-B331-4157-BBCE-0C9AE3AA6213}" destId="{6D02E330-2A20-4379-A57D-3CDC1AFEF414}" srcOrd="1" destOrd="0" presId="urn:microsoft.com/office/officeart/2005/8/layout/radial1"/>
    <dgm:cxn modelId="{7C689122-C507-4C8B-9ADE-AF328BAEF53B}" srcId="{031F9C74-A3E1-4737-BB23-ED5D83A2A9C8}" destId="{18F0339B-8337-4BC0-91F5-01E4041E9FF4}" srcOrd="0" destOrd="0" parTransId="{EE9C5D41-3C3E-4237-BFF2-D901AAA44DB8}" sibTransId="{4C6D71CD-D366-411B-8456-4CAA45EF80B2}"/>
    <dgm:cxn modelId="{86B0FF36-F041-4EC9-ADBA-EFA101A1B738}" type="presOf" srcId="{83FCDDC2-A177-4C43-AB59-5334830E8108}" destId="{7D211EE7-DEAC-4EA5-96D7-B96700CCAB34}" srcOrd="0" destOrd="0" presId="urn:microsoft.com/office/officeart/2005/8/layout/radial1"/>
    <dgm:cxn modelId="{DDCF8563-BC66-4C4C-93FB-75BA79BEC1BE}" type="presOf" srcId="{D30C4B8A-488F-4B9D-98C5-4B625EA9A322}" destId="{4DD5F8B7-AACC-46CA-8DD4-0D9FCB9884B5}" srcOrd="0" destOrd="0" presId="urn:microsoft.com/office/officeart/2005/8/layout/radial1"/>
    <dgm:cxn modelId="{EF62F944-653A-4E17-AE87-B143949579C0}" type="presOf" srcId="{BD0024DD-1873-4597-AC4A-AB76BD013638}" destId="{3560FA9F-0535-430C-B38C-960AEEF05070}" srcOrd="0" destOrd="0" presId="urn:microsoft.com/office/officeart/2005/8/layout/radial1"/>
    <dgm:cxn modelId="{D4EE7B65-3DCD-4494-A8D5-AA02431D43D1}" srcId="{18F0339B-8337-4BC0-91F5-01E4041E9FF4}" destId="{90641198-D106-4C83-A6F8-793ED26664FB}" srcOrd="2" destOrd="0" parTransId="{D30C4B8A-488F-4B9D-98C5-4B625EA9A322}" sibTransId="{7280E9FE-7EA2-4400-97BD-DDF8267D0AC1}"/>
    <dgm:cxn modelId="{F3269065-98B5-45BC-BAC1-587BC85F6453}" type="presOf" srcId="{BD0024DD-1873-4597-AC4A-AB76BD013638}" destId="{E235FF51-8C02-4506-84C9-13D15A632D25}" srcOrd="1" destOrd="0" presId="urn:microsoft.com/office/officeart/2005/8/layout/radial1"/>
    <dgm:cxn modelId="{C3CBE047-B0E3-4609-AE58-A0B92208EAEB}" type="presOf" srcId="{90641198-D106-4C83-A6F8-793ED26664FB}" destId="{DDC5FFB1-D642-49CF-87A8-1BFE7A01D575}" srcOrd="0" destOrd="0" presId="urn:microsoft.com/office/officeart/2005/8/layout/radial1"/>
    <dgm:cxn modelId="{3886F347-69BB-4532-A34C-459D11367BCE}" type="presOf" srcId="{7903A14A-3CC8-4574-ABE8-B7B733147ED3}" destId="{3D946CA4-A6BA-4954-A7DB-38E06D2FBE21}" srcOrd="0" destOrd="0" presId="urn:microsoft.com/office/officeart/2005/8/layout/radial1"/>
    <dgm:cxn modelId="{93068C48-9714-4E92-ACCA-9FACB73013BC}" srcId="{18F0339B-8337-4BC0-91F5-01E4041E9FF4}" destId="{07804E42-9EC3-4F88-907F-4F73D654AF57}" srcOrd="0" destOrd="0" parTransId="{C43D89C7-0CE5-4023-962F-288B7B4BB05D}" sibTransId="{512C1B1F-71BB-4465-8A6B-4A8CA21322B0}"/>
    <dgm:cxn modelId="{CDC1636B-4FA9-43E8-9321-58F5C444908D}" srcId="{18F0339B-8337-4BC0-91F5-01E4041E9FF4}" destId="{D4F99CDD-BCE4-43E5-AC7A-E0A786272A31}" srcOrd="1" destOrd="0" parTransId="{F8870EA6-B331-4157-BBCE-0C9AE3AA6213}" sibTransId="{B7ECE049-CF55-48CE-B7B9-9660C5A31083}"/>
    <dgm:cxn modelId="{279FB14E-61CB-4CC9-A7AE-6BDD0905EC3A}" type="presOf" srcId="{1D054F1F-A870-4243-B6E5-3A6F64C12ED3}" destId="{F09FF133-9958-40EE-9936-D06C121E933A}" srcOrd="0" destOrd="0" presId="urn:microsoft.com/office/officeart/2005/8/layout/radial1"/>
    <dgm:cxn modelId="{989D8E73-2BCF-4B99-8C6E-B8F3A138649F}" type="presOf" srcId="{C43D89C7-0CE5-4023-962F-288B7B4BB05D}" destId="{76B9E8ED-A0C0-4B33-B54A-BFEA66E1E830}" srcOrd="0" destOrd="0" presId="urn:microsoft.com/office/officeart/2005/8/layout/radial1"/>
    <dgm:cxn modelId="{431E3575-6408-47C3-B595-F61166C9A697}" type="presOf" srcId="{18F0339B-8337-4BC0-91F5-01E4041E9FF4}" destId="{CA21A50F-4993-4309-A976-DF3BCCEA5B5F}" srcOrd="0" destOrd="0" presId="urn:microsoft.com/office/officeart/2005/8/layout/radial1"/>
    <dgm:cxn modelId="{FB94F175-07EC-4BE2-B3CB-EF6D44A0C10B}" type="presOf" srcId="{031F9C74-A3E1-4737-BB23-ED5D83A2A9C8}" destId="{79446132-8B03-47F4-9148-9D65E7AC8650}" srcOrd="0" destOrd="0" presId="urn:microsoft.com/office/officeart/2005/8/layout/radial1"/>
    <dgm:cxn modelId="{4A408E83-8C91-408F-8A7E-DD0D1A630D75}" type="presOf" srcId="{10F4EFDD-CD77-4C4F-B089-35954D5D6293}" destId="{20170676-5C07-4C53-B2C2-DC7F56E5F65A}" srcOrd="1" destOrd="0" presId="urn:microsoft.com/office/officeart/2005/8/layout/radial1"/>
    <dgm:cxn modelId="{FFF0148A-E982-49F6-A65A-FC97C466B3CE}" type="presOf" srcId="{10F4EFDD-CD77-4C4F-B089-35954D5D6293}" destId="{8A14E89F-4C88-48A9-A687-419E0CF43C76}" srcOrd="0" destOrd="0" presId="urn:microsoft.com/office/officeart/2005/8/layout/radial1"/>
    <dgm:cxn modelId="{60EFD599-001C-4DC7-9910-3D8588BAA30E}" type="presOf" srcId="{A767CBCF-AC2E-4D1A-ACDD-9CFB5886EBF4}" destId="{1C7C03A5-9735-4CA0-9896-FD276B2543D3}" srcOrd="0" destOrd="0" presId="urn:microsoft.com/office/officeart/2005/8/layout/radial1"/>
    <dgm:cxn modelId="{3543839B-81A4-4F6D-8785-33819FB4268D}" srcId="{18F0339B-8337-4BC0-91F5-01E4041E9FF4}" destId="{A767CBCF-AC2E-4D1A-ACDD-9CFB5886EBF4}" srcOrd="3" destOrd="0" parTransId="{83FCDDC2-A177-4C43-AB59-5334830E8108}" sibTransId="{C26CB357-DA2A-41B3-B18C-AB6536F7F4D9}"/>
    <dgm:cxn modelId="{9D35F7A0-DEC8-4725-9E7D-90EAC0FFABD9}" type="presOf" srcId="{83FCDDC2-A177-4C43-AB59-5334830E8108}" destId="{65087C6C-3CED-4999-A97B-6353133AFFB6}" srcOrd="1" destOrd="0" presId="urn:microsoft.com/office/officeart/2005/8/layout/radial1"/>
    <dgm:cxn modelId="{940332BC-5FA0-4DA8-B8EF-62568A6E3D52}" srcId="{18F0339B-8337-4BC0-91F5-01E4041E9FF4}" destId="{1D054F1F-A870-4243-B6E5-3A6F64C12ED3}" srcOrd="4" destOrd="0" parTransId="{10F4EFDD-CD77-4C4F-B089-35954D5D6293}" sibTransId="{C8F71537-CE2A-4F6A-A8BD-984A261A7AAB}"/>
    <dgm:cxn modelId="{4D5629D5-A381-4C3C-B748-2829E99F74CA}" type="presOf" srcId="{F8870EA6-B331-4157-BBCE-0C9AE3AA6213}" destId="{681240A6-1CD3-487C-9A32-B6D25068B028}" srcOrd="0" destOrd="0" presId="urn:microsoft.com/office/officeart/2005/8/layout/radial1"/>
    <dgm:cxn modelId="{AF894CDD-E264-4E1E-97B0-881725CCF96C}" type="presOf" srcId="{C43D89C7-0CE5-4023-962F-288B7B4BB05D}" destId="{82F36F61-58A4-4DA5-9025-D1EE68196180}" srcOrd="1" destOrd="0" presId="urn:microsoft.com/office/officeart/2005/8/layout/radial1"/>
    <dgm:cxn modelId="{E6CD9CEA-E15A-4A61-B2B4-4F5454B6AED7}" type="presOf" srcId="{D30C4B8A-488F-4B9D-98C5-4B625EA9A322}" destId="{CF7A3866-AE20-4C1E-98C0-5F34A9C4357D}" srcOrd="1" destOrd="0" presId="urn:microsoft.com/office/officeart/2005/8/layout/radial1"/>
    <dgm:cxn modelId="{AEB5F3F3-B758-43FB-8B28-ABCA28FF49B2}" type="presOf" srcId="{07804E42-9EC3-4F88-907F-4F73D654AF57}" destId="{45A4A981-6DB2-4437-B185-38471614C7F2}" srcOrd="0" destOrd="0" presId="urn:microsoft.com/office/officeart/2005/8/layout/radial1"/>
    <dgm:cxn modelId="{C5EA8D76-7C19-4D22-BA3B-AA261B3876C0}" type="presParOf" srcId="{79446132-8B03-47F4-9148-9D65E7AC8650}" destId="{CA21A50F-4993-4309-A976-DF3BCCEA5B5F}" srcOrd="0" destOrd="0" presId="urn:microsoft.com/office/officeart/2005/8/layout/radial1"/>
    <dgm:cxn modelId="{F243F01C-1687-42AE-A749-85BE469815F4}" type="presParOf" srcId="{79446132-8B03-47F4-9148-9D65E7AC8650}" destId="{76B9E8ED-A0C0-4B33-B54A-BFEA66E1E830}" srcOrd="1" destOrd="0" presId="urn:microsoft.com/office/officeart/2005/8/layout/radial1"/>
    <dgm:cxn modelId="{85871130-2E49-4F20-8389-34BBF14C5F8C}" type="presParOf" srcId="{76B9E8ED-A0C0-4B33-B54A-BFEA66E1E830}" destId="{82F36F61-58A4-4DA5-9025-D1EE68196180}" srcOrd="0" destOrd="0" presId="urn:microsoft.com/office/officeart/2005/8/layout/radial1"/>
    <dgm:cxn modelId="{4136FE0E-201B-459E-B736-DCE964417AA6}" type="presParOf" srcId="{79446132-8B03-47F4-9148-9D65E7AC8650}" destId="{45A4A981-6DB2-4437-B185-38471614C7F2}" srcOrd="2" destOrd="0" presId="urn:microsoft.com/office/officeart/2005/8/layout/radial1"/>
    <dgm:cxn modelId="{78EDAE08-B7C3-4BDF-8F0D-E9DCA5CF9575}" type="presParOf" srcId="{79446132-8B03-47F4-9148-9D65E7AC8650}" destId="{681240A6-1CD3-487C-9A32-B6D25068B028}" srcOrd="3" destOrd="0" presId="urn:microsoft.com/office/officeart/2005/8/layout/radial1"/>
    <dgm:cxn modelId="{CC2D8906-C5B8-45D1-99AC-C791D8F71245}" type="presParOf" srcId="{681240A6-1CD3-487C-9A32-B6D25068B028}" destId="{6D02E330-2A20-4379-A57D-3CDC1AFEF414}" srcOrd="0" destOrd="0" presId="urn:microsoft.com/office/officeart/2005/8/layout/radial1"/>
    <dgm:cxn modelId="{E6693B35-DF1F-4954-BB66-28B1B457F787}" type="presParOf" srcId="{79446132-8B03-47F4-9148-9D65E7AC8650}" destId="{4E8A0D46-4E2C-4629-B485-A4AA641C3AAB}" srcOrd="4" destOrd="0" presId="urn:microsoft.com/office/officeart/2005/8/layout/radial1"/>
    <dgm:cxn modelId="{E97D90C7-4421-4150-AD72-D4E36ADD48CA}" type="presParOf" srcId="{79446132-8B03-47F4-9148-9D65E7AC8650}" destId="{4DD5F8B7-AACC-46CA-8DD4-0D9FCB9884B5}" srcOrd="5" destOrd="0" presId="urn:microsoft.com/office/officeart/2005/8/layout/radial1"/>
    <dgm:cxn modelId="{C966ED13-FCC8-49D6-83C4-A41732F2ED7C}" type="presParOf" srcId="{4DD5F8B7-AACC-46CA-8DD4-0D9FCB9884B5}" destId="{CF7A3866-AE20-4C1E-98C0-5F34A9C4357D}" srcOrd="0" destOrd="0" presId="urn:microsoft.com/office/officeart/2005/8/layout/radial1"/>
    <dgm:cxn modelId="{2C0F0390-E6F2-424E-8CC7-4BCB4DF71565}" type="presParOf" srcId="{79446132-8B03-47F4-9148-9D65E7AC8650}" destId="{DDC5FFB1-D642-49CF-87A8-1BFE7A01D575}" srcOrd="6" destOrd="0" presId="urn:microsoft.com/office/officeart/2005/8/layout/radial1"/>
    <dgm:cxn modelId="{9C7B1594-4D65-444C-A246-5CF449228FDC}" type="presParOf" srcId="{79446132-8B03-47F4-9148-9D65E7AC8650}" destId="{7D211EE7-DEAC-4EA5-96D7-B96700CCAB34}" srcOrd="7" destOrd="0" presId="urn:microsoft.com/office/officeart/2005/8/layout/radial1"/>
    <dgm:cxn modelId="{06B4EF5B-092A-4384-A715-13916D275EA3}" type="presParOf" srcId="{7D211EE7-DEAC-4EA5-96D7-B96700CCAB34}" destId="{65087C6C-3CED-4999-A97B-6353133AFFB6}" srcOrd="0" destOrd="0" presId="urn:microsoft.com/office/officeart/2005/8/layout/radial1"/>
    <dgm:cxn modelId="{04C3224D-2A93-4CCF-B348-105804DB44F3}" type="presParOf" srcId="{79446132-8B03-47F4-9148-9D65E7AC8650}" destId="{1C7C03A5-9735-4CA0-9896-FD276B2543D3}" srcOrd="8" destOrd="0" presId="urn:microsoft.com/office/officeart/2005/8/layout/radial1"/>
    <dgm:cxn modelId="{084AB045-7C8A-4261-85F2-09256B808703}" type="presParOf" srcId="{79446132-8B03-47F4-9148-9D65E7AC8650}" destId="{8A14E89F-4C88-48A9-A687-419E0CF43C76}" srcOrd="9" destOrd="0" presId="urn:microsoft.com/office/officeart/2005/8/layout/radial1"/>
    <dgm:cxn modelId="{FCABA720-1331-4A1A-8CA0-874538A81164}" type="presParOf" srcId="{8A14E89F-4C88-48A9-A687-419E0CF43C76}" destId="{20170676-5C07-4C53-B2C2-DC7F56E5F65A}" srcOrd="0" destOrd="0" presId="urn:microsoft.com/office/officeart/2005/8/layout/radial1"/>
    <dgm:cxn modelId="{28DD0E6A-D4CF-4A5A-B925-0CBF21C0308B}" type="presParOf" srcId="{79446132-8B03-47F4-9148-9D65E7AC8650}" destId="{F09FF133-9958-40EE-9936-D06C121E933A}" srcOrd="10" destOrd="0" presId="urn:microsoft.com/office/officeart/2005/8/layout/radial1"/>
    <dgm:cxn modelId="{8F8ACAA0-05C6-4468-B904-5051A2671713}" type="presParOf" srcId="{79446132-8B03-47F4-9148-9D65E7AC8650}" destId="{3560FA9F-0535-430C-B38C-960AEEF05070}" srcOrd="11" destOrd="0" presId="urn:microsoft.com/office/officeart/2005/8/layout/radial1"/>
    <dgm:cxn modelId="{47C36485-AD08-4581-AA55-A44E131FE2D0}" type="presParOf" srcId="{3560FA9F-0535-430C-B38C-960AEEF05070}" destId="{E235FF51-8C02-4506-84C9-13D15A632D25}" srcOrd="0" destOrd="0" presId="urn:microsoft.com/office/officeart/2005/8/layout/radial1"/>
    <dgm:cxn modelId="{5F8C9BD7-BD16-43E0-A962-0687A7FDB6D2}" type="presParOf" srcId="{79446132-8B03-47F4-9148-9D65E7AC8650}" destId="{3D946CA4-A6BA-4954-A7DB-38E06D2FBE2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CH" sz="1800" kern="1200" dirty="0"/>
            <a:t>Ausdauer-training</a:t>
          </a:r>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060405" y="-104961"/>
          <a:ext cx="1890256"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Psyche</a:t>
          </a:r>
        </a:p>
        <a:p>
          <a:pPr marL="0" lvl="0" indent="0" algn="ctr" defTabSz="533400">
            <a:lnSpc>
              <a:spcPct val="90000"/>
            </a:lnSpc>
            <a:spcBef>
              <a:spcPct val="0"/>
            </a:spcBef>
            <a:spcAft>
              <a:spcPct val="35000"/>
            </a:spcAft>
            <a:buNone/>
          </a:pPr>
          <a:r>
            <a:rPr lang="de-CH" sz="1000" kern="1200" dirty="0"/>
            <a:t>Verbesserung von Stimmung, Wohlbefinden, antidepressive Wirkung, Stressabbau, Angstabbau</a:t>
          </a:r>
        </a:p>
      </dsp:txBody>
      <dsp:txXfrm>
        <a:off x="3337227" y="142516"/>
        <a:ext cx="133661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Hormonsystem</a:t>
          </a:r>
        </a:p>
        <a:p>
          <a:pPr marL="0" lvl="0" indent="0" algn="ctr" defTabSz="533400">
            <a:lnSpc>
              <a:spcPct val="90000"/>
            </a:lnSpc>
            <a:spcBef>
              <a:spcPct val="0"/>
            </a:spcBef>
            <a:spcAft>
              <a:spcPct val="35000"/>
            </a:spcAft>
            <a:buNone/>
          </a:pPr>
          <a:r>
            <a:rPr lang="de-CH" sz="1000" kern="1200" dirty="0"/>
            <a:t>Blutdrucksenkung, weniger Stresshormon-ausschüttung</a:t>
          </a:r>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Stoffwechsel</a:t>
          </a:r>
        </a:p>
        <a:p>
          <a:pPr marL="0" lvl="0" indent="0" algn="ctr" defTabSz="533400">
            <a:lnSpc>
              <a:spcPct val="90000"/>
            </a:lnSpc>
            <a:spcBef>
              <a:spcPct val="0"/>
            </a:spcBef>
            <a:spcAft>
              <a:spcPct val="35000"/>
            </a:spcAft>
            <a:buNone/>
          </a:pPr>
          <a:r>
            <a:rPr lang="de-CH" sz="1000" kern="1200" dirty="0"/>
            <a:t>Bessere Insulinsensivität, Vorbeugung gegen Diabetes Typ II, verbesserte Fettverbrennung, Cholesterinsenkung</a:t>
          </a:r>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Immunsystem</a:t>
          </a:r>
        </a:p>
        <a:p>
          <a:pPr marL="0" lvl="0" indent="0" algn="ctr" defTabSz="533400">
            <a:lnSpc>
              <a:spcPct val="90000"/>
            </a:lnSpc>
            <a:spcBef>
              <a:spcPct val="0"/>
            </a:spcBef>
            <a:spcAft>
              <a:spcPct val="35000"/>
            </a:spcAft>
            <a:buNone/>
          </a:pPr>
          <a:r>
            <a:rPr lang="de-CH" sz="1000" kern="1200" dirty="0"/>
            <a:t>Verringerte Infektanfälligkeit, Vorbeugung gegen Krebs und Tumore, Stärkung des Immunsystems</a:t>
          </a:r>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Bewegungs-apparat</a:t>
          </a:r>
        </a:p>
        <a:p>
          <a:pPr marL="0" lvl="0" indent="0" algn="ctr" defTabSz="533400">
            <a:lnSpc>
              <a:spcPct val="90000"/>
            </a:lnSpc>
            <a:spcBef>
              <a:spcPct val="0"/>
            </a:spcBef>
            <a:spcAft>
              <a:spcPct val="35000"/>
            </a:spcAft>
            <a:buNone/>
          </a:pPr>
          <a:r>
            <a:rPr lang="de-CH" sz="1000" kern="1200" dirty="0"/>
            <a:t>Stärkung von Knochen, Knorpeln, Sehnen und Bändern, Kräftigung der Muskulatur</a:t>
          </a:r>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a:t>Herz-Kreislauf-System</a:t>
          </a:r>
        </a:p>
        <a:p>
          <a:pPr marL="0" lvl="0" indent="0" algn="ctr" defTabSz="533400">
            <a:lnSpc>
              <a:spcPct val="90000"/>
            </a:lnSpc>
            <a:spcBef>
              <a:spcPct val="0"/>
            </a:spcBef>
            <a:spcAft>
              <a:spcPct val="35000"/>
            </a:spcAft>
            <a:buNone/>
          </a:pPr>
          <a:r>
            <a:rPr lang="de-CH" sz="1000" kern="1200" dirty="0"/>
            <a:t>Niedriger Ruhepuls, weniger Herzrhythmus-störungen, bessere Sauerstoff-versorgung</a:t>
          </a:r>
        </a:p>
      </dsp:txBody>
      <dsp:txXfrm>
        <a:off x="1180077" y="877564"/>
        <a:ext cx="1184869" cy="1194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a:t>Entraînement </a:t>
          </a:r>
          <a:r>
            <a:rPr lang="de-CH" sz="1400" kern="1200" dirty="0" err="1"/>
            <a:t>d'endurance</a:t>
          </a:r>
          <a:endParaRPr lang="de-CH" sz="14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Psychisme</a:t>
          </a:r>
          <a:endParaRPr lang="de-CH" sz="1200" b="1" kern="1200" dirty="0"/>
        </a:p>
        <a:p>
          <a:pPr marL="0" lvl="0" indent="0" algn="ctr" defTabSz="533400">
            <a:lnSpc>
              <a:spcPct val="90000"/>
            </a:lnSpc>
            <a:spcBef>
              <a:spcPct val="0"/>
            </a:spcBef>
            <a:spcAft>
              <a:spcPct val="35000"/>
            </a:spcAft>
            <a:buNone/>
          </a:pPr>
          <a:r>
            <a:rPr lang="fr-FR" sz="1000" kern="1200" dirty="0"/>
            <a:t>Amélioration de l'humeur, du bien-être, effet antidépresseur, réduction du stress, diminution de l'anxiété</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hormonal</a:t>
          </a:r>
        </a:p>
        <a:p>
          <a:pPr marL="0" lvl="0" indent="0" algn="ctr" defTabSz="533400">
            <a:lnSpc>
              <a:spcPct val="90000"/>
            </a:lnSpc>
            <a:spcBef>
              <a:spcPct val="0"/>
            </a:spcBef>
            <a:spcAft>
              <a:spcPct val="35000"/>
            </a:spcAft>
            <a:buNone/>
          </a:pPr>
          <a:r>
            <a:rPr lang="fr-FR" sz="1000" kern="1200" dirty="0"/>
            <a:t>Baisse de la tension artérielle, diminution de la sécrétion d'hormones du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Métabolisme</a:t>
          </a:r>
          <a:endParaRPr lang="de-CH" sz="1200" b="1" kern="1200" dirty="0"/>
        </a:p>
        <a:p>
          <a:pPr marL="0" lvl="0" indent="0" algn="ctr" defTabSz="533400">
            <a:lnSpc>
              <a:spcPct val="90000"/>
            </a:lnSpc>
            <a:spcBef>
              <a:spcPct val="0"/>
            </a:spcBef>
            <a:spcAft>
              <a:spcPct val="35000"/>
            </a:spcAft>
            <a:buNone/>
          </a:pPr>
          <a:r>
            <a:rPr lang="fr-FR" sz="1000" kern="1200" dirty="0"/>
            <a:t>Meilleure sensibilité à l'insuline, prévention du diabète de type II, amélioration de la combustion des graisses, baisse du cholestérol</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immunitaire</a:t>
          </a:r>
          <a:endParaRPr lang="de-CH" sz="1200" b="1" kern="1200" dirty="0"/>
        </a:p>
        <a:p>
          <a:pPr marL="0" lvl="0" indent="0" algn="ctr" defTabSz="533400">
            <a:lnSpc>
              <a:spcPct val="90000"/>
            </a:lnSpc>
            <a:spcBef>
              <a:spcPct val="0"/>
            </a:spcBef>
            <a:spcAft>
              <a:spcPct val="35000"/>
            </a:spcAft>
            <a:buNone/>
          </a:pPr>
          <a:r>
            <a:rPr lang="fr-FR" sz="1000" kern="1200" dirty="0"/>
            <a:t>Réduction de la sensibilité aux infections, prévention du cancer et des tumeurs, renforcement du système immunitaire</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Appareil</a:t>
          </a:r>
          <a:r>
            <a:rPr lang="de-CH" sz="1200" b="1" kern="1200" dirty="0"/>
            <a:t> </a:t>
          </a:r>
          <a:r>
            <a:rPr lang="de-CH" sz="1200" b="1" kern="1200" dirty="0" err="1"/>
            <a:t>locomoteur</a:t>
          </a:r>
          <a:r>
            <a:rPr lang="de-CH" sz="1200" b="1" kern="1200" dirty="0"/>
            <a:t> </a:t>
          </a:r>
          <a:r>
            <a:rPr lang="fr-FR" sz="1000" kern="1200" dirty="0"/>
            <a:t>Renforcement des os, du cartilage, des tendons et des ligaments, renforcement musculaire</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Système</a:t>
          </a:r>
          <a:r>
            <a:rPr lang="de-CH" sz="1200" b="1" kern="1200" dirty="0"/>
            <a:t> </a:t>
          </a:r>
          <a:r>
            <a:rPr lang="de-CH" sz="1200" b="1" kern="1200" dirty="0" err="1"/>
            <a:t>cardio-vasculaire</a:t>
          </a:r>
          <a:r>
            <a:rPr lang="de-CH" sz="1200" b="1" kern="1200" dirty="0"/>
            <a:t> </a:t>
          </a:r>
          <a:br>
            <a:rPr lang="de-CH" sz="1200" b="1" kern="1200" dirty="0"/>
          </a:br>
          <a:r>
            <a:rPr lang="fr-FR" sz="1000" kern="1200" dirty="0"/>
            <a:t>Pouls au repos plus bas, moins de troubles du rythme cardiaque, meilleur apport en oxygène</a:t>
          </a:r>
          <a:endParaRPr lang="de-CH" sz="1000" kern="1200" dirty="0"/>
        </a:p>
      </dsp:txBody>
      <dsp:txXfrm>
        <a:off x="1180077" y="877564"/>
        <a:ext cx="1184869" cy="1194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1A50F-4993-4309-A976-DF3BCCEA5B5F}">
      <dsp:nvSpPr>
        <dsp:cNvPr id="0" name=""/>
        <dsp:cNvSpPr/>
      </dsp:nvSpPr>
      <dsp:spPr>
        <a:xfrm>
          <a:off x="3167704" y="1765409"/>
          <a:ext cx="1675659" cy="1689876"/>
        </a:xfrm>
        <a:prstGeom prst="ellipse">
          <a:avLst/>
        </a:prstGeom>
        <a:solidFill>
          <a:srgbClr val="92D05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de-CH" sz="1500" kern="1200" dirty="0"/>
            <a:t>Allenamento di </a:t>
          </a:r>
          <a:r>
            <a:rPr lang="de-CH" sz="1500" kern="1200" dirty="0" err="1"/>
            <a:t>resistenza</a:t>
          </a:r>
          <a:endParaRPr lang="de-CH" sz="1500" kern="1200" dirty="0"/>
        </a:p>
      </dsp:txBody>
      <dsp:txXfrm>
        <a:off x="3413099" y="2012886"/>
        <a:ext cx="1184869" cy="1194922"/>
      </dsp:txXfrm>
    </dsp:sp>
    <dsp:sp modelId="{76B9E8ED-A0C0-4B33-B54A-BFEA66E1E830}">
      <dsp:nvSpPr>
        <dsp:cNvPr id="0" name=""/>
        <dsp:cNvSpPr/>
      </dsp:nvSpPr>
      <dsp:spPr>
        <a:xfrm rot="16200000">
          <a:off x="3915286" y="1659029"/>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1670649"/>
        <a:ext cx="9024" cy="9024"/>
      </dsp:txXfrm>
    </dsp:sp>
    <dsp:sp modelId="{45A4A981-6DB2-4437-B185-38471614C7F2}">
      <dsp:nvSpPr>
        <dsp:cNvPr id="0" name=""/>
        <dsp:cNvSpPr/>
      </dsp:nvSpPr>
      <dsp:spPr>
        <a:xfrm>
          <a:off x="3160186" y="-104961"/>
          <a:ext cx="1690694"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Psiche</a:t>
          </a:r>
          <a:endParaRPr lang="de-CH" sz="1200" b="1" kern="1200" dirty="0"/>
        </a:p>
        <a:p>
          <a:pPr marL="0" lvl="0" indent="0" algn="ctr" defTabSz="533400">
            <a:lnSpc>
              <a:spcPct val="90000"/>
            </a:lnSpc>
            <a:spcBef>
              <a:spcPct val="0"/>
            </a:spcBef>
            <a:spcAft>
              <a:spcPct val="35000"/>
            </a:spcAft>
            <a:buNone/>
          </a:pPr>
          <a:r>
            <a:rPr lang="it-IT" sz="1000" kern="1200"/>
            <a:t>Miglioramento dell'umore, benessere, effetto antidepressivo, riduzione dello stress, riduzione dell'ansia</a:t>
          </a:r>
          <a:endParaRPr lang="de-CH" sz="1000" kern="1200" dirty="0"/>
        </a:p>
      </dsp:txBody>
      <dsp:txXfrm>
        <a:off x="3407782" y="142516"/>
        <a:ext cx="1195502" cy="1194922"/>
      </dsp:txXfrm>
    </dsp:sp>
    <dsp:sp modelId="{681240A6-1CD3-487C-9A32-B6D25068B028}">
      <dsp:nvSpPr>
        <dsp:cNvPr id="0" name=""/>
        <dsp:cNvSpPr/>
      </dsp:nvSpPr>
      <dsp:spPr>
        <a:xfrm rot="20004246">
          <a:off x="4710606" y="2026554"/>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2021251"/>
        <a:ext cx="42872" cy="42872"/>
      </dsp:txXfrm>
    </dsp:sp>
    <dsp:sp modelId="{4E8A0D46-4E2C-4629-B485-A4AA641C3AAB}">
      <dsp:nvSpPr>
        <dsp:cNvPr id="0" name=""/>
        <dsp:cNvSpPr/>
      </dsp:nvSpPr>
      <dsp:spPr>
        <a:xfrm>
          <a:off x="5435292" y="630088"/>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ormonale</a:t>
          </a:r>
          <a:endParaRPr lang="de-CH" sz="1200" b="1" kern="1200" dirty="0"/>
        </a:p>
        <a:p>
          <a:pPr marL="0" lvl="0" indent="0" algn="ctr" defTabSz="533400">
            <a:lnSpc>
              <a:spcPct val="90000"/>
            </a:lnSpc>
            <a:spcBef>
              <a:spcPct val="0"/>
            </a:spcBef>
            <a:spcAft>
              <a:spcPct val="35000"/>
            </a:spcAft>
            <a:buNone/>
          </a:pPr>
          <a:r>
            <a:rPr lang="it-IT" sz="1000" kern="1200" dirty="0"/>
            <a:t>Abbassamento della pressione sanguigna, minore rilascio di ormoni dello stress</a:t>
          </a:r>
          <a:endParaRPr lang="de-CH" sz="1000" kern="1200" dirty="0"/>
        </a:p>
      </dsp:txBody>
      <dsp:txXfrm>
        <a:off x="5680687" y="877565"/>
        <a:ext cx="1184869" cy="1194922"/>
      </dsp:txXfrm>
    </dsp:sp>
    <dsp:sp modelId="{4DD5F8B7-AACC-46CA-8DD4-0D9FCB9884B5}">
      <dsp:nvSpPr>
        <dsp:cNvPr id="0" name=""/>
        <dsp:cNvSpPr/>
      </dsp:nvSpPr>
      <dsp:spPr>
        <a:xfrm rot="1595754">
          <a:off x="4710606"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5117892" y="3156572"/>
        <a:ext cx="42872" cy="42872"/>
      </dsp:txXfrm>
    </dsp:sp>
    <dsp:sp modelId="{DDC5FFB1-D642-49CF-87A8-1BFE7A01D575}">
      <dsp:nvSpPr>
        <dsp:cNvPr id="0" name=""/>
        <dsp:cNvSpPr/>
      </dsp:nvSpPr>
      <dsp:spPr>
        <a:xfrm>
          <a:off x="5435292"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Metabolismo</a:t>
          </a:r>
          <a:endParaRPr lang="de-CH" sz="1200" b="1" kern="1200" dirty="0"/>
        </a:p>
        <a:p>
          <a:pPr marL="0" lvl="0" indent="0" algn="ctr" defTabSz="533400">
            <a:lnSpc>
              <a:spcPct val="90000"/>
            </a:lnSpc>
            <a:spcBef>
              <a:spcPct val="0"/>
            </a:spcBef>
            <a:spcAft>
              <a:spcPct val="35000"/>
            </a:spcAft>
            <a:buNone/>
          </a:pPr>
          <a:r>
            <a:rPr lang="it-IT" sz="1000" kern="1200" dirty="0"/>
            <a:t>Migliore sensibilità all'insulina, prevenzione del diabete di tipo II, miglioramento della combustione dei grassi, abbassamento del colesterolo</a:t>
          </a:r>
          <a:endParaRPr lang="de-CH" sz="1000" kern="1200" dirty="0"/>
        </a:p>
      </dsp:txBody>
      <dsp:txXfrm>
        <a:off x="5680687" y="3148207"/>
        <a:ext cx="1184869" cy="1194922"/>
      </dsp:txXfrm>
    </dsp:sp>
    <dsp:sp modelId="{7D211EE7-DEAC-4EA5-96D7-B96700CCAB34}">
      <dsp:nvSpPr>
        <dsp:cNvPr id="0" name=""/>
        <dsp:cNvSpPr/>
      </dsp:nvSpPr>
      <dsp:spPr>
        <a:xfrm rot="5400000">
          <a:off x="3915286" y="3529401"/>
          <a:ext cx="180495" cy="32265"/>
        </a:xfrm>
        <a:custGeom>
          <a:avLst/>
          <a:gdLst/>
          <a:ahLst/>
          <a:cxnLst/>
          <a:rect l="0" t="0" r="0" b="0"/>
          <a:pathLst>
            <a:path>
              <a:moveTo>
                <a:pt x="0" y="16132"/>
              </a:moveTo>
              <a:lnTo>
                <a:pt x="180495"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a:off x="4001021" y="3541021"/>
        <a:ext cx="9024" cy="9024"/>
      </dsp:txXfrm>
    </dsp:sp>
    <dsp:sp modelId="{1C7C03A5-9735-4CA0-9896-FD276B2543D3}">
      <dsp:nvSpPr>
        <dsp:cNvPr id="0" name=""/>
        <dsp:cNvSpPr/>
      </dsp:nvSpPr>
      <dsp:spPr>
        <a:xfrm>
          <a:off x="3167704" y="3635781"/>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immunitario</a:t>
          </a:r>
          <a:r>
            <a:rPr lang="de-CH" sz="1200" b="1" kern="1200" dirty="0"/>
            <a:t> </a:t>
          </a:r>
          <a:r>
            <a:rPr lang="it-IT" sz="1000" kern="1200" dirty="0"/>
            <a:t>Riduzione della suscettibilità alle infezioni, prevenzione di tumori e tumori, rafforzamento del sistema immunitario</a:t>
          </a:r>
          <a:endParaRPr lang="de-CH" sz="1000" kern="1200" dirty="0"/>
        </a:p>
      </dsp:txBody>
      <dsp:txXfrm>
        <a:off x="3413099" y="3883258"/>
        <a:ext cx="1184869" cy="1194922"/>
      </dsp:txXfrm>
    </dsp:sp>
    <dsp:sp modelId="{8A14E89F-4C88-48A9-A687-419E0CF43C76}">
      <dsp:nvSpPr>
        <dsp:cNvPr id="0" name=""/>
        <dsp:cNvSpPr/>
      </dsp:nvSpPr>
      <dsp:spPr>
        <a:xfrm rot="9204246">
          <a:off x="2443017" y="3161875"/>
          <a:ext cx="857444" cy="32265"/>
        </a:xfrm>
        <a:custGeom>
          <a:avLst/>
          <a:gdLst/>
          <a:ahLst/>
          <a:cxnLst/>
          <a:rect l="0" t="0" r="0" b="0"/>
          <a:pathLst>
            <a:path>
              <a:moveTo>
                <a:pt x="0" y="16132"/>
              </a:moveTo>
              <a:lnTo>
                <a:pt x="857444"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50303" y="3156572"/>
        <a:ext cx="42872" cy="42872"/>
      </dsp:txXfrm>
    </dsp:sp>
    <dsp:sp modelId="{F09FF133-9958-40EE-9936-D06C121E933A}">
      <dsp:nvSpPr>
        <dsp:cNvPr id="0" name=""/>
        <dsp:cNvSpPr/>
      </dsp:nvSpPr>
      <dsp:spPr>
        <a:xfrm>
          <a:off x="900115" y="2900730"/>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Apparato</a:t>
          </a:r>
          <a:r>
            <a:rPr lang="de-CH" sz="1200" b="1" kern="1200" dirty="0"/>
            <a:t> </a:t>
          </a:r>
          <a:r>
            <a:rPr lang="de-CH" sz="1200" b="1" kern="1200" dirty="0" err="1"/>
            <a:t>motorio</a:t>
          </a:r>
          <a:endParaRPr lang="de-CH" sz="1200" b="1" kern="1200" dirty="0"/>
        </a:p>
        <a:p>
          <a:pPr marL="0" lvl="0" indent="0" algn="ctr" defTabSz="533400">
            <a:lnSpc>
              <a:spcPct val="90000"/>
            </a:lnSpc>
            <a:spcBef>
              <a:spcPct val="0"/>
            </a:spcBef>
            <a:spcAft>
              <a:spcPct val="35000"/>
            </a:spcAft>
            <a:buNone/>
          </a:pPr>
          <a:r>
            <a:rPr lang="it-IT" sz="1000" kern="1200" dirty="0"/>
            <a:t>Rafforzamento di ossa, cartilagini, tendini e legamenti, rafforzamento della muscolatura</a:t>
          </a:r>
          <a:endParaRPr lang="de-CH" sz="1000" kern="1200" dirty="0"/>
        </a:p>
      </dsp:txBody>
      <dsp:txXfrm>
        <a:off x="1145510" y="3148207"/>
        <a:ext cx="1184869" cy="1194922"/>
      </dsp:txXfrm>
    </dsp:sp>
    <dsp:sp modelId="{3560FA9F-0535-430C-B38C-960AEEF05070}">
      <dsp:nvSpPr>
        <dsp:cNvPr id="0" name=""/>
        <dsp:cNvSpPr/>
      </dsp:nvSpPr>
      <dsp:spPr>
        <a:xfrm rot="12416994">
          <a:off x="2475766" y="2026553"/>
          <a:ext cx="826512" cy="32265"/>
        </a:xfrm>
        <a:custGeom>
          <a:avLst/>
          <a:gdLst/>
          <a:ahLst/>
          <a:cxnLst/>
          <a:rect l="0" t="0" r="0" b="0"/>
          <a:pathLst>
            <a:path>
              <a:moveTo>
                <a:pt x="0" y="16132"/>
              </a:moveTo>
              <a:lnTo>
                <a:pt x="826512" y="16132"/>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CH" sz="500" kern="1200"/>
        </a:p>
      </dsp:txBody>
      <dsp:txXfrm rot="10800000">
        <a:off x="2868360" y="2022023"/>
        <a:ext cx="41325" cy="41325"/>
      </dsp:txXfrm>
    </dsp:sp>
    <dsp:sp modelId="{3D946CA4-A6BA-4954-A7DB-38E06D2FBE21}">
      <dsp:nvSpPr>
        <dsp:cNvPr id="0" name=""/>
        <dsp:cNvSpPr/>
      </dsp:nvSpPr>
      <dsp:spPr>
        <a:xfrm>
          <a:off x="934682" y="630087"/>
          <a:ext cx="1675659" cy="1689876"/>
        </a:xfrm>
        <a:prstGeom prst="ellipse">
          <a:avLst/>
        </a:prstGeom>
        <a:solidFill>
          <a:srgbClr val="99FF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CH" sz="1200" b="1" kern="1200" dirty="0" err="1"/>
            <a:t>Sistema</a:t>
          </a:r>
          <a:r>
            <a:rPr lang="de-CH" sz="1200" b="1" kern="1200" dirty="0"/>
            <a:t> </a:t>
          </a:r>
          <a:r>
            <a:rPr lang="de-CH" sz="1200" b="1" kern="1200" dirty="0" err="1"/>
            <a:t>cardio-vascolare</a:t>
          </a:r>
          <a:br>
            <a:rPr lang="de-CH" sz="1200" b="1" kern="1200" dirty="0"/>
          </a:br>
          <a:r>
            <a:rPr lang="de-CH" sz="1200" b="1" kern="1200" dirty="0"/>
            <a:t> </a:t>
          </a:r>
          <a:r>
            <a:rPr lang="it-IT" sz="1000" kern="1200" dirty="0"/>
            <a:t>Bassa frequenza cardiaca a riposo, meno aritmie cardiache, migliore ossigenazione</a:t>
          </a:r>
          <a:endParaRPr lang="de-CH" sz="1000" kern="1200" dirty="0"/>
        </a:p>
      </dsp:txBody>
      <dsp:txXfrm>
        <a:off x="1180077" y="877564"/>
        <a:ext cx="1184869" cy="11949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a:t>
            </a:fld>
            <a:endParaRPr lang="de-CH"/>
          </a:p>
        </p:txBody>
      </p:sp>
    </p:spTree>
    <p:extLst>
      <p:ext uri="{BB962C8B-B14F-4D97-AF65-F5344CB8AC3E}">
        <p14:creationId xmlns:p14="http://schemas.microsoft.com/office/powerpoint/2010/main" val="272535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F040-109F-A95E-FFBD-C5BD92D77C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36BD481-6197-53AC-7689-A0884C8F7358}"/>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70321F16-312E-99B1-46EC-5168980A3DA8}"/>
              </a:ext>
            </a:extLst>
          </p:cNvPr>
          <p:cNvSpPr>
            <a:spLocks noGrp="1"/>
          </p:cNvSpPr>
          <p:nvPr>
            <p:ph type="body" idx="1"/>
          </p:nvPr>
        </p:nvSpPr>
        <p:spPr/>
        <p:txBody>
          <a:bodyPr/>
          <a:lstStyle/>
          <a:p>
            <a:pPr marL="180975" indent="-180975">
              <a:buFont typeface="Arial" panose="020B0604020202020204" pitchFamily="34" charset="0"/>
              <a:buChar char="•"/>
            </a:pPr>
            <a:r>
              <a:rPr lang="it-IT" dirty="0"/>
              <a:t>La capacità di prestazione sportiva è determinata da una moltitudine di componenti.</a:t>
            </a:r>
          </a:p>
          <a:p>
            <a:pPr marL="180975" indent="-180975">
              <a:buFont typeface="Arial" panose="020B0604020202020204" pitchFamily="34" charset="0"/>
              <a:buChar char="•"/>
            </a:pPr>
            <a:r>
              <a:rPr lang="it-IT" dirty="0"/>
              <a:t>Ogni componente è strettamente correlato agli altri.</a:t>
            </a:r>
            <a:endParaRPr lang="de-CH" dirty="0"/>
          </a:p>
        </p:txBody>
      </p:sp>
      <p:sp>
        <p:nvSpPr>
          <p:cNvPr id="4" name="Foliennummernplatzhalter 3">
            <a:extLst>
              <a:ext uri="{FF2B5EF4-FFF2-40B4-BE49-F238E27FC236}">
                <a16:creationId xmlns:a16="http://schemas.microsoft.com/office/drawing/2014/main" id="{59322991-5E1A-D9A4-23D2-CADEA16AAD44}"/>
              </a:ext>
            </a:extLst>
          </p:cNvPr>
          <p:cNvSpPr>
            <a:spLocks noGrp="1"/>
          </p:cNvSpPr>
          <p:nvPr>
            <p:ph type="sldNum" sz="quarter" idx="5"/>
          </p:nvPr>
        </p:nvSpPr>
        <p:spPr/>
        <p:txBody>
          <a:bodyPr/>
          <a:lstStyle/>
          <a:p>
            <a:pPr>
              <a:defRPr/>
            </a:pPr>
            <a:fld id="{C46147B8-7AEA-4922-A55B-DCDA58C024A2}" type="slidenum">
              <a:rPr lang="de-CH" smtClean="0"/>
              <a:pPr>
                <a:defRPr/>
              </a:pPr>
              <a:t>10</a:t>
            </a:fld>
            <a:endParaRPr lang="de-CH"/>
          </a:p>
        </p:txBody>
      </p:sp>
    </p:spTree>
    <p:extLst>
      <p:ext uri="{BB962C8B-B14F-4D97-AF65-F5344CB8AC3E}">
        <p14:creationId xmlns:p14="http://schemas.microsoft.com/office/powerpoint/2010/main" val="36242169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BB7B-7682-E48B-7288-E191F14A21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D4B694-C9CA-137B-053D-18A88C056AFC}"/>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A11311D1-5955-38C9-5A85-139676B200E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de-DE" dirty="0"/>
              <a:t>Gli effetti di supercompensazione scompaiono dopo un breve periodo di tempo. Per mantenere una determinata prestazione o addirittura per ottenere un miglioramento delle prestazioni, gli stimoli di allenamento devono essere ripetuti regolarmente. Bisogna prestare attenzione alla continuità ed evitare pause di allenamento più lunghe.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alt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de-DE" dirty="0"/>
              <a:t>Attenzione: un tempo di rigenerazione troppo breve può comportare un calo delle prestazioni.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alt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it-IT" altLang="de-DE" dirty="0"/>
              <a:t>Un prolungato squilibrio tra carico e recupero può determinare un’interruzione dell’efficienza. Si distingue tra due forme con diversa gravità di interruzione dell’efficienza: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err="1"/>
              <a:t>Overreaching</a:t>
            </a:r>
            <a:r>
              <a:rPr lang="it-IT" altLang="de-DE" dirty="0"/>
              <a:t>: Calo delle prestazioni improvviso e di breve durata. Recupero da questo stato con rigenerazione ottimale: massimo 2 settimane. Supercompensazione possibile.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a:t>Sintomi: Stagnazione delle prestazioni, avversione, sonnolenza, acidità muscolare, stato depressivo, ecc.</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a:t>Terapia: ridurre la quantità e l’intensità dell’allenamento e adottare misure per il recupero.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err="1"/>
              <a:t>Overtraining</a:t>
            </a:r>
            <a:r>
              <a:rPr lang="it-IT" altLang="de-DE" dirty="0"/>
              <a:t> </a:t>
            </a:r>
            <a:r>
              <a:rPr lang="it-IT" altLang="de-DE" dirty="0" err="1"/>
              <a:t>Syndrom</a:t>
            </a:r>
            <a:r>
              <a:rPr lang="it-IT" altLang="de-DE" dirty="0"/>
              <a:t>: Il «sovrallenamento» è il risultato di un esaurimento sistematico che può essere paragonato a una sindrome da burnout. Il recupero dura da settimane a mesi e non si verifica alcuna supercompensazione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a:t>Sintomi: Disturbi psicosomatici come stanchezza di esercizio, sbalzi d’umore, cambiamenti della sensibilità, disturbi del sonno, inappetenza, tremori delle mani, sudorazione, ecc.</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it-IT" altLang="de-DE" dirty="0"/>
              <a:t>Terapia: intervento medico e rinuncia allo sforzo per 6-8 settimane.</a:t>
            </a:r>
            <a:endParaRPr lang="de-CH" dirty="0"/>
          </a:p>
        </p:txBody>
      </p:sp>
      <p:sp>
        <p:nvSpPr>
          <p:cNvPr id="4" name="Foliennummernplatzhalter 3">
            <a:extLst>
              <a:ext uri="{FF2B5EF4-FFF2-40B4-BE49-F238E27FC236}">
                <a16:creationId xmlns:a16="http://schemas.microsoft.com/office/drawing/2014/main" id="{07E15314-74C2-2C12-59D3-6C6D195C149A}"/>
              </a:ext>
            </a:extLst>
          </p:cNvPr>
          <p:cNvSpPr>
            <a:spLocks noGrp="1"/>
          </p:cNvSpPr>
          <p:nvPr>
            <p:ph type="sldNum" sz="quarter" idx="5"/>
          </p:nvPr>
        </p:nvSpPr>
        <p:spPr/>
        <p:txBody>
          <a:bodyPr/>
          <a:lstStyle/>
          <a:p>
            <a:pPr>
              <a:defRPr/>
            </a:pPr>
            <a:fld id="{C46147B8-7AEA-4922-A55B-DCDA58C024A2}" type="slidenum">
              <a:rPr lang="de-CH" smtClean="0"/>
              <a:pPr>
                <a:defRPr/>
              </a:pPr>
              <a:t>112</a:t>
            </a:fld>
            <a:endParaRPr lang="de-CH"/>
          </a:p>
        </p:txBody>
      </p:sp>
    </p:spTree>
    <p:extLst>
      <p:ext uri="{BB962C8B-B14F-4D97-AF65-F5344CB8AC3E}">
        <p14:creationId xmlns:p14="http://schemas.microsoft.com/office/powerpoint/2010/main" val="5290337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D7597-23D7-94D0-F78C-6CDEAB3087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CB48F5-05E1-E989-8800-B544D4351CF6}"/>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57045658-FC37-1C86-9D06-481411581F05}"/>
              </a:ext>
            </a:extLst>
          </p:cNvPr>
          <p:cNvSpPr>
            <a:spLocks noGrp="1"/>
          </p:cNvSpPr>
          <p:nvPr>
            <p:ph type="body" idx="1"/>
          </p:nvPr>
        </p:nvSpPr>
        <p:spPr/>
        <p:txBody>
          <a:bodyPr/>
          <a:lstStyle/>
          <a:p>
            <a:pPr marL="180975" indent="-180975">
              <a:buFont typeface="Arial" panose="020B0604020202020204" pitchFamily="34" charset="0"/>
              <a:buChar char="•"/>
            </a:pPr>
            <a:r>
              <a:rPr lang="de-CH" dirty="0"/>
              <a:t>Gemäss Reglement 51.041 Sport in der Armee 4 Stunden pro Woche</a:t>
            </a:r>
          </a:p>
          <a:p>
            <a:pPr marL="180975" indent="-180975">
              <a:buFont typeface="Arial" panose="020B0604020202020204" pitchFamily="34" charset="0"/>
              <a:buChar char="•"/>
            </a:pPr>
            <a:r>
              <a:rPr lang="de-CH" dirty="0"/>
              <a:t>Die</a:t>
            </a:r>
            <a:r>
              <a:rPr lang="de-CH" baseline="0" dirty="0"/>
              <a:t> Sportausbildung in der Armee setzt sich aus 2 x 90’ und 2 x 30’ zusammen.</a:t>
            </a:r>
          </a:p>
        </p:txBody>
      </p:sp>
      <p:sp>
        <p:nvSpPr>
          <p:cNvPr id="4" name="Foliennummernplatzhalter 3">
            <a:extLst>
              <a:ext uri="{FF2B5EF4-FFF2-40B4-BE49-F238E27FC236}">
                <a16:creationId xmlns:a16="http://schemas.microsoft.com/office/drawing/2014/main" id="{1F8B8ED6-8EA6-A49F-6F7C-919C7B538C49}"/>
              </a:ext>
            </a:extLst>
          </p:cNvPr>
          <p:cNvSpPr>
            <a:spLocks noGrp="1"/>
          </p:cNvSpPr>
          <p:nvPr>
            <p:ph type="sldNum" sz="quarter" idx="5"/>
          </p:nvPr>
        </p:nvSpPr>
        <p:spPr/>
        <p:txBody>
          <a:bodyPr/>
          <a:lstStyle/>
          <a:p>
            <a:pPr>
              <a:defRPr/>
            </a:pPr>
            <a:fld id="{C46147B8-7AEA-4922-A55B-DCDA58C024A2}" type="slidenum">
              <a:rPr lang="de-CH" smtClean="0"/>
              <a:pPr>
                <a:defRPr/>
              </a:pPr>
              <a:t>122</a:t>
            </a:fld>
            <a:endParaRPr lang="de-CH"/>
          </a:p>
        </p:txBody>
      </p:sp>
    </p:spTree>
    <p:extLst>
      <p:ext uri="{BB962C8B-B14F-4D97-AF65-F5344CB8AC3E}">
        <p14:creationId xmlns:p14="http://schemas.microsoft.com/office/powerpoint/2010/main" val="2995774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C34B9-0A13-3F70-56DB-9CC7B4364F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9601D1-9956-9F21-6E8B-C849B75F1435}"/>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3483F5D-103A-49CF-B14D-5F98ED8ACF0E}"/>
              </a:ext>
            </a:extLst>
          </p:cNvPr>
          <p:cNvSpPr>
            <a:spLocks noGrp="1"/>
          </p:cNvSpPr>
          <p:nvPr>
            <p:ph type="body" idx="1"/>
          </p:nvPr>
        </p:nvSpPr>
        <p:spPr/>
        <p:txBody>
          <a:bodyPr/>
          <a:lstStyle/>
          <a:p>
            <a:pPr marL="180975" indent="-180975">
              <a:buFont typeface="Arial" panose="020B0604020202020204" pitchFamily="34" charset="0"/>
              <a:buChar char="•"/>
            </a:pPr>
            <a:r>
              <a:rPr lang="fr-FR" dirty="0"/>
              <a:t>Conformément au règlement 51.041, le sport dans l'armée est pratiqué 4 heures par semaine</a:t>
            </a:r>
          </a:p>
          <a:p>
            <a:pPr marL="180975" indent="-180975">
              <a:buFont typeface="Arial" panose="020B0604020202020204" pitchFamily="34" charset="0"/>
              <a:buChar char="•"/>
            </a:pPr>
            <a:r>
              <a:rPr lang="fr-FR" dirty="0"/>
              <a:t>La formation sportive dans l'armée se compose de 2 x 90 minutes et 2 x 30 minutes.</a:t>
            </a:r>
            <a:endParaRPr lang="de-CH" baseline="0" dirty="0"/>
          </a:p>
        </p:txBody>
      </p:sp>
      <p:sp>
        <p:nvSpPr>
          <p:cNvPr id="4" name="Foliennummernplatzhalter 3">
            <a:extLst>
              <a:ext uri="{FF2B5EF4-FFF2-40B4-BE49-F238E27FC236}">
                <a16:creationId xmlns:a16="http://schemas.microsoft.com/office/drawing/2014/main" id="{5419FA9A-90AA-40B2-8008-3C0541EAFBB0}"/>
              </a:ext>
            </a:extLst>
          </p:cNvPr>
          <p:cNvSpPr>
            <a:spLocks noGrp="1"/>
          </p:cNvSpPr>
          <p:nvPr>
            <p:ph type="sldNum" sz="quarter" idx="5"/>
          </p:nvPr>
        </p:nvSpPr>
        <p:spPr/>
        <p:txBody>
          <a:bodyPr/>
          <a:lstStyle/>
          <a:p>
            <a:pPr>
              <a:defRPr/>
            </a:pPr>
            <a:fld id="{C46147B8-7AEA-4922-A55B-DCDA58C024A2}" type="slidenum">
              <a:rPr lang="de-CH" smtClean="0"/>
              <a:pPr>
                <a:defRPr/>
              </a:pPr>
              <a:t>123</a:t>
            </a:fld>
            <a:endParaRPr lang="de-CH"/>
          </a:p>
        </p:txBody>
      </p:sp>
    </p:spTree>
    <p:extLst>
      <p:ext uri="{BB962C8B-B14F-4D97-AF65-F5344CB8AC3E}">
        <p14:creationId xmlns:p14="http://schemas.microsoft.com/office/powerpoint/2010/main" val="41588829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18B7-1671-2B55-56F4-06DE3B977D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633EAB9-F65A-F819-6FE6-83D04932D28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A5C046F9-5BCF-4C53-D9B6-9E4A69B4912F}"/>
              </a:ext>
            </a:extLst>
          </p:cNvPr>
          <p:cNvSpPr>
            <a:spLocks noGrp="1"/>
          </p:cNvSpPr>
          <p:nvPr>
            <p:ph type="body" idx="1"/>
          </p:nvPr>
        </p:nvSpPr>
        <p:spPr/>
        <p:txBody>
          <a:bodyPr/>
          <a:lstStyle/>
          <a:p>
            <a:pPr marL="180975" indent="-180975">
              <a:buFont typeface="Arial" panose="020B0604020202020204" pitchFamily="34" charset="0"/>
              <a:buChar char="•"/>
            </a:pPr>
            <a:r>
              <a:rPr lang="it-IT" dirty="0"/>
              <a:t>Secondo il regolamento 51.041, lo sport nell'esercito prevede 4 ore settimanali</a:t>
            </a:r>
          </a:p>
          <a:p>
            <a:pPr marL="180975" indent="-180975">
              <a:buFont typeface="Arial" panose="020B0604020202020204" pitchFamily="34" charset="0"/>
              <a:buChar char="•"/>
            </a:pPr>
            <a:r>
              <a:rPr lang="it-IT" dirty="0"/>
              <a:t>L'allenamento sportivo nell'esercito è composto da 2 sessioni da 90 minuti e 2 sessioni da 30 minuti.</a:t>
            </a:r>
            <a:endParaRPr lang="de-CH" baseline="0" dirty="0"/>
          </a:p>
        </p:txBody>
      </p:sp>
      <p:sp>
        <p:nvSpPr>
          <p:cNvPr id="4" name="Foliennummernplatzhalter 3">
            <a:extLst>
              <a:ext uri="{FF2B5EF4-FFF2-40B4-BE49-F238E27FC236}">
                <a16:creationId xmlns:a16="http://schemas.microsoft.com/office/drawing/2014/main" id="{208F29C4-DF45-ECA2-DC89-CAA941A4A9C2}"/>
              </a:ext>
            </a:extLst>
          </p:cNvPr>
          <p:cNvSpPr>
            <a:spLocks noGrp="1"/>
          </p:cNvSpPr>
          <p:nvPr>
            <p:ph type="sldNum" sz="quarter" idx="5"/>
          </p:nvPr>
        </p:nvSpPr>
        <p:spPr/>
        <p:txBody>
          <a:bodyPr/>
          <a:lstStyle/>
          <a:p>
            <a:pPr>
              <a:defRPr/>
            </a:pPr>
            <a:fld id="{C46147B8-7AEA-4922-A55B-DCDA58C024A2}" type="slidenum">
              <a:rPr lang="de-CH" smtClean="0"/>
              <a:pPr>
                <a:defRPr/>
              </a:pPr>
              <a:t>124</a:t>
            </a:fld>
            <a:endParaRPr lang="de-CH"/>
          </a:p>
        </p:txBody>
      </p:sp>
    </p:spTree>
    <p:extLst>
      <p:ext uri="{BB962C8B-B14F-4D97-AF65-F5344CB8AC3E}">
        <p14:creationId xmlns:p14="http://schemas.microsoft.com/office/powerpoint/2010/main" val="27630949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392E7-9E95-A074-2C5A-DC75096F7AA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4BEA2C-CC3C-A695-1CD5-D106BA7F14C7}"/>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078FA4D1-5734-A317-CE22-235D44A9722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A47A531-7FAA-9920-D750-9D6A0A0E7534}"/>
              </a:ext>
            </a:extLst>
          </p:cNvPr>
          <p:cNvSpPr>
            <a:spLocks noGrp="1"/>
          </p:cNvSpPr>
          <p:nvPr>
            <p:ph type="sldNum" sz="quarter" idx="5"/>
          </p:nvPr>
        </p:nvSpPr>
        <p:spPr/>
        <p:txBody>
          <a:bodyPr/>
          <a:lstStyle/>
          <a:p>
            <a:pPr>
              <a:defRPr/>
            </a:pPr>
            <a:fld id="{C46147B8-7AEA-4922-A55B-DCDA58C024A2}" type="slidenum">
              <a:rPr lang="de-CH" smtClean="0"/>
              <a:pPr>
                <a:defRPr/>
              </a:pPr>
              <a:t>125</a:t>
            </a:fld>
            <a:endParaRPr lang="de-CH"/>
          </a:p>
        </p:txBody>
      </p:sp>
    </p:spTree>
    <p:extLst>
      <p:ext uri="{BB962C8B-B14F-4D97-AF65-F5344CB8AC3E}">
        <p14:creationId xmlns:p14="http://schemas.microsoft.com/office/powerpoint/2010/main" val="3797607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7513A-0FAB-7B9C-EBE5-0B5DA0ADCA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584F4D1-10BE-4DA7-94CE-6F67E2287AC5}"/>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C98C121-370D-7800-E76A-8605B29A3E2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5E59B20-319F-5CE6-22AB-5F85EAD40E62}"/>
              </a:ext>
            </a:extLst>
          </p:cNvPr>
          <p:cNvSpPr>
            <a:spLocks noGrp="1"/>
          </p:cNvSpPr>
          <p:nvPr>
            <p:ph type="sldNum" sz="quarter" idx="5"/>
          </p:nvPr>
        </p:nvSpPr>
        <p:spPr/>
        <p:txBody>
          <a:bodyPr/>
          <a:lstStyle/>
          <a:p>
            <a:pPr>
              <a:defRPr/>
            </a:pPr>
            <a:fld id="{C46147B8-7AEA-4922-A55B-DCDA58C024A2}" type="slidenum">
              <a:rPr lang="de-CH" smtClean="0"/>
              <a:pPr>
                <a:defRPr/>
              </a:pPr>
              <a:t>126</a:t>
            </a:fld>
            <a:endParaRPr lang="de-CH"/>
          </a:p>
        </p:txBody>
      </p:sp>
    </p:spTree>
    <p:extLst>
      <p:ext uri="{BB962C8B-B14F-4D97-AF65-F5344CB8AC3E}">
        <p14:creationId xmlns:p14="http://schemas.microsoft.com/office/powerpoint/2010/main" val="13374494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A658-5DE2-310F-5073-858918D1EC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A976A9-7519-FB0E-431A-DFA28E774A90}"/>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EA43E5E9-7384-3745-92C6-C501B5D1E8A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B4C6B00-44E9-1DF3-E81F-0A15E4BCA842}"/>
              </a:ext>
            </a:extLst>
          </p:cNvPr>
          <p:cNvSpPr>
            <a:spLocks noGrp="1"/>
          </p:cNvSpPr>
          <p:nvPr>
            <p:ph type="sldNum" sz="quarter" idx="5"/>
          </p:nvPr>
        </p:nvSpPr>
        <p:spPr/>
        <p:txBody>
          <a:bodyPr/>
          <a:lstStyle/>
          <a:p>
            <a:pPr>
              <a:defRPr/>
            </a:pPr>
            <a:fld id="{C46147B8-7AEA-4922-A55B-DCDA58C024A2}" type="slidenum">
              <a:rPr lang="de-CH" smtClean="0"/>
              <a:pPr>
                <a:defRPr/>
              </a:pPr>
              <a:t>127</a:t>
            </a:fld>
            <a:endParaRPr lang="de-CH"/>
          </a:p>
        </p:txBody>
      </p:sp>
    </p:spTree>
    <p:extLst>
      <p:ext uri="{BB962C8B-B14F-4D97-AF65-F5344CB8AC3E}">
        <p14:creationId xmlns:p14="http://schemas.microsoft.com/office/powerpoint/2010/main" val="16276879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4B93-DFC3-917B-8C65-E541BFA0B8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C479766-9371-DF8F-2A88-D3056218F03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A74E9B9-8694-8815-0D12-728B28D10DD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C6A1F70-6E02-7A08-127D-06CD177D9F01}"/>
              </a:ext>
            </a:extLst>
          </p:cNvPr>
          <p:cNvSpPr>
            <a:spLocks noGrp="1"/>
          </p:cNvSpPr>
          <p:nvPr>
            <p:ph type="sldNum" sz="quarter" idx="5"/>
          </p:nvPr>
        </p:nvSpPr>
        <p:spPr/>
        <p:txBody>
          <a:bodyPr/>
          <a:lstStyle/>
          <a:p>
            <a:pPr>
              <a:defRPr/>
            </a:pPr>
            <a:fld id="{C46147B8-7AEA-4922-A55B-DCDA58C024A2}" type="slidenum">
              <a:rPr lang="de-CH" smtClean="0"/>
              <a:pPr>
                <a:defRPr/>
              </a:pPr>
              <a:t>131</a:t>
            </a:fld>
            <a:endParaRPr lang="de-CH"/>
          </a:p>
        </p:txBody>
      </p:sp>
    </p:spTree>
    <p:extLst>
      <p:ext uri="{BB962C8B-B14F-4D97-AF65-F5344CB8AC3E}">
        <p14:creationId xmlns:p14="http://schemas.microsoft.com/office/powerpoint/2010/main" val="20036090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1069E-6B89-1994-41B6-250522D56E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B8234F4-0851-6E4E-19E9-A92BEA65D70C}"/>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95C67B4-AD3C-CAB9-9640-92472626073E}"/>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D915FA0-62F6-23E7-F559-869B35C77A18}"/>
              </a:ext>
            </a:extLst>
          </p:cNvPr>
          <p:cNvSpPr>
            <a:spLocks noGrp="1"/>
          </p:cNvSpPr>
          <p:nvPr>
            <p:ph type="sldNum" sz="quarter" idx="5"/>
          </p:nvPr>
        </p:nvSpPr>
        <p:spPr/>
        <p:txBody>
          <a:bodyPr/>
          <a:lstStyle/>
          <a:p>
            <a:pPr>
              <a:defRPr/>
            </a:pPr>
            <a:fld id="{C46147B8-7AEA-4922-A55B-DCDA58C024A2}" type="slidenum">
              <a:rPr lang="de-CH" smtClean="0"/>
              <a:pPr>
                <a:defRPr/>
              </a:pPr>
              <a:t>132</a:t>
            </a:fld>
            <a:endParaRPr lang="de-CH"/>
          </a:p>
        </p:txBody>
      </p:sp>
    </p:spTree>
    <p:extLst>
      <p:ext uri="{BB962C8B-B14F-4D97-AF65-F5344CB8AC3E}">
        <p14:creationId xmlns:p14="http://schemas.microsoft.com/office/powerpoint/2010/main" val="2830658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E78D-D74E-8E8F-F8DE-EA4996A698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1FA73F-9E26-247E-E154-37577E154C92}"/>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75ABA475-84B4-FBA5-C1D7-68CBAE12808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984D2F6-4E01-36CB-AC8A-439A7C895B26}"/>
              </a:ext>
            </a:extLst>
          </p:cNvPr>
          <p:cNvSpPr>
            <a:spLocks noGrp="1"/>
          </p:cNvSpPr>
          <p:nvPr>
            <p:ph type="sldNum" sz="quarter" idx="5"/>
          </p:nvPr>
        </p:nvSpPr>
        <p:spPr/>
        <p:txBody>
          <a:bodyPr/>
          <a:lstStyle/>
          <a:p>
            <a:pPr>
              <a:defRPr/>
            </a:pPr>
            <a:fld id="{C46147B8-7AEA-4922-A55B-DCDA58C024A2}" type="slidenum">
              <a:rPr lang="de-CH" smtClean="0"/>
              <a:pPr>
                <a:defRPr/>
              </a:pPr>
              <a:t>133</a:t>
            </a:fld>
            <a:endParaRPr lang="de-CH"/>
          </a:p>
        </p:txBody>
      </p:sp>
    </p:spTree>
    <p:extLst>
      <p:ext uri="{BB962C8B-B14F-4D97-AF65-F5344CB8AC3E}">
        <p14:creationId xmlns:p14="http://schemas.microsoft.com/office/powerpoint/2010/main" val="73238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fr-CH" b="0" i="0" u="none" strike="noStrike" dirty="0">
                <a:solidFill>
                  <a:srgbClr val="000000"/>
                </a:solidFill>
                <a:effectLst/>
                <a:latin typeface="-webkit-standard"/>
              </a:rPr>
              <a:t>Der </a:t>
            </a:r>
            <a:r>
              <a:rPr lang="fr-CH" b="0" i="0" u="none" strike="noStrike" dirty="0" err="1">
                <a:solidFill>
                  <a:srgbClr val="000000"/>
                </a:solidFill>
                <a:effectLst/>
                <a:latin typeface="-webkit-standard"/>
              </a:rPr>
              <a:t>Begriff</a:t>
            </a:r>
            <a:r>
              <a:rPr lang="fr-CH" b="0" i="0" u="none" strike="noStrike" dirty="0">
                <a:solidFill>
                  <a:srgbClr val="000000"/>
                </a:solidFill>
                <a:effectLst/>
                <a:latin typeface="-webkit-standard"/>
              </a:rPr>
              <a:t> </a:t>
            </a:r>
            <a:r>
              <a:rPr lang="fr-CH" b="0" i="0" u="none" strike="noStrike" dirty="0" err="1">
                <a:solidFill>
                  <a:srgbClr val="000000"/>
                </a:solidFill>
                <a:effectLst/>
              </a:rPr>
              <a:t>athletisch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bezieht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heute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rPr>
              <a:t>körperliche</a:t>
            </a:r>
            <a:r>
              <a:rPr lang="fr-CH" b="0" i="0" u="none" strike="noStrike" dirty="0">
                <a:solidFill>
                  <a:srgbClr val="000000"/>
                </a:solidFill>
                <a:effectLst/>
              </a:rPr>
              <a:t> </a:t>
            </a:r>
            <a:r>
              <a:rPr lang="fr-CH" b="0" i="0" u="none" strike="noStrike" dirty="0" err="1">
                <a:solidFill>
                  <a:srgbClr val="000000"/>
                </a:solidFill>
                <a:effectLst/>
              </a:rPr>
              <a:t>Leistungsfähigkeit</a:t>
            </a:r>
            <a:r>
              <a:rPr lang="fr-CH" b="0" i="0" u="none" strike="noStrike" dirty="0">
                <a:solidFill>
                  <a:srgbClr val="000000"/>
                </a:solidFill>
                <a:effectLst/>
                <a:latin typeface="-webkit-standard"/>
              </a:rPr>
              <a:t>, die in den </a:t>
            </a:r>
            <a:r>
              <a:rPr lang="fr-CH" b="0" i="0" u="none" strike="noStrike" dirty="0" err="1">
                <a:solidFill>
                  <a:srgbClr val="000000"/>
                </a:solidFill>
                <a:effectLst/>
                <a:latin typeface="-webkit-standard"/>
              </a:rPr>
              <a:t>meisten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unverzichtbar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ist</a:t>
            </a:r>
            <a:r>
              <a:rPr lang="fr-CH" b="0" i="0" u="none" strike="noStrike" dirty="0">
                <a:solidFill>
                  <a:srgbClr val="000000"/>
                </a:solidFill>
                <a:effectLst/>
                <a:latin typeface="-webkit-standard"/>
              </a:rPr>
              <a:t>. Je </a:t>
            </a:r>
            <a:r>
              <a:rPr lang="fr-CH" b="0" i="0" u="none" strike="noStrike" dirty="0" err="1">
                <a:solidFill>
                  <a:srgbClr val="000000"/>
                </a:solidFill>
                <a:effectLst/>
                <a:latin typeface="-webkit-standard"/>
              </a:rPr>
              <a:t>nach</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sind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unterschiedliche</a:t>
            </a:r>
            <a:r>
              <a:rPr lang="fr-CH" b="0" i="0" u="none" strike="noStrike" dirty="0">
                <a:solidFill>
                  <a:srgbClr val="000000"/>
                </a:solidFill>
                <a:effectLst/>
                <a:latin typeface="-webkit-standard"/>
              </a:rPr>
              <a:t> </a:t>
            </a:r>
            <a:r>
              <a:rPr lang="fr-CH" b="0" i="0" u="none" strike="noStrike" dirty="0" err="1">
                <a:solidFill>
                  <a:srgbClr val="000000"/>
                </a:solidFill>
                <a:effectLst/>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Ausdauer</a:t>
            </a:r>
            <a:r>
              <a:rPr lang="fr-CH" b="0" i="0" u="none" strike="noStrike" dirty="0">
                <a:solidFill>
                  <a:srgbClr val="000000"/>
                </a:solidFill>
                <a:effectLst/>
                <a:latin typeface="-webkit-standard"/>
              </a:rPr>
              <a:t>, Kraft, </a:t>
            </a:r>
            <a:r>
              <a:rPr lang="fr-CH" b="0" i="0" u="none" strike="noStrike" dirty="0" err="1">
                <a:solidFill>
                  <a:srgbClr val="000000"/>
                </a:solidFill>
                <a:effectLst/>
                <a:latin typeface="-webkit-standard"/>
              </a:rPr>
              <a:t>Schnelligkeit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Explosivität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oder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Stabilität</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Mobilität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entscheidend</a:t>
            </a:r>
            <a:r>
              <a:rPr lang="fr-CH" b="0" i="0" u="none" strike="noStrike" dirty="0">
                <a:solidFill>
                  <a:srgbClr val="000000"/>
                </a:solidFill>
                <a:effectLst/>
                <a:latin typeface="-webkit-standard"/>
              </a:rPr>
              <a:t>.</a:t>
            </a:r>
          </a:p>
          <a:p>
            <a:br>
              <a:rPr lang="fr-CH" b="0" dirty="0"/>
            </a:br>
            <a:r>
              <a:rPr lang="fr-CH" b="0" i="0" u="none" strike="noStrike" dirty="0" err="1">
                <a:solidFill>
                  <a:srgbClr val="000000"/>
                </a:solidFill>
                <a:effectLst/>
                <a:latin typeface="-webkit-standard"/>
              </a:rPr>
              <a:t>Körperliches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verbessert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sowohl</a:t>
            </a:r>
            <a:r>
              <a:rPr lang="fr-CH" b="0" i="0" u="none" strike="noStrike" dirty="0">
                <a:solidFill>
                  <a:srgbClr val="000000"/>
                </a:solidFill>
                <a:effectLst/>
                <a:latin typeface="-webkit-standard"/>
              </a:rPr>
              <a:t> die </a:t>
            </a:r>
            <a:r>
              <a:rPr lang="fr-CH" b="0" i="0" u="none" strike="noStrike" dirty="0" err="1">
                <a:solidFill>
                  <a:srgbClr val="000000"/>
                </a:solidFill>
                <a:effectLst/>
              </a:rPr>
              <a:t>sportliche</a:t>
            </a:r>
            <a:r>
              <a:rPr lang="fr-CH" b="0" i="0" u="none" strike="noStrike" dirty="0">
                <a:solidFill>
                  <a:srgbClr val="000000"/>
                </a:solidFill>
                <a:effectLst/>
              </a:rPr>
              <a:t> </a:t>
            </a:r>
            <a:r>
              <a:rPr lang="fr-CH" b="0" i="0" u="none" strike="noStrike" dirty="0" err="1">
                <a:solidFill>
                  <a:srgbClr val="000000"/>
                </a:solidFill>
                <a:effectLst/>
              </a:rPr>
              <a:t>Leistung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als</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auch</a:t>
            </a:r>
            <a:r>
              <a:rPr lang="fr-CH" b="0" i="0" u="none" strike="noStrike" dirty="0">
                <a:solidFill>
                  <a:srgbClr val="000000"/>
                </a:solidFill>
                <a:effectLst/>
                <a:latin typeface="-webkit-standard"/>
              </a:rPr>
              <a:t> die </a:t>
            </a:r>
            <a:r>
              <a:rPr lang="fr-CH" b="0" i="0" u="none" strike="noStrike" dirty="0" err="1">
                <a:solidFill>
                  <a:srgbClr val="000000"/>
                </a:solidFill>
                <a:effectLst/>
              </a:rPr>
              <a:t>Gesundheit</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das</a:t>
            </a:r>
            <a:r>
              <a:rPr lang="fr-CH" b="0" i="0" u="none" strike="noStrike" dirty="0">
                <a:solidFill>
                  <a:srgbClr val="000000"/>
                </a:solidFill>
                <a:effectLst/>
              </a:rPr>
              <a:t> </a:t>
            </a:r>
            <a:r>
              <a:rPr lang="fr-CH" b="0" i="0" u="none" strike="noStrike" dirty="0" err="1">
                <a:solidFill>
                  <a:srgbClr val="000000"/>
                </a:solidFill>
                <a:effectLst/>
              </a:rPr>
              <a:t>Wohlbefinden</a:t>
            </a:r>
            <a:r>
              <a:rPr lang="fr-CH" b="0" i="0" u="none" strike="noStrike" dirty="0">
                <a:solidFill>
                  <a:srgbClr val="000000"/>
                </a:solidFill>
                <a:effectLst/>
                <a:latin typeface="-webkit-standard"/>
              </a:rPr>
              <a:t>. Bei </a:t>
            </a:r>
            <a:r>
              <a:rPr lang="fr-CH" b="0" i="0" u="none" strike="noStrike" dirty="0" err="1">
                <a:solidFill>
                  <a:srgbClr val="000000"/>
                </a:solidFill>
                <a:effectLst/>
              </a:rPr>
              <a:t>Kindern</a:t>
            </a:r>
            <a:r>
              <a:rPr lang="fr-CH" b="0" i="0" u="none" strike="noStrike" dirty="0">
                <a:solidFill>
                  <a:srgbClr val="000000"/>
                </a:solidFill>
                <a:effectLst/>
              </a:rPr>
              <a:t> </a:t>
            </a:r>
            <a:r>
              <a:rPr lang="fr-CH" b="0" i="0" u="none" strike="noStrike" dirty="0" err="1">
                <a:solidFill>
                  <a:srgbClr val="000000"/>
                </a:solidFill>
                <a:effectLst/>
              </a:rPr>
              <a:t>und</a:t>
            </a:r>
            <a:r>
              <a:rPr lang="fr-CH" b="0" i="0" u="none" strike="noStrike" dirty="0">
                <a:solidFill>
                  <a:srgbClr val="000000"/>
                </a:solidFill>
                <a:effectLst/>
              </a:rPr>
              <a:t> </a:t>
            </a:r>
            <a:r>
              <a:rPr lang="fr-CH" b="0" i="0" u="none" strike="noStrike" dirty="0" err="1">
                <a:solidFill>
                  <a:srgbClr val="000000"/>
                </a:solidFill>
                <a:effectLst/>
              </a:rPr>
              <a:t>Jugendlichen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führt</a:t>
            </a:r>
            <a:r>
              <a:rPr lang="fr-CH" b="0" i="0" u="none" strike="noStrike" dirty="0">
                <a:solidFill>
                  <a:srgbClr val="000000"/>
                </a:solidFill>
                <a:effectLst/>
                <a:latin typeface="-webkit-standard"/>
              </a:rPr>
              <a:t> es </a:t>
            </a:r>
            <a:r>
              <a:rPr lang="fr-CH" b="0" i="0" u="none" strike="noStrike" dirty="0" err="1">
                <a:solidFill>
                  <a:srgbClr val="000000"/>
                </a:solidFill>
                <a:effectLst/>
                <a:latin typeface="-webkit-standard"/>
              </a:rPr>
              <a:t>zu</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langfristigen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Anpassungen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die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Leistung</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Verletzungsprävention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und</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Gesundheit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fördern</a:t>
            </a:r>
            <a:r>
              <a:rPr lang="fr-CH" b="0" i="0" u="none" strike="noStrike" dirty="0">
                <a:solidFill>
                  <a:srgbClr val="000000"/>
                </a:solidFill>
                <a:effectLst/>
                <a:latin typeface="-webkit-standard"/>
              </a:rPr>
              <a:t>. Das </a:t>
            </a:r>
            <a:r>
              <a:rPr lang="fr-CH" b="0" i="0" u="none" strike="noStrike" dirty="0" err="1">
                <a:solidFill>
                  <a:srgbClr val="000000"/>
                </a:solidFill>
                <a:effectLst/>
                <a:latin typeface="-webkit-standard"/>
              </a:rPr>
              <a:t>frühzeitige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Trainieren</a:t>
            </a:r>
            <a:r>
              <a:rPr lang="fr-CH" b="0" i="0" u="none" strike="noStrike" dirty="0">
                <a:solidFill>
                  <a:srgbClr val="000000"/>
                </a:solidFill>
                <a:effectLst/>
                <a:latin typeface="-webkit-standard"/>
              </a:rPr>
              <a:t> </a:t>
            </a:r>
            <a:r>
              <a:rPr lang="fr-CH" b="0" i="0" u="none" strike="noStrike" dirty="0" err="1">
                <a:solidFill>
                  <a:srgbClr val="000000"/>
                </a:solidFill>
                <a:effectLst/>
              </a:rPr>
              <a:t>grundlegender</a:t>
            </a:r>
            <a:r>
              <a:rPr lang="fr-CH" b="0" i="0" u="none" strike="noStrike" dirty="0">
                <a:solidFill>
                  <a:srgbClr val="000000"/>
                </a:solidFill>
                <a:effectLst/>
              </a:rPr>
              <a:t> </a:t>
            </a:r>
            <a:r>
              <a:rPr lang="fr-CH" b="0" i="0" u="none" strike="noStrike" dirty="0" err="1">
                <a:solidFill>
                  <a:srgbClr val="000000"/>
                </a:solidFill>
                <a:effectLst/>
              </a:rPr>
              <a:t>Bewegungsformen</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alle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fünf</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Entwicklungsfaktoren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bildet</a:t>
            </a:r>
            <a:r>
              <a:rPr lang="fr-CH" b="0" i="0" u="none" strike="noStrike" dirty="0">
                <a:solidFill>
                  <a:srgbClr val="000000"/>
                </a:solidFill>
                <a:effectLst/>
                <a:latin typeface="-webkit-standard"/>
              </a:rPr>
              <a:t> die Basis </a:t>
            </a:r>
            <a:r>
              <a:rPr lang="fr-CH" b="0" i="0" u="none" strike="noStrike" dirty="0" err="1">
                <a:solidFill>
                  <a:srgbClr val="000000"/>
                </a:solidFill>
                <a:effectLst/>
                <a:latin typeface="-webkit-standard"/>
              </a:rPr>
              <a:t>für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eine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umfassende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athletische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Entwicklung</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Später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wird</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das</a:t>
            </a:r>
            <a:r>
              <a:rPr lang="fr-CH" b="0" i="0" u="none" strike="noStrike" dirty="0">
                <a:solidFill>
                  <a:srgbClr val="000000"/>
                </a:solidFill>
                <a:effectLst/>
                <a:latin typeface="-webkit-standard"/>
              </a:rPr>
              <a:t> Training </a:t>
            </a:r>
            <a:r>
              <a:rPr lang="fr-CH" b="0" i="0" u="none" strike="noStrike" dirty="0" err="1">
                <a:solidFill>
                  <a:srgbClr val="000000"/>
                </a:solidFill>
                <a:effectLst/>
                <a:latin typeface="-webkit-standard"/>
              </a:rPr>
              <a:t>spezifischer</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auf</a:t>
            </a:r>
            <a:r>
              <a:rPr lang="fr-CH" b="0" i="0" u="none" strike="noStrike" dirty="0">
                <a:solidFill>
                  <a:srgbClr val="000000"/>
                </a:solidFill>
                <a:effectLst/>
                <a:latin typeface="-webkit-standard"/>
              </a:rPr>
              <a:t> die </a:t>
            </a:r>
            <a:r>
              <a:rPr lang="fr-CH" b="0" i="0" u="none" strike="noStrike" dirty="0" err="1">
                <a:solidFill>
                  <a:srgbClr val="000000"/>
                </a:solidFill>
                <a:effectLst/>
                <a:latin typeface="-webkit-standard"/>
              </a:rPr>
              <a:t>jeweilige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Sportart</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ausgerichtet</a:t>
            </a:r>
            <a:r>
              <a:rPr lang="fr-CH" b="0" i="0" u="none" strike="noStrike" dirty="0">
                <a:solidFill>
                  <a:srgbClr val="000000"/>
                </a:solidFill>
                <a:effectLst/>
                <a:latin typeface="-webkit-standard"/>
              </a:rPr>
              <a:t>.</a:t>
            </a:r>
            <a:endParaRPr lang="de-DE"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11</a:t>
            </a:fld>
            <a:endParaRPr lang="de-CH"/>
          </a:p>
        </p:txBody>
      </p:sp>
    </p:spTree>
    <p:extLst>
      <p:ext uri="{BB962C8B-B14F-4D97-AF65-F5344CB8AC3E}">
        <p14:creationId xmlns:p14="http://schemas.microsoft.com/office/powerpoint/2010/main" val="11932428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766F-47F7-3086-FC40-C3791C2939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913E4A1-1641-645B-9827-CD4E2B729CE8}"/>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81147DD-B049-0C0D-C242-A5CAB52F51E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9B9A667-AD1A-CAA5-DD98-0A51D814D4DD}"/>
              </a:ext>
            </a:extLst>
          </p:cNvPr>
          <p:cNvSpPr>
            <a:spLocks noGrp="1"/>
          </p:cNvSpPr>
          <p:nvPr>
            <p:ph type="sldNum" sz="quarter" idx="5"/>
          </p:nvPr>
        </p:nvSpPr>
        <p:spPr/>
        <p:txBody>
          <a:bodyPr/>
          <a:lstStyle/>
          <a:p>
            <a:pPr>
              <a:defRPr/>
            </a:pPr>
            <a:fld id="{C46147B8-7AEA-4922-A55B-DCDA58C024A2}" type="slidenum">
              <a:rPr lang="de-CH" smtClean="0"/>
              <a:pPr>
                <a:defRPr/>
              </a:pPr>
              <a:t>134</a:t>
            </a:fld>
            <a:endParaRPr lang="de-CH"/>
          </a:p>
        </p:txBody>
      </p:sp>
    </p:spTree>
    <p:extLst>
      <p:ext uri="{BB962C8B-B14F-4D97-AF65-F5344CB8AC3E}">
        <p14:creationId xmlns:p14="http://schemas.microsoft.com/office/powerpoint/2010/main" val="33622208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D97DE-DDDF-B74C-BD09-AB2E78DD4C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A4450BB-C641-2AC3-793B-4666DD699038}"/>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B11983E8-0FA1-50CB-C6E2-1EB36CBA75D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A8F4B0B-E218-70FB-D3D4-8CBD63B96B0B}"/>
              </a:ext>
            </a:extLst>
          </p:cNvPr>
          <p:cNvSpPr>
            <a:spLocks noGrp="1"/>
          </p:cNvSpPr>
          <p:nvPr>
            <p:ph type="sldNum" sz="quarter" idx="5"/>
          </p:nvPr>
        </p:nvSpPr>
        <p:spPr/>
        <p:txBody>
          <a:bodyPr/>
          <a:lstStyle/>
          <a:p>
            <a:pPr>
              <a:defRPr/>
            </a:pPr>
            <a:fld id="{C46147B8-7AEA-4922-A55B-DCDA58C024A2}" type="slidenum">
              <a:rPr lang="de-CH" smtClean="0"/>
              <a:pPr>
                <a:defRPr/>
              </a:pPr>
              <a:t>135</a:t>
            </a:fld>
            <a:endParaRPr lang="de-CH"/>
          </a:p>
        </p:txBody>
      </p:sp>
    </p:spTree>
    <p:extLst>
      <p:ext uri="{BB962C8B-B14F-4D97-AF65-F5344CB8AC3E}">
        <p14:creationId xmlns:p14="http://schemas.microsoft.com/office/powerpoint/2010/main" val="14165234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EC8C2-AEE4-F252-D753-55D530742F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5E73E6-21A9-853B-F1D8-5A41A25573E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8C0DC71-F33B-8D86-22DB-14629626558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A5E1A02-B5D9-1E8D-EC6E-E229A34E6966}"/>
              </a:ext>
            </a:extLst>
          </p:cNvPr>
          <p:cNvSpPr>
            <a:spLocks noGrp="1"/>
          </p:cNvSpPr>
          <p:nvPr>
            <p:ph type="sldNum" sz="quarter" idx="5"/>
          </p:nvPr>
        </p:nvSpPr>
        <p:spPr/>
        <p:txBody>
          <a:bodyPr/>
          <a:lstStyle/>
          <a:p>
            <a:pPr>
              <a:defRPr/>
            </a:pPr>
            <a:fld id="{C46147B8-7AEA-4922-A55B-DCDA58C024A2}" type="slidenum">
              <a:rPr lang="de-CH" smtClean="0"/>
              <a:pPr>
                <a:defRPr/>
              </a:pPr>
              <a:t>136</a:t>
            </a:fld>
            <a:endParaRPr lang="de-CH"/>
          </a:p>
        </p:txBody>
      </p:sp>
    </p:spTree>
    <p:extLst>
      <p:ext uri="{BB962C8B-B14F-4D97-AF65-F5344CB8AC3E}">
        <p14:creationId xmlns:p14="http://schemas.microsoft.com/office/powerpoint/2010/main" val="23320822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67A1-6BAD-B0C3-6A29-6D90C16377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6BE872-3FFF-32D2-F05A-F18636E5FBE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F4F1A55-6FB5-8041-51A7-E52A8806B95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E6C397F6-4F30-062E-1C23-F84596A05FFF}"/>
              </a:ext>
            </a:extLst>
          </p:cNvPr>
          <p:cNvSpPr>
            <a:spLocks noGrp="1"/>
          </p:cNvSpPr>
          <p:nvPr>
            <p:ph type="sldNum" sz="quarter" idx="5"/>
          </p:nvPr>
        </p:nvSpPr>
        <p:spPr/>
        <p:txBody>
          <a:bodyPr/>
          <a:lstStyle/>
          <a:p>
            <a:pPr>
              <a:defRPr/>
            </a:pPr>
            <a:fld id="{C46147B8-7AEA-4922-A55B-DCDA58C024A2}" type="slidenum">
              <a:rPr lang="de-CH" smtClean="0"/>
              <a:pPr>
                <a:defRPr/>
              </a:pPr>
              <a:t>137</a:t>
            </a:fld>
            <a:endParaRPr lang="de-CH"/>
          </a:p>
        </p:txBody>
      </p:sp>
    </p:spTree>
    <p:extLst>
      <p:ext uri="{BB962C8B-B14F-4D97-AF65-F5344CB8AC3E}">
        <p14:creationId xmlns:p14="http://schemas.microsoft.com/office/powerpoint/2010/main" val="35564016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2071-7DA3-35C4-D757-E672A41D6B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9DF36D-941D-03DD-2C3D-4614B8653997}"/>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18AA23E-32DB-6F98-5A6C-3454B8210E6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699BE2-C126-842E-F1A2-34FE4E69D7FF}"/>
              </a:ext>
            </a:extLst>
          </p:cNvPr>
          <p:cNvSpPr>
            <a:spLocks noGrp="1"/>
          </p:cNvSpPr>
          <p:nvPr>
            <p:ph type="sldNum" sz="quarter" idx="5"/>
          </p:nvPr>
        </p:nvSpPr>
        <p:spPr/>
        <p:txBody>
          <a:bodyPr/>
          <a:lstStyle/>
          <a:p>
            <a:pPr>
              <a:defRPr/>
            </a:pPr>
            <a:fld id="{C46147B8-7AEA-4922-A55B-DCDA58C024A2}" type="slidenum">
              <a:rPr lang="de-CH" smtClean="0"/>
              <a:pPr>
                <a:defRPr/>
              </a:pPr>
              <a:t>138</a:t>
            </a:fld>
            <a:endParaRPr lang="de-CH"/>
          </a:p>
        </p:txBody>
      </p:sp>
    </p:spTree>
    <p:extLst>
      <p:ext uri="{BB962C8B-B14F-4D97-AF65-F5344CB8AC3E}">
        <p14:creationId xmlns:p14="http://schemas.microsoft.com/office/powerpoint/2010/main" val="12125082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2F45-4FE8-476E-9B6E-3428ED5A8C5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690399-0870-F14F-25BB-230DB17B189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84E190C-891F-C654-41E7-5F8A634B5E2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7A036BE-1344-DDC9-0822-82C322156EEE}"/>
              </a:ext>
            </a:extLst>
          </p:cNvPr>
          <p:cNvSpPr>
            <a:spLocks noGrp="1"/>
          </p:cNvSpPr>
          <p:nvPr>
            <p:ph type="sldNum" sz="quarter" idx="5"/>
          </p:nvPr>
        </p:nvSpPr>
        <p:spPr/>
        <p:txBody>
          <a:bodyPr/>
          <a:lstStyle/>
          <a:p>
            <a:pPr>
              <a:defRPr/>
            </a:pPr>
            <a:fld id="{C46147B8-7AEA-4922-A55B-DCDA58C024A2}" type="slidenum">
              <a:rPr lang="de-CH" smtClean="0"/>
              <a:pPr>
                <a:defRPr/>
              </a:pPr>
              <a:t>139</a:t>
            </a:fld>
            <a:endParaRPr lang="de-CH"/>
          </a:p>
        </p:txBody>
      </p:sp>
    </p:spTree>
    <p:extLst>
      <p:ext uri="{BB962C8B-B14F-4D97-AF65-F5344CB8AC3E}">
        <p14:creationId xmlns:p14="http://schemas.microsoft.com/office/powerpoint/2010/main" val="29336760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4EBCD-1069-ABA4-90F7-5505DBAB2F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3794D9-647A-A70B-51DC-B475F70E4806}"/>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06B5E9C2-7F94-D5B1-542C-812D4EDBF0E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B2DEFD4-7476-65B6-D771-CE48D034E21F}"/>
              </a:ext>
            </a:extLst>
          </p:cNvPr>
          <p:cNvSpPr>
            <a:spLocks noGrp="1"/>
          </p:cNvSpPr>
          <p:nvPr>
            <p:ph type="sldNum" sz="quarter" idx="5"/>
          </p:nvPr>
        </p:nvSpPr>
        <p:spPr/>
        <p:txBody>
          <a:bodyPr/>
          <a:lstStyle/>
          <a:p>
            <a:pPr>
              <a:defRPr/>
            </a:pPr>
            <a:fld id="{C46147B8-7AEA-4922-A55B-DCDA58C024A2}" type="slidenum">
              <a:rPr lang="de-CH" smtClean="0"/>
              <a:pPr>
                <a:defRPr/>
              </a:pPr>
              <a:t>143</a:t>
            </a:fld>
            <a:endParaRPr lang="de-CH"/>
          </a:p>
        </p:txBody>
      </p:sp>
    </p:spTree>
    <p:extLst>
      <p:ext uri="{BB962C8B-B14F-4D97-AF65-F5344CB8AC3E}">
        <p14:creationId xmlns:p14="http://schemas.microsoft.com/office/powerpoint/2010/main" val="37389372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1E82C-0C05-1296-4AFB-02567BC3FA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698161-37AC-70F4-4E2F-31CBCE289E3D}"/>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E8523689-76BA-26D4-DFB8-942E20433A9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5177D33-9F4D-819B-7BA8-F9F46BA1B04E}"/>
              </a:ext>
            </a:extLst>
          </p:cNvPr>
          <p:cNvSpPr>
            <a:spLocks noGrp="1"/>
          </p:cNvSpPr>
          <p:nvPr>
            <p:ph type="sldNum" sz="quarter" idx="5"/>
          </p:nvPr>
        </p:nvSpPr>
        <p:spPr/>
        <p:txBody>
          <a:bodyPr/>
          <a:lstStyle/>
          <a:p>
            <a:pPr>
              <a:defRPr/>
            </a:pPr>
            <a:fld id="{C46147B8-7AEA-4922-A55B-DCDA58C024A2}" type="slidenum">
              <a:rPr lang="de-CH" smtClean="0"/>
              <a:pPr>
                <a:defRPr/>
              </a:pPr>
              <a:t>144</a:t>
            </a:fld>
            <a:endParaRPr lang="de-CH"/>
          </a:p>
        </p:txBody>
      </p:sp>
    </p:spTree>
    <p:extLst>
      <p:ext uri="{BB962C8B-B14F-4D97-AF65-F5344CB8AC3E}">
        <p14:creationId xmlns:p14="http://schemas.microsoft.com/office/powerpoint/2010/main" val="18796269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F1492-69E1-660A-5FCA-95F704C443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618A31-BEA5-D90C-4ED0-BE9ABE3DD4DA}"/>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145788D-2C3B-0AF7-052D-A32DB22CE35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B9FA728-F087-953A-62D9-CB307EF94A80}"/>
              </a:ext>
            </a:extLst>
          </p:cNvPr>
          <p:cNvSpPr>
            <a:spLocks noGrp="1"/>
          </p:cNvSpPr>
          <p:nvPr>
            <p:ph type="sldNum" sz="quarter" idx="5"/>
          </p:nvPr>
        </p:nvSpPr>
        <p:spPr/>
        <p:txBody>
          <a:bodyPr/>
          <a:lstStyle/>
          <a:p>
            <a:pPr>
              <a:defRPr/>
            </a:pPr>
            <a:fld id="{C46147B8-7AEA-4922-A55B-DCDA58C024A2}" type="slidenum">
              <a:rPr lang="de-CH" smtClean="0"/>
              <a:pPr>
                <a:defRPr/>
              </a:pPr>
              <a:t>145</a:t>
            </a:fld>
            <a:endParaRPr lang="de-CH"/>
          </a:p>
        </p:txBody>
      </p:sp>
    </p:spTree>
    <p:extLst>
      <p:ext uri="{BB962C8B-B14F-4D97-AF65-F5344CB8AC3E}">
        <p14:creationId xmlns:p14="http://schemas.microsoft.com/office/powerpoint/2010/main" val="2968235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820D-D17D-517A-E505-D0C9FDB7B6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ECEAB-2323-6C9B-0CD6-2376890DB157}"/>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659A844C-8AD8-A1B0-1E47-1A925527C2B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7C24593-2FE8-0901-32F4-8628087AB587}"/>
              </a:ext>
            </a:extLst>
          </p:cNvPr>
          <p:cNvSpPr>
            <a:spLocks noGrp="1"/>
          </p:cNvSpPr>
          <p:nvPr>
            <p:ph type="sldNum" sz="quarter" idx="5"/>
          </p:nvPr>
        </p:nvSpPr>
        <p:spPr/>
        <p:txBody>
          <a:bodyPr/>
          <a:lstStyle/>
          <a:p>
            <a:pPr>
              <a:defRPr/>
            </a:pPr>
            <a:fld id="{C46147B8-7AEA-4922-A55B-DCDA58C024A2}" type="slidenum">
              <a:rPr lang="de-CH" smtClean="0"/>
              <a:pPr>
                <a:defRPr/>
              </a:pPr>
              <a:t>146</a:t>
            </a:fld>
            <a:endParaRPr lang="de-CH"/>
          </a:p>
        </p:txBody>
      </p:sp>
    </p:spTree>
    <p:extLst>
      <p:ext uri="{BB962C8B-B14F-4D97-AF65-F5344CB8AC3E}">
        <p14:creationId xmlns:p14="http://schemas.microsoft.com/office/powerpoint/2010/main" val="373714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553D3-FE37-13F2-0FA9-81800CADBFB7}"/>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5EC92A3C-76C5-276F-1B20-C04F30F4AD1F}"/>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CE84E77F-FFC2-414C-AEBD-533C692920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Le terme </a:t>
            </a:r>
            <a:r>
              <a:rPr lang="fr-CH" b="0" i="0" u="none" strike="noStrike" dirty="0">
                <a:solidFill>
                  <a:srgbClr val="000000"/>
                </a:solidFill>
                <a:effectLst/>
              </a:rPr>
              <a:t>athlétique</a:t>
            </a:r>
            <a:r>
              <a:rPr lang="fr-CH" b="0" i="0" u="none" strike="noStrike" dirty="0">
                <a:solidFill>
                  <a:srgbClr val="000000"/>
                </a:solidFill>
                <a:effectLst/>
                <a:latin typeface="-webkit-standard"/>
              </a:rPr>
              <a:t> désigne aujourd’hui la </a:t>
            </a:r>
            <a:r>
              <a:rPr lang="fr-CH" b="0" i="0" u="none" strike="noStrike" dirty="0">
                <a:solidFill>
                  <a:srgbClr val="000000"/>
                </a:solidFill>
                <a:effectLst/>
              </a:rPr>
              <a:t>capacité de performance physique</a:t>
            </a:r>
            <a:r>
              <a:rPr lang="fr-CH" b="0" i="0" u="none" strike="noStrike" dirty="0">
                <a:solidFill>
                  <a:srgbClr val="000000"/>
                </a:solidFill>
                <a:effectLst/>
                <a:latin typeface="-webkit-standard"/>
              </a:rPr>
              <a:t>, essentielle dans la plupart des sports. Chaque sport exige une combinaison spécifique de </a:t>
            </a:r>
            <a:r>
              <a:rPr lang="fr-CH" b="0" i="0" u="none" strike="noStrike" dirty="0">
                <a:solidFill>
                  <a:srgbClr val="000000"/>
                </a:solidFill>
                <a:effectLst/>
              </a:rPr>
              <a:t>facteurs de développement</a:t>
            </a:r>
            <a:r>
              <a:rPr lang="fr-CH" b="0" i="0" u="none" strike="noStrike" dirty="0">
                <a:solidFill>
                  <a:srgbClr val="000000"/>
                </a:solidFill>
                <a:effectLst/>
                <a:latin typeface="-webkit-standard"/>
              </a:rPr>
              <a:t> comme l’endurance, la force, la vitesse, l’explosivité ou la stabilité/mobilité.</a:t>
            </a:r>
          </a:p>
          <a:p>
            <a:br>
              <a:rPr lang="fr-CH" b="0" dirty="0"/>
            </a:br>
            <a:r>
              <a:rPr lang="fr-CH" b="0" i="0" u="none" strike="noStrike" dirty="0">
                <a:solidFill>
                  <a:srgbClr val="000000"/>
                </a:solidFill>
                <a:effectLst/>
                <a:latin typeface="-webkit-standard"/>
              </a:rPr>
              <a:t>L'entraînement physique améliore à la fois la </a:t>
            </a:r>
            <a:r>
              <a:rPr lang="fr-CH" b="0" i="0" u="none" strike="noStrike" dirty="0">
                <a:solidFill>
                  <a:srgbClr val="000000"/>
                </a:solidFill>
                <a:effectLst/>
              </a:rPr>
              <a:t>performance sportive</a:t>
            </a:r>
            <a:r>
              <a:rPr lang="fr-CH" b="0" i="0" u="none" strike="noStrike" dirty="0">
                <a:solidFill>
                  <a:srgbClr val="000000"/>
                </a:solidFill>
                <a:effectLst/>
                <a:latin typeface="-webkit-standard"/>
              </a:rPr>
              <a:t> et la </a:t>
            </a:r>
            <a:r>
              <a:rPr lang="fr-CH" b="0" i="0" u="none" strike="noStrike" dirty="0">
                <a:solidFill>
                  <a:srgbClr val="000000"/>
                </a:solidFill>
                <a:effectLst/>
              </a:rPr>
              <a:t>santé générale</a:t>
            </a:r>
            <a:r>
              <a:rPr lang="fr-CH" b="0" i="0" u="none" strike="noStrike" dirty="0">
                <a:solidFill>
                  <a:srgbClr val="000000"/>
                </a:solidFill>
                <a:effectLst/>
                <a:latin typeface="-webkit-standard"/>
              </a:rPr>
              <a:t>. Chez les </a:t>
            </a:r>
            <a:r>
              <a:rPr lang="fr-CH" b="0" i="0" u="none" strike="noStrike" dirty="0">
                <a:solidFill>
                  <a:srgbClr val="000000"/>
                </a:solidFill>
                <a:effectLst/>
              </a:rPr>
              <a:t>enfants et les jeunes</a:t>
            </a:r>
            <a:r>
              <a:rPr lang="fr-CH" b="0" i="0" u="none" strike="noStrike" dirty="0">
                <a:solidFill>
                  <a:srgbClr val="000000"/>
                </a:solidFill>
                <a:effectLst/>
                <a:latin typeface="-webkit-standard"/>
              </a:rPr>
              <a:t>, il favorise des adaptations à long terme utiles pour la performance, la prévention des blessures et le bien-être. Un entraînement précoce des </a:t>
            </a:r>
            <a:r>
              <a:rPr lang="fr-CH" b="0" i="0" u="none" strike="noStrike" dirty="0">
                <a:solidFill>
                  <a:srgbClr val="000000"/>
                </a:solidFill>
                <a:effectLst/>
              </a:rPr>
              <a:t>formes fondamentales de mouvement</a:t>
            </a:r>
            <a:r>
              <a:rPr lang="fr-CH" b="0" i="0" u="none" strike="noStrike" dirty="0">
                <a:solidFill>
                  <a:srgbClr val="000000"/>
                </a:solidFill>
                <a:effectLst/>
                <a:latin typeface="-webkit-standard"/>
              </a:rPr>
              <a:t>, incluant les cinq facteurs, constitue la base d’un développement athlétique global. Plus tard, il devient plus spécifique au sport pratiqué.</a:t>
            </a:r>
            <a:endParaRPr lang="de-DE" altLang="de-DE" b="0" dirty="0"/>
          </a:p>
        </p:txBody>
      </p:sp>
      <p:sp>
        <p:nvSpPr>
          <p:cNvPr id="240644" name="Foliennummernplatzhalter 3">
            <a:extLst>
              <a:ext uri="{FF2B5EF4-FFF2-40B4-BE49-F238E27FC236}">
                <a16:creationId xmlns:a16="http://schemas.microsoft.com/office/drawing/2014/main" id="{202D0F55-3DB4-AA0C-EE37-9C70B124DA6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12</a:t>
            </a:fld>
            <a:endParaRPr lang="de-CH" altLang="de-DE" sz="1300"/>
          </a:p>
        </p:txBody>
      </p:sp>
    </p:spTree>
    <p:extLst>
      <p:ext uri="{BB962C8B-B14F-4D97-AF65-F5344CB8AC3E}">
        <p14:creationId xmlns:p14="http://schemas.microsoft.com/office/powerpoint/2010/main" val="10638737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7BD-071E-987A-73D5-137F302EF7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5DBB32-541E-864E-A2C3-C3E703C60D0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D8729C6-BA8C-9135-D013-9BC693C2B4E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CF7A163-BE3C-E2BD-E9EC-E9A931085347}"/>
              </a:ext>
            </a:extLst>
          </p:cNvPr>
          <p:cNvSpPr>
            <a:spLocks noGrp="1"/>
          </p:cNvSpPr>
          <p:nvPr>
            <p:ph type="sldNum" sz="quarter" idx="5"/>
          </p:nvPr>
        </p:nvSpPr>
        <p:spPr/>
        <p:txBody>
          <a:bodyPr/>
          <a:lstStyle/>
          <a:p>
            <a:pPr>
              <a:defRPr/>
            </a:pPr>
            <a:fld id="{C46147B8-7AEA-4922-A55B-DCDA58C024A2}" type="slidenum">
              <a:rPr lang="de-CH" smtClean="0"/>
              <a:pPr>
                <a:defRPr/>
              </a:pPr>
              <a:t>147</a:t>
            </a:fld>
            <a:endParaRPr lang="de-CH"/>
          </a:p>
        </p:txBody>
      </p:sp>
    </p:spTree>
    <p:extLst>
      <p:ext uri="{BB962C8B-B14F-4D97-AF65-F5344CB8AC3E}">
        <p14:creationId xmlns:p14="http://schemas.microsoft.com/office/powerpoint/2010/main" val="21951368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8C67-2FDA-210C-65C4-25DD25614A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DD5A61-9D0E-9B7D-9D33-47B6422B0C3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C0556A26-D96F-4D15-4D6E-BA57D848694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C0A9D5C-122E-0630-2F19-45CFE9263ED4}"/>
              </a:ext>
            </a:extLst>
          </p:cNvPr>
          <p:cNvSpPr>
            <a:spLocks noGrp="1"/>
          </p:cNvSpPr>
          <p:nvPr>
            <p:ph type="sldNum" sz="quarter" idx="5"/>
          </p:nvPr>
        </p:nvSpPr>
        <p:spPr/>
        <p:txBody>
          <a:bodyPr/>
          <a:lstStyle/>
          <a:p>
            <a:pPr>
              <a:defRPr/>
            </a:pPr>
            <a:fld id="{C46147B8-7AEA-4922-A55B-DCDA58C024A2}" type="slidenum">
              <a:rPr lang="de-CH" smtClean="0"/>
              <a:pPr>
                <a:defRPr/>
              </a:pPr>
              <a:t>148</a:t>
            </a:fld>
            <a:endParaRPr lang="de-CH"/>
          </a:p>
        </p:txBody>
      </p:sp>
    </p:spTree>
    <p:extLst>
      <p:ext uri="{BB962C8B-B14F-4D97-AF65-F5344CB8AC3E}">
        <p14:creationId xmlns:p14="http://schemas.microsoft.com/office/powerpoint/2010/main" val="26355152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5ABD-6924-FAFE-43D1-1E40727417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DEAE0C-C10A-3939-9E59-3474CF7BB73C}"/>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A9A5B9B0-63D6-3134-8EC2-99A420ED0B44}"/>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1F9ACD3B-ED95-52E9-2801-FC6D95BA4CF0}"/>
              </a:ext>
            </a:extLst>
          </p:cNvPr>
          <p:cNvSpPr>
            <a:spLocks noGrp="1"/>
          </p:cNvSpPr>
          <p:nvPr>
            <p:ph type="sldNum" sz="quarter" idx="5"/>
          </p:nvPr>
        </p:nvSpPr>
        <p:spPr/>
        <p:txBody>
          <a:bodyPr/>
          <a:lstStyle/>
          <a:p>
            <a:pPr>
              <a:defRPr/>
            </a:pPr>
            <a:fld id="{C46147B8-7AEA-4922-A55B-DCDA58C024A2}" type="slidenum">
              <a:rPr lang="de-CH" smtClean="0"/>
              <a:pPr>
                <a:defRPr/>
              </a:pPr>
              <a:t>149</a:t>
            </a:fld>
            <a:endParaRPr lang="de-CH"/>
          </a:p>
        </p:txBody>
      </p:sp>
    </p:spTree>
    <p:extLst>
      <p:ext uri="{BB962C8B-B14F-4D97-AF65-F5344CB8AC3E}">
        <p14:creationId xmlns:p14="http://schemas.microsoft.com/office/powerpoint/2010/main" val="11740579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9C8C-08CB-025D-5E59-AB2ED066D3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ED0851-D25D-0733-D7D5-A8D8BE3743B5}"/>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453A9BD-101D-2CED-D8E1-6D22F41AF98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EC0A730-F063-8F94-5A67-1CF77DE32B7F}"/>
              </a:ext>
            </a:extLst>
          </p:cNvPr>
          <p:cNvSpPr>
            <a:spLocks noGrp="1"/>
          </p:cNvSpPr>
          <p:nvPr>
            <p:ph type="sldNum" sz="quarter" idx="5"/>
          </p:nvPr>
        </p:nvSpPr>
        <p:spPr/>
        <p:txBody>
          <a:bodyPr/>
          <a:lstStyle/>
          <a:p>
            <a:pPr>
              <a:defRPr/>
            </a:pPr>
            <a:fld id="{C46147B8-7AEA-4922-A55B-DCDA58C024A2}" type="slidenum">
              <a:rPr lang="de-CH" smtClean="0"/>
              <a:pPr>
                <a:defRPr/>
              </a:pPr>
              <a:t>150</a:t>
            </a:fld>
            <a:endParaRPr lang="de-CH"/>
          </a:p>
        </p:txBody>
      </p:sp>
    </p:spTree>
    <p:extLst>
      <p:ext uri="{BB962C8B-B14F-4D97-AF65-F5344CB8AC3E}">
        <p14:creationId xmlns:p14="http://schemas.microsoft.com/office/powerpoint/2010/main" val="41891123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5C09-5A7D-940A-FE08-EEC7C1B8C9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812288D-F90C-2130-4FD9-2BE18B4CFBF3}"/>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DA3567C-3A51-33DE-0616-54ED4DB9742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7CEC895-02EF-B9F1-2F8D-34F1C2445590}"/>
              </a:ext>
            </a:extLst>
          </p:cNvPr>
          <p:cNvSpPr>
            <a:spLocks noGrp="1"/>
          </p:cNvSpPr>
          <p:nvPr>
            <p:ph type="sldNum" sz="quarter" idx="5"/>
          </p:nvPr>
        </p:nvSpPr>
        <p:spPr/>
        <p:txBody>
          <a:bodyPr/>
          <a:lstStyle/>
          <a:p>
            <a:pPr>
              <a:defRPr/>
            </a:pPr>
            <a:fld id="{C46147B8-7AEA-4922-A55B-DCDA58C024A2}" type="slidenum">
              <a:rPr lang="de-CH" smtClean="0"/>
              <a:pPr>
                <a:defRPr/>
              </a:pPr>
              <a:t>151</a:t>
            </a:fld>
            <a:endParaRPr lang="de-CH"/>
          </a:p>
        </p:txBody>
      </p:sp>
    </p:spTree>
    <p:extLst>
      <p:ext uri="{BB962C8B-B14F-4D97-AF65-F5344CB8AC3E}">
        <p14:creationId xmlns:p14="http://schemas.microsoft.com/office/powerpoint/2010/main" val="13219551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8F48-5872-66A7-82B7-3DE94A844E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0FEF36-B4B0-2D7C-2001-8B729028B63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CC86B907-328C-672B-CD0A-CE85B22D78F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77904D37-6AC6-079C-23D6-F299BA833FB1}"/>
              </a:ext>
            </a:extLst>
          </p:cNvPr>
          <p:cNvSpPr>
            <a:spLocks noGrp="1"/>
          </p:cNvSpPr>
          <p:nvPr>
            <p:ph type="sldNum" sz="quarter" idx="5"/>
          </p:nvPr>
        </p:nvSpPr>
        <p:spPr/>
        <p:txBody>
          <a:bodyPr/>
          <a:lstStyle/>
          <a:p>
            <a:pPr>
              <a:defRPr/>
            </a:pPr>
            <a:fld id="{C46147B8-7AEA-4922-A55B-DCDA58C024A2}" type="slidenum">
              <a:rPr lang="de-CH" smtClean="0"/>
              <a:pPr>
                <a:defRPr/>
              </a:pPr>
              <a:t>152</a:t>
            </a:fld>
            <a:endParaRPr lang="de-CH"/>
          </a:p>
        </p:txBody>
      </p:sp>
    </p:spTree>
    <p:extLst>
      <p:ext uri="{BB962C8B-B14F-4D97-AF65-F5344CB8AC3E}">
        <p14:creationId xmlns:p14="http://schemas.microsoft.com/office/powerpoint/2010/main" val="4199606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95D4-2FBC-4ED7-3FF0-123C74D1F6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196A90-5E8D-99CD-874F-5A4A336C7B51}"/>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4A5C09B-F3AA-FC1E-2951-7D7A8E0D5A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FF2DBFA-FD1D-EE54-A849-2F2326DD83AE}"/>
              </a:ext>
            </a:extLst>
          </p:cNvPr>
          <p:cNvSpPr>
            <a:spLocks noGrp="1"/>
          </p:cNvSpPr>
          <p:nvPr>
            <p:ph type="sldNum" sz="quarter" idx="5"/>
          </p:nvPr>
        </p:nvSpPr>
        <p:spPr/>
        <p:txBody>
          <a:bodyPr/>
          <a:lstStyle/>
          <a:p>
            <a:pPr>
              <a:defRPr/>
            </a:pPr>
            <a:fld id="{C46147B8-7AEA-4922-A55B-DCDA58C024A2}" type="slidenum">
              <a:rPr lang="de-CH" smtClean="0"/>
              <a:pPr>
                <a:defRPr/>
              </a:pPr>
              <a:t>153</a:t>
            </a:fld>
            <a:endParaRPr lang="de-CH"/>
          </a:p>
        </p:txBody>
      </p:sp>
    </p:spTree>
    <p:extLst>
      <p:ext uri="{BB962C8B-B14F-4D97-AF65-F5344CB8AC3E}">
        <p14:creationId xmlns:p14="http://schemas.microsoft.com/office/powerpoint/2010/main" val="29476356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FE626-A28F-CEF8-EDAA-1AEDE08626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DDAB27-B8F0-F86C-C23C-23FA07B12F1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EA4C0E74-FAE8-294D-4970-44155011C13B}"/>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B24B2E0-8AE4-0489-055E-66777AF1537B}"/>
              </a:ext>
            </a:extLst>
          </p:cNvPr>
          <p:cNvSpPr>
            <a:spLocks noGrp="1"/>
          </p:cNvSpPr>
          <p:nvPr>
            <p:ph type="sldNum" sz="quarter" idx="5"/>
          </p:nvPr>
        </p:nvSpPr>
        <p:spPr/>
        <p:txBody>
          <a:bodyPr/>
          <a:lstStyle/>
          <a:p>
            <a:pPr>
              <a:defRPr/>
            </a:pPr>
            <a:fld id="{C46147B8-7AEA-4922-A55B-DCDA58C024A2}" type="slidenum">
              <a:rPr lang="de-CH" smtClean="0"/>
              <a:pPr>
                <a:defRPr/>
              </a:pPr>
              <a:t>154</a:t>
            </a:fld>
            <a:endParaRPr lang="de-CH"/>
          </a:p>
        </p:txBody>
      </p:sp>
    </p:spTree>
    <p:extLst>
      <p:ext uri="{BB962C8B-B14F-4D97-AF65-F5344CB8AC3E}">
        <p14:creationId xmlns:p14="http://schemas.microsoft.com/office/powerpoint/2010/main" val="32056801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C9102-E823-5416-A59B-CD16858780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E684F7-EA3F-5CB2-FA45-82849DD4FCF1}"/>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5B2F47D-2B6B-9A42-1B11-03E890B8410D}"/>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CCAF6EC8-6B86-9A06-ADA8-62AD52BD8D7F}"/>
              </a:ext>
            </a:extLst>
          </p:cNvPr>
          <p:cNvSpPr>
            <a:spLocks noGrp="1"/>
          </p:cNvSpPr>
          <p:nvPr>
            <p:ph type="sldNum" sz="quarter" idx="5"/>
          </p:nvPr>
        </p:nvSpPr>
        <p:spPr/>
        <p:txBody>
          <a:bodyPr/>
          <a:lstStyle/>
          <a:p>
            <a:pPr>
              <a:defRPr/>
            </a:pPr>
            <a:fld id="{C46147B8-7AEA-4922-A55B-DCDA58C024A2}" type="slidenum">
              <a:rPr lang="de-CH" smtClean="0"/>
              <a:pPr>
                <a:defRPr/>
              </a:pPr>
              <a:t>155</a:t>
            </a:fld>
            <a:endParaRPr lang="de-CH"/>
          </a:p>
        </p:txBody>
      </p:sp>
    </p:spTree>
    <p:extLst>
      <p:ext uri="{BB962C8B-B14F-4D97-AF65-F5344CB8AC3E}">
        <p14:creationId xmlns:p14="http://schemas.microsoft.com/office/powerpoint/2010/main" val="35572637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CEEB-F98D-C689-1D2E-9473CC6A68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217493-7D71-0506-2311-DE86234D420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5401B6C6-2CCA-2759-031C-29C27690D8F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059446F5-BF37-C6CD-75C6-16F07E2F26D6}"/>
              </a:ext>
            </a:extLst>
          </p:cNvPr>
          <p:cNvSpPr>
            <a:spLocks noGrp="1"/>
          </p:cNvSpPr>
          <p:nvPr>
            <p:ph type="sldNum" sz="quarter" idx="5"/>
          </p:nvPr>
        </p:nvSpPr>
        <p:spPr/>
        <p:txBody>
          <a:bodyPr/>
          <a:lstStyle/>
          <a:p>
            <a:pPr>
              <a:defRPr/>
            </a:pPr>
            <a:fld id="{C46147B8-7AEA-4922-A55B-DCDA58C024A2}" type="slidenum">
              <a:rPr lang="de-CH" smtClean="0"/>
              <a:pPr>
                <a:defRPr/>
              </a:pPr>
              <a:t>156</a:t>
            </a:fld>
            <a:endParaRPr lang="de-CH"/>
          </a:p>
        </p:txBody>
      </p:sp>
    </p:spTree>
    <p:extLst>
      <p:ext uri="{BB962C8B-B14F-4D97-AF65-F5344CB8AC3E}">
        <p14:creationId xmlns:p14="http://schemas.microsoft.com/office/powerpoint/2010/main" val="64136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92EB-4E2C-2E94-2DE8-C0138E6CD72F}"/>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3C79A67E-5136-EA12-E741-E802334D2F7B}"/>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040805B1-F813-9E08-A69D-D6AF70C7E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b="0" i="0" u="none" strike="noStrike" dirty="0">
                <a:solidFill>
                  <a:srgbClr val="000000"/>
                </a:solidFill>
                <a:effectLst/>
                <a:latin typeface="-webkit-standard"/>
              </a:rPr>
              <a:t>Il termine </a:t>
            </a:r>
            <a:r>
              <a:rPr lang="fr-CH" b="0" i="0" u="none" strike="noStrike" dirty="0" err="1">
                <a:solidFill>
                  <a:srgbClr val="000000"/>
                </a:solidFill>
                <a:effectLst/>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oggi</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riferisce</a:t>
            </a:r>
            <a:r>
              <a:rPr lang="fr-CH" b="0" i="0" u="none" strike="noStrike" dirty="0">
                <a:solidFill>
                  <a:srgbClr val="000000"/>
                </a:solidFill>
                <a:effectLst/>
                <a:latin typeface="-webkit-standard"/>
              </a:rPr>
              <a:t> alla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fisica</a:t>
            </a:r>
            <a:r>
              <a:rPr lang="fr-CH" b="0" i="0" u="none" strike="noStrike" dirty="0">
                <a:solidFill>
                  <a:srgbClr val="000000"/>
                </a:solidFill>
                <a:effectLst/>
              </a:rPr>
              <a:t> di </a:t>
            </a:r>
            <a:r>
              <a:rPr lang="fr-CH" b="0" i="0" u="none" strike="noStrike" dirty="0" err="1">
                <a:solidFill>
                  <a:srgbClr val="000000"/>
                </a:solidFill>
                <a:effectLst/>
              </a:rPr>
              <a:t>prestazione</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nella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maggior</a:t>
            </a:r>
            <a:r>
              <a:rPr lang="fr-CH" b="0" i="0" u="none" strike="noStrike" dirty="0">
                <a:solidFill>
                  <a:srgbClr val="000000"/>
                </a:solidFill>
                <a:effectLst/>
                <a:latin typeface="-webkit-standard"/>
              </a:rPr>
              <a:t> parte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sport. Ogni disciplina </a:t>
            </a:r>
            <a:r>
              <a:rPr lang="fr-CH" b="0" i="0" u="none" strike="noStrike" dirty="0" err="1">
                <a:solidFill>
                  <a:srgbClr val="000000"/>
                </a:solidFill>
                <a:effectLst/>
                <a:latin typeface="-webkit-standard"/>
              </a:rPr>
              <a:t>richiede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combinazione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diversa</a:t>
            </a:r>
            <a:r>
              <a:rPr lang="fr-CH" b="0" i="0" u="none" strike="noStrike" dirty="0">
                <a:solidFill>
                  <a:srgbClr val="000000"/>
                </a:solidFill>
                <a:effectLst/>
                <a:latin typeface="-webkit-standard"/>
              </a:rPr>
              <a:t> di </a:t>
            </a:r>
            <a:r>
              <a:rPr lang="fr-CH" b="0" i="0" u="none" strike="noStrike" dirty="0" err="1">
                <a:solidFill>
                  <a:srgbClr val="000000"/>
                </a:solidFill>
                <a:effectLst/>
              </a:rPr>
              <a:t>fattori</a:t>
            </a:r>
            <a:r>
              <a:rPr lang="fr-CH" b="0" i="0" u="none" strike="noStrike" dirty="0">
                <a:solidFill>
                  <a:srgbClr val="000000"/>
                </a:solidFill>
                <a:effectLst/>
              </a:rPr>
              <a:t> di </a:t>
            </a:r>
            <a:r>
              <a:rPr lang="fr-CH" b="0" i="0" u="none" strike="noStrike" dirty="0" err="1">
                <a:solidFill>
                  <a:srgbClr val="000000"/>
                </a:solidFill>
                <a:effectLst/>
              </a:rPr>
              <a:t>sviluppo</a:t>
            </a:r>
            <a:r>
              <a:rPr lang="fr-CH" b="0" i="0" u="none" strike="noStrike" dirty="0">
                <a:solidFill>
                  <a:srgbClr val="000000"/>
                </a:solidFill>
                <a:effectLst/>
                <a:latin typeface="-webkit-standard"/>
              </a:rPr>
              <a:t> come </a:t>
            </a:r>
            <a:r>
              <a:rPr lang="fr-CH" b="0" i="0" u="none" strike="noStrike" dirty="0" err="1">
                <a:solidFill>
                  <a:srgbClr val="000000"/>
                </a:solidFill>
                <a:effectLst/>
                <a:latin typeface="-webkit-standard"/>
              </a:rPr>
              <a:t>resistenza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velocità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esplosività</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stabilità</a:t>
            </a:r>
            <a:r>
              <a:rPr lang="fr-CH" b="0" i="0" u="none" strike="noStrike" dirty="0">
                <a:solidFill>
                  <a:srgbClr val="000000"/>
                </a:solidFill>
                <a:effectLst/>
                <a:latin typeface="-webkit-standard"/>
              </a:rPr>
              <a:t>/</a:t>
            </a:r>
            <a:r>
              <a:rPr lang="fr-CH" b="0" i="0" u="none" strike="noStrike" dirty="0" err="1">
                <a:solidFill>
                  <a:srgbClr val="000000"/>
                </a:solidFill>
                <a:effectLst/>
                <a:latin typeface="-webkit-standard"/>
              </a:rPr>
              <a:t>mobilità</a:t>
            </a:r>
            <a:r>
              <a:rPr lang="fr-CH" b="0" i="0" u="none" strike="noStrike" dirty="0">
                <a:solidFill>
                  <a:srgbClr val="000000"/>
                </a:solidFill>
                <a:effectLst/>
                <a:latin typeface="-webkit-standard"/>
              </a:rPr>
              <a:t>.</a:t>
            </a:r>
          </a:p>
          <a:p>
            <a:br>
              <a:rPr lang="fr-CH" b="0" dirty="0"/>
            </a:br>
            <a:r>
              <a:rPr lang="fr-CH" b="0" i="0" u="none" strike="noStrike" dirty="0">
                <a:solidFill>
                  <a:srgbClr val="000000"/>
                </a:solidFill>
                <a:effectLst/>
                <a:latin typeface="-webkit-standard"/>
              </a:rPr>
              <a:t>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fisico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migliora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sia</a:t>
            </a:r>
            <a:r>
              <a:rPr lang="fr-CH" b="0" i="0" u="none" strike="noStrike" dirty="0">
                <a:solidFill>
                  <a:srgbClr val="000000"/>
                </a:solidFill>
                <a:effectLst/>
                <a:latin typeface="-webkit-standard"/>
              </a:rPr>
              <a:t> la </a:t>
            </a:r>
            <a:r>
              <a:rPr lang="fr-CH" b="0" i="0" u="none" strike="noStrike" dirty="0" err="1">
                <a:solidFill>
                  <a:srgbClr val="000000"/>
                </a:solidFill>
                <a:effectLst/>
              </a:rPr>
              <a:t>prestazione</a:t>
            </a:r>
            <a:r>
              <a:rPr lang="fr-CH" b="0" i="0" u="none" strike="noStrike" dirty="0">
                <a:solidFill>
                  <a:srgbClr val="000000"/>
                </a:solidFill>
                <a:effectLst/>
              </a:rPr>
              <a:t> </a:t>
            </a:r>
            <a:r>
              <a:rPr lang="fr-CH" b="0" i="0" u="none" strike="noStrike" dirty="0" err="1">
                <a:solidFill>
                  <a:srgbClr val="000000"/>
                </a:solidFill>
                <a:effectLst/>
              </a:rPr>
              <a:t>sportiva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la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latin typeface="-webkit-standard"/>
              </a:rPr>
              <a:t>. Per </a:t>
            </a:r>
            <a:r>
              <a:rPr lang="fr-CH" b="0" i="0" u="none" strike="noStrike" dirty="0" err="1">
                <a:solidFill>
                  <a:srgbClr val="000000"/>
                </a:solidFill>
                <a:effectLst/>
              </a:rPr>
              <a:t>bambini</a:t>
            </a:r>
            <a:r>
              <a:rPr lang="fr-CH" b="0" i="0" u="none" strike="noStrike" dirty="0">
                <a:solidFill>
                  <a:srgbClr val="000000"/>
                </a:solidFill>
                <a:effectLst/>
              </a:rPr>
              <a:t> e </a:t>
            </a:r>
            <a:r>
              <a:rPr lang="fr-CH" b="0" i="0" u="none" strike="noStrike" dirty="0" err="1">
                <a:solidFill>
                  <a:srgbClr val="000000"/>
                </a:solidFill>
                <a:effectLst/>
              </a:rPr>
              <a:t>giovani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favorisce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adattamenti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duraturi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utili</a:t>
            </a:r>
            <a:r>
              <a:rPr lang="fr-CH" b="0" i="0" u="none" strike="noStrike" dirty="0">
                <a:solidFill>
                  <a:srgbClr val="000000"/>
                </a:solidFill>
                <a:effectLst/>
                <a:latin typeface="-webkit-standard"/>
              </a:rPr>
              <a:t> per la performance, la </a:t>
            </a:r>
            <a:r>
              <a:rPr lang="fr-CH" b="0" i="0" u="none" strike="noStrike" dirty="0" err="1">
                <a:solidFill>
                  <a:srgbClr val="000000"/>
                </a:solidFill>
                <a:effectLst/>
                <a:latin typeface="-webkit-standard"/>
              </a:rPr>
              <a:t>prevenzione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infortuni</a:t>
            </a:r>
            <a:r>
              <a:rPr lang="fr-CH" b="0" i="0" u="none" strike="noStrike" dirty="0">
                <a:solidFill>
                  <a:srgbClr val="000000"/>
                </a:solidFill>
                <a:effectLst/>
                <a:latin typeface="-webkit-standard"/>
              </a:rPr>
              <a:t> e il </a:t>
            </a:r>
            <a:r>
              <a:rPr lang="fr-CH" b="0" i="0" u="none" strike="noStrike" dirty="0" err="1">
                <a:solidFill>
                  <a:srgbClr val="000000"/>
                </a:solidFill>
                <a:effectLst/>
                <a:latin typeface="-webkit-standard"/>
              </a:rPr>
              <a:t>benessere</a:t>
            </a:r>
            <a:r>
              <a:rPr lang="fr-CH" b="0" i="0" u="none" strike="noStrike" dirty="0">
                <a:solidFill>
                  <a:srgbClr val="000000"/>
                </a:solidFill>
                <a:effectLst/>
                <a:latin typeface="-webkit-standard"/>
              </a:rPr>
              <a:t>. 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precoce</a:t>
            </a:r>
            <a:r>
              <a:rPr lang="fr-CH" b="0" i="0" u="none" strike="noStrike" dirty="0">
                <a:solidFill>
                  <a:srgbClr val="000000"/>
                </a:solidFill>
                <a:effectLst/>
                <a:latin typeface="-webkit-standard"/>
              </a:rPr>
              <a:t> delle </a:t>
            </a:r>
            <a:r>
              <a:rPr lang="fr-CH" b="0" i="0" u="none" strike="noStrike" dirty="0">
                <a:solidFill>
                  <a:srgbClr val="000000"/>
                </a:solidFill>
                <a:effectLst/>
              </a:rPr>
              <a:t>forme </a:t>
            </a:r>
            <a:r>
              <a:rPr lang="fr-CH" b="0" i="0" u="none" strike="noStrike" dirty="0" err="1">
                <a:solidFill>
                  <a:srgbClr val="000000"/>
                </a:solidFill>
                <a:effectLst/>
              </a:rPr>
              <a:t>fondamentali</a:t>
            </a:r>
            <a:r>
              <a:rPr lang="fr-CH" b="0" i="0" u="none" strike="noStrike" dirty="0">
                <a:solidFill>
                  <a:srgbClr val="000000"/>
                </a:solidFill>
                <a:effectLst/>
              </a:rPr>
              <a:t> di </a:t>
            </a:r>
            <a:r>
              <a:rPr lang="fr-CH" b="0" i="0" u="none" strike="noStrike" dirty="0" err="1">
                <a:solidFill>
                  <a:srgbClr val="000000"/>
                </a:solidFill>
                <a:effectLst/>
              </a:rPr>
              <a:t>movimento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include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cinque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fattori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costituisce</a:t>
            </a:r>
            <a:r>
              <a:rPr lang="fr-CH" b="0" i="0" u="none" strike="noStrike" dirty="0">
                <a:solidFill>
                  <a:srgbClr val="000000"/>
                </a:solidFill>
                <a:effectLst/>
                <a:latin typeface="-webkit-standard"/>
              </a:rPr>
              <a:t> la base per </a:t>
            </a:r>
            <a:r>
              <a:rPr lang="fr-CH" b="0" i="0" u="none" strike="noStrike" dirty="0" err="1">
                <a:solidFill>
                  <a:srgbClr val="000000"/>
                </a:solidFill>
                <a:effectLst/>
                <a:latin typeface="-webkit-standard"/>
              </a:rPr>
              <a:t>uno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sviluppo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atletico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completo</a:t>
            </a:r>
            <a:r>
              <a:rPr lang="fr-CH" b="0" i="0" u="none" strike="noStrike" dirty="0">
                <a:solidFill>
                  <a:srgbClr val="000000"/>
                </a:solidFill>
                <a:effectLst/>
                <a:latin typeface="-webkit-standard"/>
              </a:rPr>
              <a:t>. Con il tempo, l’</a:t>
            </a:r>
            <a:r>
              <a:rPr lang="fr-CH" b="0" i="0" u="none" strike="noStrike" dirty="0" err="1">
                <a:solidFill>
                  <a:srgbClr val="000000"/>
                </a:solidFill>
                <a:effectLst/>
                <a:latin typeface="-webkit-standard"/>
              </a:rPr>
              <a:t>allenamento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diventa</a:t>
            </a:r>
            <a:r>
              <a:rPr lang="fr-CH" b="0" i="0" u="none" strike="noStrike" dirty="0">
                <a:solidFill>
                  <a:srgbClr val="000000"/>
                </a:solidFill>
                <a:effectLst/>
                <a:latin typeface="-webkit-standard"/>
              </a:rPr>
              <a:t> più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alla disciplina </a:t>
            </a:r>
            <a:r>
              <a:rPr lang="fr-CH" b="0" i="0" u="none" strike="noStrike" dirty="0" err="1">
                <a:solidFill>
                  <a:srgbClr val="000000"/>
                </a:solidFill>
                <a:effectLst/>
                <a:latin typeface="-webkit-standard"/>
              </a:rPr>
              <a:t>praticata</a:t>
            </a:r>
            <a:r>
              <a:rPr lang="fr-CH" b="0" i="0" u="none" strike="noStrike" dirty="0">
                <a:solidFill>
                  <a:srgbClr val="000000"/>
                </a:solidFill>
                <a:effectLst/>
                <a:latin typeface="-webkit-standard"/>
              </a:rPr>
              <a:t>.</a:t>
            </a:r>
            <a:br>
              <a:rPr lang="en-GB" b="0" dirty="0"/>
            </a:br>
            <a:endParaRPr lang="en-GB" b="0" dirty="0"/>
          </a:p>
          <a:p>
            <a:endParaRPr lang="en-GB" altLang="de-DE" b="0" dirty="0"/>
          </a:p>
          <a:p>
            <a:endParaRPr lang="en-GB" altLang="de-DE" b="0" dirty="0"/>
          </a:p>
          <a:p>
            <a:endParaRPr lang="de-DE" altLang="de-DE" dirty="0"/>
          </a:p>
        </p:txBody>
      </p:sp>
      <p:sp>
        <p:nvSpPr>
          <p:cNvPr id="240644" name="Foliennummernplatzhalter 3">
            <a:extLst>
              <a:ext uri="{FF2B5EF4-FFF2-40B4-BE49-F238E27FC236}">
                <a16:creationId xmlns:a16="http://schemas.microsoft.com/office/drawing/2014/main" id="{E8F9EAEE-E7D5-F743-41A5-5B3E7164FBD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13</a:t>
            </a:fld>
            <a:endParaRPr lang="de-CH" altLang="de-DE" sz="1300"/>
          </a:p>
        </p:txBody>
      </p:sp>
    </p:spTree>
    <p:extLst>
      <p:ext uri="{BB962C8B-B14F-4D97-AF65-F5344CB8AC3E}">
        <p14:creationId xmlns:p14="http://schemas.microsoft.com/office/powerpoint/2010/main" val="25493903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B95D-2155-FF7A-D329-1AB53F1945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31C51E2-96DD-F842-D280-9133F84DCAD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497B58C-ECF3-DE0B-4920-0383DA94C598}"/>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2068DBF-26F3-E240-B03C-7F53DDA37688}"/>
              </a:ext>
            </a:extLst>
          </p:cNvPr>
          <p:cNvSpPr>
            <a:spLocks noGrp="1"/>
          </p:cNvSpPr>
          <p:nvPr>
            <p:ph type="sldNum" sz="quarter" idx="5"/>
          </p:nvPr>
        </p:nvSpPr>
        <p:spPr/>
        <p:txBody>
          <a:bodyPr/>
          <a:lstStyle/>
          <a:p>
            <a:pPr>
              <a:defRPr/>
            </a:pPr>
            <a:fld id="{C46147B8-7AEA-4922-A55B-DCDA58C024A2}" type="slidenum">
              <a:rPr lang="de-CH" smtClean="0"/>
              <a:pPr>
                <a:defRPr/>
              </a:pPr>
              <a:t>157</a:t>
            </a:fld>
            <a:endParaRPr lang="de-CH"/>
          </a:p>
        </p:txBody>
      </p:sp>
    </p:spTree>
    <p:extLst>
      <p:ext uri="{BB962C8B-B14F-4D97-AF65-F5344CB8AC3E}">
        <p14:creationId xmlns:p14="http://schemas.microsoft.com/office/powerpoint/2010/main" val="16479016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4984F-C2EC-D2AD-27B5-0EF04B40F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E4764D-8490-5382-7CBE-8D8A0BA78670}"/>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9E5D8AC-B8A2-66C7-0773-B96FCBBE91F0}"/>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9614A683-FB46-7131-A5B4-48F66EF2DEAD}"/>
              </a:ext>
            </a:extLst>
          </p:cNvPr>
          <p:cNvSpPr>
            <a:spLocks noGrp="1"/>
          </p:cNvSpPr>
          <p:nvPr>
            <p:ph type="sldNum" sz="quarter" idx="5"/>
          </p:nvPr>
        </p:nvSpPr>
        <p:spPr/>
        <p:txBody>
          <a:bodyPr/>
          <a:lstStyle/>
          <a:p>
            <a:pPr>
              <a:defRPr/>
            </a:pPr>
            <a:fld id="{C46147B8-7AEA-4922-A55B-DCDA58C024A2}" type="slidenum">
              <a:rPr lang="de-CH" smtClean="0"/>
              <a:pPr>
                <a:defRPr/>
              </a:pPr>
              <a:t>158</a:t>
            </a:fld>
            <a:endParaRPr lang="de-CH"/>
          </a:p>
        </p:txBody>
      </p:sp>
    </p:spTree>
    <p:extLst>
      <p:ext uri="{BB962C8B-B14F-4D97-AF65-F5344CB8AC3E}">
        <p14:creationId xmlns:p14="http://schemas.microsoft.com/office/powerpoint/2010/main" val="39375034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61B3-81E6-D166-F205-88A4CEFE79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B2E8F6-7624-930B-A115-F5003C7F5B5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399DCBB6-9640-F1A3-E141-52D7C28AAA1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BA4D3F6-C462-97BC-AF45-990FE3AB256C}"/>
              </a:ext>
            </a:extLst>
          </p:cNvPr>
          <p:cNvSpPr>
            <a:spLocks noGrp="1"/>
          </p:cNvSpPr>
          <p:nvPr>
            <p:ph type="sldNum" sz="quarter" idx="5"/>
          </p:nvPr>
        </p:nvSpPr>
        <p:spPr/>
        <p:txBody>
          <a:bodyPr/>
          <a:lstStyle/>
          <a:p>
            <a:pPr>
              <a:defRPr/>
            </a:pPr>
            <a:fld id="{C46147B8-7AEA-4922-A55B-DCDA58C024A2}" type="slidenum">
              <a:rPr lang="de-CH" smtClean="0"/>
              <a:pPr>
                <a:defRPr/>
              </a:pPr>
              <a:t>159</a:t>
            </a:fld>
            <a:endParaRPr lang="de-CH"/>
          </a:p>
        </p:txBody>
      </p:sp>
    </p:spTree>
    <p:extLst>
      <p:ext uri="{BB962C8B-B14F-4D97-AF65-F5344CB8AC3E}">
        <p14:creationId xmlns:p14="http://schemas.microsoft.com/office/powerpoint/2010/main" val="31234832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A79A0-F6FA-BE42-0F0C-49B4601DB5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21A8819-57B7-6033-1BE4-50B88C77735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A6240C5-0C61-395E-C709-179804504B1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52E8CB15-965B-9FBD-0DCE-23F425402492}"/>
              </a:ext>
            </a:extLst>
          </p:cNvPr>
          <p:cNvSpPr>
            <a:spLocks noGrp="1"/>
          </p:cNvSpPr>
          <p:nvPr>
            <p:ph type="sldNum" sz="quarter" idx="5"/>
          </p:nvPr>
        </p:nvSpPr>
        <p:spPr/>
        <p:txBody>
          <a:bodyPr/>
          <a:lstStyle/>
          <a:p>
            <a:pPr>
              <a:defRPr/>
            </a:pPr>
            <a:fld id="{C46147B8-7AEA-4922-A55B-DCDA58C024A2}" type="slidenum">
              <a:rPr lang="de-CH" smtClean="0"/>
              <a:pPr>
                <a:defRPr/>
              </a:pPr>
              <a:t>160</a:t>
            </a:fld>
            <a:endParaRPr lang="de-CH"/>
          </a:p>
        </p:txBody>
      </p:sp>
    </p:spTree>
    <p:extLst>
      <p:ext uri="{BB962C8B-B14F-4D97-AF65-F5344CB8AC3E}">
        <p14:creationId xmlns:p14="http://schemas.microsoft.com/office/powerpoint/2010/main" val="2253549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166</a:t>
            </a:fld>
            <a:endParaRPr lang="de-CH"/>
          </a:p>
        </p:txBody>
      </p:sp>
    </p:spTree>
    <p:extLst>
      <p:ext uri="{BB962C8B-B14F-4D97-AF65-F5344CB8AC3E}">
        <p14:creationId xmlns:p14="http://schemas.microsoft.com/office/powerpoint/2010/main" val="7807790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indent="0">
              <a:buNone/>
            </a:pPr>
            <a:r>
              <a:rPr lang="de-CH" dirty="0"/>
              <a:t>Bei akuten Verletzungen sollte man die bewährte PECH-Regel anwenden, denn gerade die ersten Minuten nach einem Unfall sind entscheidend, um die Folgen für den Betroffenen möglichst gering zu halten.</a:t>
            </a:r>
            <a:r>
              <a:rPr lang="de-CH" b="1" dirty="0"/>
              <a:t> </a:t>
            </a:r>
            <a:r>
              <a:rPr lang="de-CH" dirty="0"/>
              <a:t>Die PECH-Regel ist eine leicht zu merkende Grundregel bei Sportverletzungen und besteht aus folgenden Maßnahmen:</a:t>
            </a:r>
          </a:p>
          <a:p>
            <a:pPr marL="180975" indent="-180975">
              <a:buFont typeface="Arial" panose="020B0604020202020204" pitchFamily="34" charset="0"/>
              <a:buChar char="•"/>
            </a:pPr>
            <a:r>
              <a:rPr lang="de-CH" b="1" dirty="0"/>
              <a:t>Pause</a:t>
            </a:r>
            <a:r>
              <a:rPr lang="de-CH" dirty="0"/>
              <a:t>:</a:t>
            </a:r>
            <a:r>
              <a:rPr lang="de-CH" baseline="0" dirty="0"/>
              <a:t> </a:t>
            </a:r>
            <a:r>
              <a:rPr lang="de-CH" dirty="0"/>
              <a:t>Sofort nach der Verletzung sollte die Betätigung eingestellt werden. Der betroffene Körperteil sollte ruhiggestellt und weitere Belastung vermieden werden.</a:t>
            </a:r>
          </a:p>
          <a:p>
            <a:pPr marL="180975" indent="-180975">
              <a:buFont typeface="Arial" panose="020B0604020202020204" pitchFamily="34" charset="0"/>
              <a:buChar char="•"/>
            </a:pPr>
            <a:r>
              <a:rPr lang="de-CH" b="1" dirty="0"/>
              <a:t>Eis</a:t>
            </a:r>
            <a:r>
              <a:rPr lang="de-CH" dirty="0"/>
              <a:t>: Durch Kühlung des betroffenen Körperteils mit geeigneten Kühlmitteln wird eine Verengung der Blutgefäße erreicht. Blutungen und Schwellungen werden vermindert. Der Stoffwechsel im Gewebe wird durch die Kühlung verlangsamt, ein Gewebeschaden breitet sich dadurch langsamer aus. Des Weiteren lindert die Kälte den Schmerz in der betroffenen Körperregion.</a:t>
            </a:r>
          </a:p>
          <a:p>
            <a:pPr marL="180975" indent="-180975">
              <a:buFont typeface="Arial" panose="020B0604020202020204" pitchFamily="34" charset="0"/>
              <a:buChar char="•"/>
            </a:pPr>
            <a:r>
              <a:rPr lang="de-CH" b="1" dirty="0" err="1"/>
              <a:t>Compression</a:t>
            </a:r>
            <a:r>
              <a:rPr lang="de-CH" dirty="0"/>
              <a:t>:</a:t>
            </a:r>
            <a:r>
              <a:rPr lang="de-CH" baseline="0" dirty="0"/>
              <a:t> Ein umgehend angelegter Kompressionsverband verlangsamt die Ausweitung von Blutungen und Schwellungen.</a:t>
            </a:r>
          </a:p>
          <a:p>
            <a:pPr marL="180975" indent="-180975">
              <a:buFont typeface="Arial" panose="020B0604020202020204" pitchFamily="34" charset="0"/>
              <a:buChar char="•"/>
            </a:pPr>
            <a:r>
              <a:rPr lang="de-CH" b="1" baseline="0" dirty="0"/>
              <a:t>Hochlagern + Hilfe holen</a:t>
            </a:r>
            <a:r>
              <a:rPr lang="de-CH" baseline="0" dirty="0"/>
              <a:t>: Das verletzte Körperteil sollte hochgelagert werden, wenn möglich über Herzhöhe. Dadurch wird der Rückfluss des Blutes verbessert bzw. der tatsächliche, statische Blutdruck an der Verletzung verringert. Die Schwellungen und die damit verbundenen Schmerzen verringern sich. Es dringt weniger Blut in das umliegende Gewebe.</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170</a:t>
            </a:fld>
            <a:endParaRPr lang="de-CH"/>
          </a:p>
        </p:txBody>
      </p:sp>
    </p:spTree>
    <p:extLst>
      <p:ext uri="{BB962C8B-B14F-4D97-AF65-F5344CB8AC3E}">
        <p14:creationId xmlns:p14="http://schemas.microsoft.com/office/powerpoint/2010/main" val="3446361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B318-93C5-9B30-5488-11EE0B603B4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5A5B0E-0B5A-8D14-4404-59230E6B58D5}"/>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19C57699-F137-A56E-64F7-3888CF28B670}"/>
              </a:ext>
            </a:extLst>
          </p:cNvPr>
          <p:cNvSpPr>
            <a:spLocks noGrp="1"/>
          </p:cNvSpPr>
          <p:nvPr>
            <p:ph type="body" idx="1"/>
          </p:nvPr>
        </p:nvSpPr>
        <p:spPr/>
        <p:txBody>
          <a:bodyPr/>
          <a:lstStyle/>
          <a:p>
            <a:pPr marL="0" indent="0">
              <a:buNone/>
            </a:pPr>
            <a:r>
              <a:rPr lang="fr-CH" noProof="0" dirty="0"/>
              <a:t>En cas de blessure sérieuse, il convient d’appliquer la</a:t>
            </a:r>
            <a:r>
              <a:rPr lang="fr-CH" baseline="0" noProof="0" dirty="0"/>
              <a:t> méthode RICE. Les premières minutes suivant un accident sont déterminantes en vue de minimiser au maximum les conséquences pour la personne concernée. La méthode RICE est une règle de base facile à retenir en cas de blessures dues au sport. Elle comprend les mesures suivantes</a:t>
            </a:r>
            <a:r>
              <a:rPr lang="fr-CH" noProof="0" dirty="0"/>
              <a:t>:</a:t>
            </a:r>
          </a:p>
          <a:p>
            <a:pPr marL="184052" indent="-184052"/>
            <a:r>
              <a:rPr lang="fr-CH" b="1" noProof="0" dirty="0" err="1"/>
              <a:t>Rest</a:t>
            </a:r>
            <a:r>
              <a:rPr lang="fr-CH" b="1" noProof="0" dirty="0"/>
              <a:t> (repose)</a:t>
            </a:r>
            <a:r>
              <a:rPr lang="fr-CH" noProof="0" dirty="0"/>
              <a:t>:</a:t>
            </a:r>
            <a:r>
              <a:rPr lang="fr-CH" baseline="0" noProof="0" dirty="0"/>
              <a:t> L’activité doit être arrêtée immédiatement après la blessure. La partie du corps concernée doit être laissée au repos et ne pas être soumise à d’autres charges. </a:t>
            </a:r>
            <a:endParaRPr lang="fr-CH" noProof="0" dirty="0"/>
          </a:p>
          <a:p>
            <a:pPr marL="184052" indent="-184052"/>
            <a:r>
              <a:rPr lang="fr-CH" b="1" noProof="0" dirty="0"/>
              <a:t>Ice</a:t>
            </a:r>
            <a:r>
              <a:rPr lang="fr-CH" b="1" baseline="0" noProof="0" dirty="0"/>
              <a:t> (glace)</a:t>
            </a:r>
            <a:r>
              <a:rPr lang="fr-CH" noProof="0" dirty="0"/>
              <a:t>: Refroidir la partie du corps</a:t>
            </a:r>
            <a:r>
              <a:rPr lang="fr-CH" baseline="0" noProof="0" dirty="0"/>
              <a:t> concernée avec un moyen approprié permet de rétrécir les vaisseaux sanguins, ce qui permet d’éviter les saignements et les œdèmes</a:t>
            </a:r>
            <a:r>
              <a:rPr lang="fr-CH" noProof="0" dirty="0"/>
              <a:t>. Le métabolisme</a:t>
            </a:r>
            <a:r>
              <a:rPr lang="fr-CH" baseline="0" noProof="0" dirty="0"/>
              <a:t> dans les tissus est ralentit grâce au refroidissement, l’atteinte aux tissus se répand ainsi plus lentement. Le froid réduit en outre la douleur dans les zones du corps concernées. </a:t>
            </a:r>
            <a:endParaRPr lang="fr-CH" noProof="0" dirty="0"/>
          </a:p>
          <a:p>
            <a:pPr marL="184052" indent="-184052"/>
            <a:r>
              <a:rPr lang="fr-CH" b="1" noProof="0" dirty="0"/>
              <a:t>Compression</a:t>
            </a:r>
            <a:r>
              <a:rPr lang="fr-CH" noProof="0" dirty="0"/>
              <a:t>:</a:t>
            </a:r>
            <a:r>
              <a:rPr lang="fr-CH" baseline="0" noProof="0" dirty="0"/>
              <a:t> Comprimer immédiatement la zone touchée ralentit la propagation des saignements et des œdèmes.</a:t>
            </a:r>
          </a:p>
          <a:p>
            <a:pPr marL="184052" indent="-184052"/>
            <a:r>
              <a:rPr lang="fr-CH" b="1" baseline="0" noProof="0" dirty="0"/>
              <a:t>Elévation + chercher de l’aide</a:t>
            </a:r>
            <a:r>
              <a:rPr lang="fr-CH" baseline="0" noProof="0" dirty="0"/>
              <a:t>: La partie du corps blessée doit être surélevée, si possible au-dessus de la hauteur du cœur, pour améliorer le reflux du sang et réduire la pression statique du sang dans la zone blessée. Cela permet également de réduire les œdèmes et les douleurs. Moins de sang s’écoule ainsi dans les tissus.</a:t>
            </a:r>
            <a:endParaRPr lang="de-CH" dirty="0"/>
          </a:p>
        </p:txBody>
      </p:sp>
      <p:sp>
        <p:nvSpPr>
          <p:cNvPr id="4" name="Foliennummernplatzhalter 3">
            <a:extLst>
              <a:ext uri="{FF2B5EF4-FFF2-40B4-BE49-F238E27FC236}">
                <a16:creationId xmlns:a16="http://schemas.microsoft.com/office/drawing/2014/main" id="{71EEF987-47A4-EC32-7D69-3D477E5221D1}"/>
              </a:ext>
            </a:extLst>
          </p:cNvPr>
          <p:cNvSpPr>
            <a:spLocks noGrp="1"/>
          </p:cNvSpPr>
          <p:nvPr>
            <p:ph type="sldNum" sz="quarter" idx="5"/>
          </p:nvPr>
        </p:nvSpPr>
        <p:spPr/>
        <p:txBody>
          <a:bodyPr/>
          <a:lstStyle/>
          <a:p>
            <a:pPr>
              <a:defRPr/>
            </a:pPr>
            <a:fld id="{C46147B8-7AEA-4922-A55B-DCDA58C024A2}" type="slidenum">
              <a:rPr lang="de-CH" smtClean="0"/>
              <a:pPr>
                <a:defRPr/>
              </a:pPr>
              <a:t>171</a:t>
            </a:fld>
            <a:endParaRPr lang="de-CH"/>
          </a:p>
        </p:txBody>
      </p:sp>
    </p:spTree>
    <p:extLst>
      <p:ext uri="{BB962C8B-B14F-4D97-AF65-F5344CB8AC3E}">
        <p14:creationId xmlns:p14="http://schemas.microsoft.com/office/powerpoint/2010/main" val="169728982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07D8-F5ED-5808-3F81-204B2C258C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FC9C70-7B1F-CE1C-10F1-E2D314CBC06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FF068135-7CA8-6F8B-2951-511B9C378CCF}"/>
              </a:ext>
            </a:extLst>
          </p:cNvPr>
          <p:cNvSpPr>
            <a:spLocks noGrp="1"/>
          </p:cNvSpPr>
          <p:nvPr>
            <p:ph type="body" idx="1"/>
          </p:nvPr>
        </p:nvSpPr>
        <p:spPr/>
        <p:txBody>
          <a:bodyPr/>
          <a:lstStyle/>
          <a:p>
            <a:r>
              <a:rPr lang="it-IT" dirty="0"/>
              <a:t>In caso di lesioni gravi, è opportuno applicare il metodo RICE. I primi minuti dopo un incidente sono determinanti per ridurre al minimo le conseguenze per la persona coinvolta. Il metodo RICE è una regola di base facile da ricordare in caso di lesioni sportive. Comprende le seguenti misure:</a:t>
            </a:r>
          </a:p>
          <a:p>
            <a:r>
              <a:rPr lang="it-IT" dirty="0"/>
              <a:t>•</a:t>
            </a:r>
            <a:r>
              <a:rPr lang="it-IT" b="1" dirty="0" err="1"/>
              <a:t>Rest</a:t>
            </a:r>
            <a:r>
              <a:rPr lang="it-IT" b="1" dirty="0"/>
              <a:t> (riposo)</a:t>
            </a:r>
            <a:r>
              <a:rPr lang="it-IT" dirty="0"/>
              <a:t>: l'attività deve essere interrotta immediatamente dopo l'infortunio. La parte del corpo interessata deve essere lasciata a riposo e non deve essere sottoposta ad altri carichi.</a:t>
            </a:r>
          </a:p>
          <a:p>
            <a:r>
              <a:rPr lang="it-IT" dirty="0"/>
              <a:t>•</a:t>
            </a:r>
            <a:r>
              <a:rPr lang="it-IT" b="1" dirty="0" err="1"/>
              <a:t>Ice</a:t>
            </a:r>
            <a:r>
              <a:rPr lang="it-IT" b="1" dirty="0"/>
              <a:t> (ghiaccio)</a:t>
            </a:r>
            <a:r>
              <a:rPr lang="it-IT" dirty="0"/>
              <a:t>: raffreddare la parte del corpo interessata con un mezzo appropriato permette di restringere i vasi sanguigni, evitando così emorragie ed edemi. Il raffreddamento rallenta il metabolismo dei tessuti, riducendo la diffusione del danno tissutale. Il freddo riduce inoltre il dolore nelle zone del corpo interessate.</a:t>
            </a:r>
          </a:p>
          <a:p>
            <a:r>
              <a:rPr lang="it-IT" dirty="0"/>
              <a:t>•</a:t>
            </a:r>
            <a:r>
              <a:rPr lang="it-IT" b="1" dirty="0"/>
              <a:t>Compressione</a:t>
            </a:r>
            <a:r>
              <a:rPr lang="it-IT" dirty="0"/>
              <a:t>: comprimere immediatamente la zona interessata rallenta la diffusione dell'emorragia e dell'edema.</a:t>
            </a:r>
          </a:p>
          <a:p>
            <a:r>
              <a:rPr lang="it-IT" b="1" dirty="0"/>
              <a:t>Elevazione + cercare aiuto</a:t>
            </a:r>
            <a:r>
              <a:rPr lang="it-IT" dirty="0"/>
              <a:t>: la parte del corpo ferita deve essere sollevata, se possibile al di sopra dell'altezza del cuore, per migliorare il riflusso sanguigno e ridurre la pressione statica del sangue nella zona ferita. Ciò consente anche di ridurre gli edemi e il dolore. In questo modo scorre meno sangue nei tessuti.</a:t>
            </a:r>
          </a:p>
          <a:p>
            <a:pPr marL="180975" indent="-180975">
              <a:buFont typeface="Arial" panose="020B0604020202020204" pitchFamily="34" charset="0"/>
              <a:buChar char="•"/>
            </a:pPr>
            <a:endParaRPr lang="de-CH" dirty="0"/>
          </a:p>
        </p:txBody>
      </p:sp>
      <p:sp>
        <p:nvSpPr>
          <p:cNvPr id="4" name="Foliennummernplatzhalter 3">
            <a:extLst>
              <a:ext uri="{FF2B5EF4-FFF2-40B4-BE49-F238E27FC236}">
                <a16:creationId xmlns:a16="http://schemas.microsoft.com/office/drawing/2014/main" id="{856D41AE-53F6-CB97-16B9-A80E51FF787E}"/>
              </a:ext>
            </a:extLst>
          </p:cNvPr>
          <p:cNvSpPr>
            <a:spLocks noGrp="1"/>
          </p:cNvSpPr>
          <p:nvPr>
            <p:ph type="sldNum" sz="quarter" idx="5"/>
          </p:nvPr>
        </p:nvSpPr>
        <p:spPr/>
        <p:txBody>
          <a:bodyPr/>
          <a:lstStyle/>
          <a:p>
            <a:pPr>
              <a:defRPr/>
            </a:pPr>
            <a:fld id="{C46147B8-7AEA-4922-A55B-DCDA58C024A2}" type="slidenum">
              <a:rPr lang="de-CH" smtClean="0"/>
              <a:pPr>
                <a:defRPr/>
              </a:pPr>
              <a:t>172</a:t>
            </a:fld>
            <a:endParaRPr lang="de-CH"/>
          </a:p>
        </p:txBody>
      </p:sp>
    </p:spTree>
    <p:extLst>
      <p:ext uri="{BB962C8B-B14F-4D97-AF65-F5344CB8AC3E}">
        <p14:creationId xmlns:p14="http://schemas.microsoft.com/office/powerpoint/2010/main" val="20844982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180975" indent="-180975">
              <a:buFont typeface="Arial" panose="020B0604020202020204" pitchFamily="34" charset="0"/>
              <a:buChar char="•"/>
            </a:pPr>
            <a:r>
              <a:rPr lang="de-CH" dirty="0"/>
              <a:t>Flüssigkeit: 2-3 Liter pro Tag (zusätzliche</a:t>
            </a:r>
            <a:r>
              <a:rPr lang="de-CH" baseline="0" dirty="0"/>
              <a:t> Flüssigkeitsaufnahme bei körperlicher Aktivität).</a:t>
            </a:r>
          </a:p>
          <a:p>
            <a:pPr marL="180975" indent="-180975">
              <a:buFont typeface="Arial" panose="020B0604020202020204" pitchFamily="34" charset="0"/>
              <a:buChar char="•"/>
            </a:pPr>
            <a:r>
              <a:rPr lang="de-CH" dirty="0"/>
              <a:t>Unter einem kleinen Snack sind nicht hypertone</a:t>
            </a:r>
            <a:r>
              <a:rPr lang="de-CH" baseline="0" dirty="0"/>
              <a:t> (sehr süsse) Getränke (z.B. Energydrinks) zu verstehen, sondern z.B. eine Frucht, ein Getreideriegel o.ä.</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176</a:t>
            </a:fld>
            <a:endParaRPr lang="de-CH"/>
          </a:p>
        </p:txBody>
      </p:sp>
    </p:spTree>
    <p:extLst>
      <p:ext uri="{BB962C8B-B14F-4D97-AF65-F5344CB8AC3E}">
        <p14:creationId xmlns:p14="http://schemas.microsoft.com/office/powerpoint/2010/main" val="599854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924E-6042-DCE1-09E9-ECFA8B0271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024BEA-8FB7-4E9E-27C0-5F9A84FC525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B4E659B1-B8F1-6976-91BF-977D793A420D}"/>
              </a:ext>
            </a:extLst>
          </p:cNvPr>
          <p:cNvSpPr>
            <a:spLocks noGrp="1"/>
          </p:cNvSpPr>
          <p:nvPr>
            <p:ph type="body" idx="1"/>
          </p:nvPr>
        </p:nvSpPr>
        <p:spPr/>
        <p:txBody>
          <a:bodyPr/>
          <a:lstStyle/>
          <a:p>
            <a:pPr marL="180975" indent="-180975">
              <a:buFont typeface="Arial" panose="020B0604020202020204" pitchFamily="34" charset="0"/>
              <a:buChar char="•"/>
            </a:pPr>
            <a:r>
              <a:rPr lang="fr-FR" dirty="0"/>
              <a:t>Liquide: 2-3 litres par jour (absorption supplémentaire de liquides pendant l’activité physique).</a:t>
            </a:r>
          </a:p>
          <a:p>
            <a:pPr marL="180975" indent="-180975">
              <a:buFont typeface="Arial" panose="020B0604020202020204" pitchFamily="34" charset="0"/>
              <a:buChar char="•"/>
            </a:pPr>
            <a:r>
              <a:rPr lang="fr-FR" dirty="0"/>
              <a:t>Une petite collation n’est pas une boisson hypertonique (très sucrée) (par exemple une boisson énergisante), mais un fruit, une barre de céréales, etc.</a:t>
            </a:r>
            <a:endParaRPr lang="de-CH" dirty="0"/>
          </a:p>
        </p:txBody>
      </p:sp>
      <p:sp>
        <p:nvSpPr>
          <p:cNvPr id="4" name="Foliennummernplatzhalter 3">
            <a:extLst>
              <a:ext uri="{FF2B5EF4-FFF2-40B4-BE49-F238E27FC236}">
                <a16:creationId xmlns:a16="http://schemas.microsoft.com/office/drawing/2014/main" id="{C528C40D-C321-14F7-443B-1483CB534A18}"/>
              </a:ext>
            </a:extLst>
          </p:cNvPr>
          <p:cNvSpPr>
            <a:spLocks noGrp="1"/>
          </p:cNvSpPr>
          <p:nvPr>
            <p:ph type="sldNum" sz="quarter" idx="5"/>
          </p:nvPr>
        </p:nvSpPr>
        <p:spPr/>
        <p:txBody>
          <a:bodyPr/>
          <a:lstStyle/>
          <a:p>
            <a:pPr>
              <a:defRPr/>
            </a:pPr>
            <a:fld id="{C46147B8-7AEA-4922-A55B-DCDA58C024A2}" type="slidenum">
              <a:rPr lang="de-CH" smtClean="0"/>
              <a:pPr>
                <a:defRPr/>
              </a:pPr>
              <a:t>177</a:t>
            </a:fld>
            <a:endParaRPr lang="de-CH"/>
          </a:p>
        </p:txBody>
      </p:sp>
    </p:spTree>
    <p:extLst>
      <p:ext uri="{BB962C8B-B14F-4D97-AF65-F5344CB8AC3E}">
        <p14:creationId xmlns:p14="http://schemas.microsoft.com/office/powerpoint/2010/main" val="3046571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4B966-7D66-60B7-964A-D3C0656DA75B}"/>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79A8FEC5-D643-00A9-B5F9-EE28473E5D3C}"/>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3F35F402-3E05-A8CF-07AE-CC3D253F1C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0" dirty="0"/>
          </a:p>
        </p:txBody>
      </p:sp>
      <p:sp>
        <p:nvSpPr>
          <p:cNvPr id="240644" name="Foliennummernplatzhalter 3">
            <a:extLst>
              <a:ext uri="{FF2B5EF4-FFF2-40B4-BE49-F238E27FC236}">
                <a16:creationId xmlns:a16="http://schemas.microsoft.com/office/drawing/2014/main" id="{A88BFD58-787A-927D-09BA-05447F5F44B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15</a:t>
            </a:fld>
            <a:endParaRPr lang="de-CH" altLang="de-DE" sz="1300"/>
          </a:p>
        </p:txBody>
      </p:sp>
    </p:spTree>
    <p:extLst>
      <p:ext uri="{BB962C8B-B14F-4D97-AF65-F5344CB8AC3E}">
        <p14:creationId xmlns:p14="http://schemas.microsoft.com/office/powerpoint/2010/main" val="1199204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76D55-33DE-AF84-CFAA-A5C66625E8C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F38283-3ECD-8865-0498-4E5D8D512D01}"/>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63DA4DD8-29E4-FB2F-6ECD-7D7565DBBA58}"/>
              </a:ext>
            </a:extLst>
          </p:cNvPr>
          <p:cNvSpPr>
            <a:spLocks noGrp="1"/>
          </p:cNvSpPr>
          <p:nvPr>
            <p:ph type="body" idx="1"/>
          </p:nvPr>
        </p:nvSpPr>
        <p:spPr/>
        <p:txBody>
          <a:bodyPr/>
          <a:lstStyle/>
          <a:p>
            <a:pPr marL="180975" indent="-180975">
              <a:buFont typeface="Arial" panose="020B0604020202020204" pitchFamily="34" charset="0"/>
              <a:buChar char="•"/>
            </a:pPr>
            <a:r>
              <a:rPr lang="it-IT" dirty="0"/>
              <a:t>Liquidi: 2-3 litri al giorno (assunzione supplementare di liquidi durante l’attività fisica).</a:t>
            </a:r>
          </a:p>
          <a:p>
            <a:pPr marL="180975" indent="-180975">
              <a:buFont typeface="Arial" panose="020B0604020202020204" pitchFamily="34" charset="0"/>
              <a:buChar char="•"/>
            </a:pPr>
            <a:r>
              <a:rPr lang="it-IT" dirty="0"/>
              <a:t>Con un piccolo snack non si intendono bevande ipertoniche (molto dolci) (ad es. bevande energetiche), ma ad es. un frutto, una barretta di cereali o simili.</a:t>
            </a:r>
            <a:endParaRPr lang="de-CH" dirty="0"/>
          </a:p>
        </p:txBody>
      </p:sp>
      <p:sp>
        <p:nvSpPr>
          <p:cNvPr id="4" name="Foliennummernplatzhalter 3">
            <a:extLst>
              <a:ext uri="{FF2B5EF4-FFF2-40B4-BE49-F238E27FC236}">
                <a16:creationId xmlns:a16="http://schemas.microsoft.com/office/drawing/2014/main" id="{48213D33-F70A-A35D-5D1F-5011484C4FBF}"/>
              </a:ext>
            </a:extLst>
          </p:cNvPr>
          <p:cNvSpPr>
            <a:spLocks noGrp="1"/>
          </p:cNvSpPr>
          <p:nvPr>
            <p:ph type="sldNum" sz="quarter" idx="5"/>
          </p:nvPr>
        </p:nvSpPr>
        <p:spPr/>
        <p:txBody>
          <a:bodyPr/>
          <a:lstStyle/>
          <a:p>
            <a:pPr>
              <a:defRPr/>
            </a:pPr>
            <a:fld id="{C46147B8-7AEA-4922-A55B-DCDA58C024A2}" type="slidenum">
              <a:rPr lang="de-CH" smtClean="0"/>
              <a:pPr>
                <a:defRPr/>
              </a:pPr>
              <a:t>178</a:t>
            </a:fld>
            <a:endParaRPr lang="de-CH"/>
          </a:p>
        </p:txBody>
      </p:sp>
    </p:spTree>
    <p:extLst>
      <p:ext uri="{BB962C8B-B14F-4D97-AF65-F5344CB8AC3E}">
        <p14:creationId xmlns:p14="http://schemas.microsoft.com/office/powerpoint/2010/main" val="24485167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180975" indent="-180975">
              <a:buFont typeface="Arial" panose="020B0604020202020204" pitchFamily="34" charset="0"/>
              <a:buChar char="•"/>
            </a:pPr>
            <a:r>
              <a:rPr lang="de-CH" dirty="0"/>
              <a:t>Aufgrund der starken körperlichen Belastung durch militärische und</a:t>
            </a:r>
            <a:r>
              <a:rPr lang="de-CH" baseline="0" dirty="0"/>
              <a:t> sportliche Ausbildung ist der Körper auf eine ausreichende und ausgewogene Energiezufuhr angewiesen.</a:t>
            </a:r>
          </a:p>
          <a:p>
            <a:pPr marL="180975" indent="-180975">
              <a:buFont typeface="Arial" panose="020B0604020202020204" pitchFamily="34" charset="0"/>
              <a:buChar char="•"/>
            </a:pPr>
            <a:r>
              <a:rPr lang="de-CH" baseline="0" dirty="0"/>
              <a:t>Die abgebildete Lebensmittelpyramide veranschaulicht bildlich eine ausgewogenen Ernährung. </a:t>
            </a:r>
          </a:p>
          <a:p>
            <a:pPr marL="180975" indent="-180975">
              <a:buFont typeface="Arial" panose="020B0604020202020204" pitchFamily="34" charset="0"/>
              <a:buChar char="•"/>
            </a:pPr>
            <a:r>
              <a:rPr lang="de-CH" baseline="0" dirty="0"/>
              <a:t>Lebensmittel der unteren Pyramidenstufen werden in grösseren, solche der oberen Stufen in kleineren Mengen benötigt. </a:t>
            </a:r>
          </a:p>
          <a:p>
            <a:pPr marL="180975" indent="-180975">
              <a:buFont typeface="Arial" panose="020B0604020202020204" pitchFamily="34" charset="0"/>
              <a:buChar char="•"/>
            </a:pPr>
            <a:r>
              <a:rPr lang="de-CH" baseline="0" dirty="0"/>
              <a:t>Es gibt keine verbotenen Lebensmittel. Die Kombination der Lebensmittel im richtigen Verhältnis macht eine ausgewogene Ernährung aus.</a:t>
            </a:r>
          </a:p>
          <a:p>
            <a:pPr marL="180975" indent="-180975">
              <a:buFont typeface="Arial" panose="020B0604020202020204" pitchFamily="34" charset="0"/>
              <a:buChar char="•"/>
            </a:pPr>
            <a:endParaRPr lang="de-CH" baseline="0" dirty="0"/>
          </a:p>
          <a:p>
            <a:pPr marL="171450" indent="-171450">
              <a:buFont typeface="Arial" panose="020B0604020202020204" pitchFamily="34" charset="0"/>
              <a:buChar char="•"/>
            </a:pPr>
            <a:r>
              <a:rPr lang="de-CH" b="1" dirty="0"/>
              <a:t>Getränke</a:t>
            </a:r>
            <a:r>
              <a:rPr lang="de-CH" dirty="0"/>
              <a:t> Regelmässig trinken. Am besten Wasser. </a:t>
            </a:r>
            <a:r>
              <a:rPr lang="de-CH" b="1" dirty="0"/>
              <a:t>Täglich 1–2 Liter </a:t>
            </a:r>
            <a:r>
              <a:rPr lang="de-CH" dirty="0"/>
              <a:t>ungezuckerte Getränke, bevorzugt Hahnenwasser, Mineralwasser, Kräuter und Früchtetee. Koffeinhaltige Getränke wie Kaffee und Schwarztee können zur Flüssigkeitszufuhr beitragen. Ein moderater Konsum wird empfohlen.</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Früchte und Gemüse </a:t>
            </a:r>
            <a:r>
              <a:rPr lang="de-CH" dirty="0"/>
              <a:t>Bunt und saisonal. </a:t>
            </a:r>
            <a:r>
              <a:rPr lang="de-CH" b="1" dirty="0"/>
              <a:t>Täglich 5 Portionen</a:t>
            </a:r>
            <a:r>
              <a:rPr lang="de-CH" dirty="0"/>
              <a:t>, davon 3 Portionen Gemüse und 2 Portionen Früchte. 1 Portion entspricht 120 Gramm, also einer Handvoll. Saisonale Früchte und Gemüse bevorzugen, möglichst in verschiedenen Farben.</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Getreideprodukte und Kartoffeln </a:t>
            </a:r>
            <a:r>
              <a:rPr lang="de-CH" dirty="0"/>
              <a:t>Vollkornprodukte bevorzugen. </a:t>
            </a:r>
            <a:r>
              <a:rPr lang="de-CH" b="1" dirty="0"/>
              <a:t>Täglich 3 Portionen</a:t>
            </a:r>
            <a:r>
              <a:rPr lang="de-CH" dirty="0"/>
              <a:t>, davon mindestens die Hälfte in Form von Vollkorn. 1 Portion entspricht 75–125 Gramm Brot/Teig oder 200–300 Gramm Kartoffeln oder 45–75 Gramm Flocken, Teigwaren, Reis, Knäckebrot, Maisgriess, Couscous, Buchweizen, Quinoa, Mehl und Weiteren (Trockengewicht).</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Milchprodukte</a:t>
            </a:r>
            <a:r>
              <a:rPr lang="de-CH" dirty="0"/>
              <a:t> Am besten ungezuckert. </a:t>
            </a:r>
            <a:r>
              <a:rPr lang="de-CH" b="1" dirty="0"/>
              <a:t>Täglich 2–3 Portionen</a:t>
            </a:r>
            <a:r>
              <a:rPr lang="de-CH" dirty="0"/>
              <a:t> Milchprodukte. 1 Portion entspricht 2 Dezilitern Milch oder 150–200 Gramm Joghurt, Quark, Hüttenkäse, Blanc </a:t>
            </a:r>
            <a:r>
              <a:rPr lang="de-CH" dirty="0" err="1"/>
              <a:t>battu</a:t>
            </a:r>
            <a:r>
              <a:rPr lang="de-CH" dirty="0"/>
              <a:t> oder 30 Gramm Halbhart-/Hartkäse oder 60 Gramm Weichkäse.</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Hülsenfrüchte, Eier, Fleisch und Weitere</a:t>
            </a:r>
            <a:r>
              <a:rPr lang="de-CH" dirty="0"/>
              <a:t> Abwechslung geniessen. Regelmässig Hülsenfrüchte. </a:t>
            </a:r>
            <a:r>
              <a:rPr lang="de-CH" b="1" dirty="0"/>
              <a:t>Täglich 1 Portion</a:t>
            </a:r>
            <a:r>
              <a:rPr lang="de-CH" dirty="0"/>
              <a:t> eines proteinreichen Lebensmittels. Über eine Woche hinweg zwischen den verschiedenen Proteinquellen abwechseln: Hülsenfrüchte, Tofu, Eier, Fleisch, Fisch und Weitere. Mindestens 1 Mal pro Woche Hülsenfrüchte wie z.B. Linsen, Kichererbsen, rote und weisse Bohnen essen. Maximal 2–3 Mal pro Woche Fleisch verzehren, inklusive Geflügel und verarbeitetes Fleisch. 1 Portion entspricht 60 Gramm rohen Hülsenfrüchten oder 120 Gramm Tofu, </a:t>
            </a:r>
            <a:r>
              <a:rPr lang="de-CH" dirty="0" err="1"/>
              <a:t>Tempeh</a:t>
            </a:r>
            <a:r>
              <a:rPr lang="de-CH" dirty="0"/>
              <a:t>, Seitan </a:t>
            </a:r>
            <a:r>
              <a:rPr lang="de-CH" dirty="0" err="1"/>
              <a:t>nature</a:t>
            </a:r>
            <a:r>
              <a:rPr lang="de-CH" dirty="0"/>
              <a:t>, anderen pflanzlichen Proteinquellen1 oder 30–40 Gramm Sojagranulat oder 2–3 Eiern oder 100–120 Gramm Fleisch, Fisch, Meeresfrüchten oder 1 Portion Milchprodukten.</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Nüsse und Samen </a:t>
            </a:r>
            <a:r>
              <a:rPr lang="de-CH" dirty="0"/>
              <a:t>Täglich in kleinen Mengen geniessen. </a:t>
            </a:r>
            <a:r>
              <a:rPr lang="de-CH" b="1" dirty="0"/>
              <a:t>Täglich eine kleine Handvoll</a:t>
            </a:r>
            <a:r>
              <a:rPr lang="de-CH" dirty="0"/>
              <a:t> ungesalzene Nüsse oder Samen (z.B. Baumnüsse, Mandeln, Haselnüsse, Leinsamen, Sonnenblumenkerne). 1 Portion entspricht 15–30 Gramm.</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Öle und Fette </a:t>
            </a:r>
            <a:r>
              <a:rPr lang="de-CH" dirty="0"/>
              <a:t>Pflanzliche Öle bevorzugen. </a:t>
            </a:r>
            <a:r>
              <a:rPr lang="de-CH" b="1" dirty="0"/>
              <a:t>Täglich 2 Esslöffel</a:t>
            </a:r>
            <a:r>
              <a:rPr lang="de-CH" dirty="0"/>
              <a:t> Pflanzenöl (20 Gramm), davon mindestens 1 Esslöffel in Form von Rapsöl. Butter, Margarine und andere Fette sparsam verwenden (max. 10 Gramm täglich). Fettreiche Zubereitungen wie Rahmsaucen oder Frittiertes nur gelegentlich konsumieren.</a:t>
            </a:r>
          </a:p>
          <a:p>
            <a:pPr marL="171450" indent="-171450">
              <a:buFont typeface="Arial" panose="020B0604020202020204" pitchFamily="34" charset="0"/>
              <a:buChar char="•"/>
            </a:pPr>
            <a:endParaRPr lang="de-CH" dirty="0"/>
          </a:p>
          <a:p>
            <a:pPr marL="171450" indent="-171450">
              <a:buFont typeface="Arial" panose="020B0604020202020204" pitchFamily="34" charset="0"/>
              <a:buChar char="•"/>
            </a:pPr>
            <a:r>
              <a:rPr lang="de-CH" b="1" dirty="0"/>
              <a:t>Süssgetränke, Süsses und salzige Snacks (optional) </a:t>
            </a:r>
            <a:r>
              <a:rPr lang="de-CH" dirty="0"/>
              <a:t>In kleinen Mengen. Süssgetränke, Süsses und salzige Snacks nur in kleinen Mengen geniessen </a:t>
            </a:r>
            <a:r>
              <a:rPr lang="de-CH" b="1" dirty="0"/>
              <a:t>(0–1 Portion am Tag)</a:t>
            </a:r>
            <a:r>
              <a:rPr lang="de-CH" b="0" dirty="0"/>
              <a:t>.</a:t>
            </a:r>
            <a:r>
              <a:rPr lang="de-CH" b="1" dirty="0"/>
              <a:t> </a:t>
            </a:r>
            <a:r>
              <a:rPr lang="de-CH" dirty="0"/>
              <a:t>Alkoholische Getränke nicht täglich. 1 Portion entspricht 2 Dezilitern Süssgetränk wie z.B. Cola, Eistee, Energy Drink, Light- oder Zero-Getränke, Sirup, gesüsste Milchgetränke und Fruchtsaftgetränke oder 20 Gramm Süsses wie Schokolade, Schoko-Brotaufstrich und Süssgebäck oder 20 Gramm salzigen Snacks wie Chips, </a:t>
            </a:r>
            <a:r>
              <a:rPr lang="de-CH" dirty="0" err="1"/>
              <a:t>Apérogebäck</a:t>
            </a:r>
            <a:r>
              <a:rPr lang="de-CH" dirty="0"/>
              <a:t> und gesalzene Nüsse.</a:t>
            </a:r>
          </a:p>
          <a:p>
            <a:pPr marL="0" indent="0">
              <a:buFont typeface="Arial" panose="020B0604020202020204" pitchFamily="34" charset="0"/>
              <a:buNone/>
            </a:pPr>
            <a:endParaRPr lang="de-CH" baseline="0"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179</a:t>
            </a:fld>
            <a:endParaRPr lang="de-CH"/>
          </a:p>
        </p:txBody>
      </p:sp>
    </p:spTree>
    <p:extLst>
      <p:ext uri="{BB962C8B-B14F-4D97-AF65-F5344CB8AC3E}">
        <p14:creationId xmlns:p14="http://schemas.microsoft.com/office/powerpoint/2010/main" val="16870771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6B40-DE33-627E-A6A6-75C86F6DD7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3C1686-07B5-EBFB-F7C6-BAAC99DC3418}"/>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71B97C8-0F16-23C1-E489-AAF9A17306C0}"/>
              </a:ext>
            </a:extLst>
          </p:cNvPr>
          <p:cNvSpPr>
            <a:spLocks noGrp="1"/>
          </p:cNvSpPr>
          <p:nvPr>
            <p:ph type="body" idx="1"/>
          </p:nvPr>
        </p:nvSpPr>
        <p:spPr/>
        <p:txBody>
          <a:bodyPr/>
          <a:lstStyle/>
          <a:p>
            <a:pPr marL="171450" indent="-171450" fontAlgn="t">
              <a:buFont typeface="Arial" panose="020B0604020202020204" pitchFamily="34" charset="0"/>
              <a:buChar char="•"/>
            </a:pPr>
            <a:r>
              <a:rPr lang="fr-FR" sz="1200" kern="1200" dirty="0">
                <a:solidFill>
                  <a:schemeClr val="tx1"/>
                </a:solidFill>
                <a:effectLst/>
                <a:latin typeface="Arial" pitchFamily="34" charset="0"/>
                <a:ea typeface="+mn-ea"/>
                <a:cs typeface="+mn-cs"/>
              </a:rPr>
              <a:t>En raison de l’importante sollicitation physique due à l’instruction militaire et sportive, le corps est dépend d’un apport d’énergie suffisant, équilibré.</a:t>
            </a:r>
          </a:p>
          <a:p>
            <a:pPr marL="171450" indent="-171450" fontAlgn="t">
              <a:buFont typeface="Arial" panose="020B0604020202020204" pitchFamily="34" charset="0"/>
              <a:buChar char="•"/>
            </a:pPr>
            <a:r>
              <a:rPr lang="fr-FR" sz="1200" kern="1200" dirty="0">
                <a:solidFill>
                  <a:schemeClr val="tx1"/>
                </a:solidFill>
                <a:effectLst/>
                <a:latin typeface="Arial" pitchFamily="34" charset="0"/>
                <a:ea typeface="+mn-ea"/>
                <a:cs typeface="+mn-cs"/>
              </a:rPr>
              <a:t>La pyramide alimentaire illustrée ci-dessus illustre une alimentation équilibrée.</a:t>
            </a:r>
          </a:p>
          <a:p>
            <a:pPr marL="171450" indent="-171450" fontAlgn="t">
              <a:buFont typeface="Arial" panose="020B0604020202020204" pitchFamily="34" charset="0"/>
              <a:buChar char="•"/>
            </a:pPr>
            <a:r>
              <a:rPr lang="fr-FR" sz="1200" kern="1200" dirty="0">
                <a:solidFill>
                  <a:schemeClr val="tx1"/>
                </a:solidFill>
                <a:effectLst/>
                <a:latin typeface="Arial" pitchFamily="34" charset="0"/>
                <a:ea typeface="+mn-ea"/>
                <a:cs typeface="+mn-cs"/>
              </a:rPr>
              <a:t>Selon l’étage de la pyramide auquel ils se trouvent, les aliments doivent être consommés en quantité plus ou moins importante. </a:t>
            </a:r>
          </a:p>
          <a:p>
            <a:pPr marL="171450" indent="-171450" fontAlgn="t">
              <a:buFont typeface="Arial" panose="020B0604020202020204" pitchFamily="34" charset="0"/>
              <a:buChar char="•"/>
            </a:pPr>
            <a:r>
              <a:rPr lang="fr-FR" sz="1200" kern="1200" dirty="0">
                <a:solidFill>
                  <a:schemeClr val="tx1"/>
                </a:solidFill>
                <a:effectLst/>
                <a:latin typeface="Arial" pitchFamily="34" charset="0"/>
                <a:ea typeface="+mn-ea"/>
                <a:cs typeface="+mn-cs"/>
              </a:rPr>
              <a:t>Aucun aliment n’est à proscrire absolument: la clé d’une alimentation équilibrée, c’est précisément de les combiner dans les bonnes proportions. </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Boissons </a:t>
            </a:r>
            <a:r>
              <a:rPr lang="fr-FR" sz="1200" kern="1200" dirty="0">
                <a:solidFill>
                  <a:schemeClr val="tx1"/>
                </a:solidFill>
                <a:effectLst/>
                <a:latin typeface="Arial" pitchFamily="34" charset="0"/>
                <a:ea typeface="+mn-ea"/>
                <a:cs typeface="+mn-cs"/>
              </a:rPr>
              <a:t>Boire régulièrement. De préférence de l’eau. </a:t>
            </a:r>
            <a:r>
              <a:rPr lang="fr-FR" sz="1200" b="1" kern="1200" dirty="0">
                <a:solidFill>
                  <a:schemeClr val="tx1"/>
                </a:solidFill>
                <a:effectLst/>
                <a:latin typeface="Arial" pitchFamily="34" charset="0"/>
                <a:ea typeface="+mn-ea"/>
                <a:cs typeface="+mn-cs"/>
              </a:rPr>
              <a:t>1 à 2 litres par jour </a:t>
            </a:r>
            <a:r>
              <a:rPr lang="fr-FR" sz="1200" kern="1200" dirty="0">
                <a:solidFill>
                  <a:schemeClr val="tx1"/>
                </a:solidFill>
                <a:effectLst/>
                <a:latin typeface="Arial" pitchFamily="34" charset="0"/>
                <a:ea typeface="+mn-ea"/>
                <a:cs typeface="+mn-cs"/>
              </a:rPr>
              <a:t>de boissons non sucrées, de préférence l’eau du robinet, l’eau minérale, les herbes et le thé aux fruits. Les boissons contenant de la caféine telles que le café et le thé noir peuvent contribuer à l’hydratation, mais une consommation modérée est recommandée.</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Fruits et légumes </a:t>
            </a:r>
            <a:r>
              <a:rPr lang="fr-FR" sz="1200" kern="1200" dirty="0">
                <a:solidFill>
                  <a:schemeClr val="tx1"/>
                </a:solidFill>
                <a:effectLst/>
                <a:latin typeface="Arial" pitchFamily="34" charset="0"/>
                <a:ea typeface="+mn-ea"/>
                <a:cs typeface="+mn-cs"/>
              </a:rPr>
              <a:t>Colorés et de saison. </a:t>
            </a:r>
            <a:r>
              <a:rPr lang="fr-FR" sz="1200" b="1" kern="1200" dirty="0">
                <a:solidFill>
                  <a:schemeClr val="tx1"/>
                </a:solidFill>
                <a:effectLst/>
                <a:latin typeface="Arial" pitchFamily="34" charset="0"/>
                <a:ea typeface="+mn-ea"/>
                <a:cs typeface="+mn-cs"/>
              </a:rPr>
              <a:t>5 portions par jour</a:t>
            </a:r>
            <a:r>
              <a:rPr lang="fr-FR" sz="1200" kern="1200" dirty="0">
                <a:solidFill>
                  <a:schemeClr val="tx1"/>
                </a:solidFill>
                <a:effectLst/>
                <a:latin typeface="Arial" pitchFamily="34" charset="0"/>
                <a:ea typeface="+mn-ea"/>
                <a:cs typeface="+mn-cs"/>
              </a:rPr>
              <a:t>, dont 3 portions de légumes et 2 portions de fruits. 1 portion correspond à 120 grammes, soit une poignée. Préférez les fruits et légumes de saison, de préférence de différentes couleurs.</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kern="1200" dirty="0">
                <a:solidFill>
                  <a:schemeClr val="tx1"/>
                </a:solidFill>
                <a:effectLst/>
                <a:latin typeface="Arial" pitchFamily="34" charset="0"/>
                <a:ea typeface="+mn-ea"/>
                <a:cs typeface="+mn-cs"/>
              </a:rPr>
              <a:t>Préférer les </a:t>
            </a:r>
            <a:r>
              <a:rPr lang="fr-FR" sz="1200" b="1" kern="1200" dirty="0">
                <a:solidFill>
                  <a:schemeClr val="tx1"/>
                </a:solidFill>
                <a:effectLst/>
                <a:latin typeface="Arial" pitchFamily="34" charset="0"/>
                <a:ea typeface="+mn-ea"/>
                <a:cs typeface="+mn-cs"/>
              </a:rPr>
              <a:t>céréales et les pommes de terre </a:t>
            </a:r>
            <a:r>
              <a:rPr lang="fr-FR" sz="1200" kern="1200" dirty="0">
                <a:solidFill>
                  <a:schemeClr val="tx1"/>
                </a:solidFill>
                <a:effectLst/>
                <a:latin typeface="Arial" pitchFamily="34" charset="0"/>
                <a:ea typeface="+mn-ea"/>
                <a:cs typeface="+mn-cs"/>
              </a:rPr>
              <a:t>aux céréales complètes. </a:t>
            </a:r>
            <a:r>
              <a:rPr lang="fr-FR" sz="1200" b="1" kern="1200" dirty="0">
                <a:solidFill>
                  <a:schemeClr val="tx1"/>
                </a:solidFill>
                <a:effectLst/>
                <a:latin typeface="Arial" pitchFamily="34" charset="0"/>
                <a:ea typeface="+mn-ea"/>
                <a:cs typeface="+mn-cs"/>
              </a:rPr>
              <a:t>3 portions par jour</a:t>
            </a:r>
            <a:r>
              <a:rPr lang="fr-FR" sz="1200" kern="1200" dirty="0">
                <a:solidFill>
                  <a:schemeClr val="tx1"/>
                </a:solidFill>
                <a:effectLst/>
                <a:latin typeface="Arial" pitchFamily="34" charset="0"/>
                <a:ea typeface="+mn-ea"/>
                <a:cs typeface="+mn-cs"/>
              </a:rPr>
              <a:t>, dont au moins la moitié sous forme de céréales complètes. 1 portion correspond à 75 à 125 grammes de pain/pâte ou 200 à 300 grammes de pommes de terre ou 45 à 75 grammes de flocons, de pâtes, de riz, de pain croustillant, de semoule de maïs, de couscous, de sarrasin, de quinoa, de farine et autres (poids sec). </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Produits laitiers </a:t>
            </a:r>
            <a:r>
              <a:rPr lang="fr-FR" sz="1200" kern="1200" dirty="0">
                <a:solidFill>
                  <a:schemeClr val="tx1"/>
                </a:solidFill>
                <a:effectLst/>
                <a:latin typeface="Arial" pitchFamily="34" charset="0"/>
                <a:ea typeface="+mn-ea"/>
                <a:cs typeface="+mn-cs"/>
              </a:rPr>
              <a:t>De préférence non sucrés. </a:t>
            </a:r>
            <a:r>
              <a:rPr lang="fr-FR" sz="1200" b="1" kern="1200" dirty="0">
                <a:solidFill>
                  <a:schemeClr val="tx1"/>
                </a:solidFill>
                <a:effectLst/>
                <a:latin typeface="Arial" pitchFamily="34" charset="0"/>
                <a:ea typeface="+mn-ea"/>
                <a:cs typeface="+mn-cs"/>
              </a:rPr>
              <a:t>2 à 3 portions de produits laitiers par jour</a:t>
            </a:r>
            <a:r>
              <a:rPr lang="fr-FR" sz="1200" kern="1200" dirty="0">
                <a:solidFill>
                  <a:schemeClr val="tx1"/>
                </a:solidFill>
                <a:effectLst/>
                <a:latin typeface="Arial" pitchFamily="34" charset="0"/>
                <a:ea typeface="+mn-ea"/>
                <a:cs typeface="+mn-cs"/>
              </a:rPr>
              <a:t>. 1 portion correspond à 2 décilitres de lait ou 150 à 200 grammes de yogourt, fromage blanc, cottage </a:t>
            </a:r>
            <a:r>
              <a:rPr lang="fr-FR" sz="1200" kern="1200" dirty="0" err="1">
                <a:solidFill>
                  <a:schemeClr val="tx1"/>
                </a:solidFill>
                <a:effectLst/>
                <a:latin typeface="Arial" pitchFamily="34" charset="0"/>
                <a:ea typeface="+mn-ea"/>
                <a:cs typeface="+mn-cs"/>
              </a:rPr>
              <a:t>cheese</a:t>
            </a:r>
            <a:r>
              <a:rPr lang="fr-FR" sz="1200" kern="1200" dirty="0">
                <a:solidFill>
                  <a:schemeClr val="tx1"/>
                </a:solidFill>
                <a:effectLst/>
                <a:latin typeface="Arial" pitchFamily="34" charset="0"/>
                <a:ea typeface="+mn-ea"/>
                <a:cs typeface="+mn-cs"/>
              </a:rPr>
              <a:t>, blanc battu ou 30 grammes de fromage mi-dure/dure ou 60 grammes de fromage à pâte molle.</a:t>
            </a:r>
          </a:p>
          <a:p>
            <a:pPr marL="171450" indent="-171450" fontAlgn="t">
              <a:buFont typeface="Arial" panose="020B0604020202020204" pitchFamily="34" charset="0"/>
              <a:buChar char="•"/>
            </a:pPr>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Légumineuses, œufs, viande et autres. </a:t>
            </a:r>
            <a:r>
              <a:rPr lang="fr-FR" sz="1200" kern="1200" dirty="0">
                <a:solidFill>
                  <a:schemeClr val="tx1"/>
                </a:solidFill>
                <a:effectLst/>
                <a:latin typeface="Arial" pitchFamily="34" charset="0"/>
                <a:ea typeface="+mn-ea"/>
                <a:cs typeface="+mn-cs"/>
              </a:rPr>
              <a:t>Régulièrement, légumineuses. </a:t>
            </a:r>
            <a:r>
              <a:rPr lang="fr-FR" sz="1200" b="1" kern="1200" dirty="0">
                <a:solidFill>
                  <a:schemeClr val="tx1"/>
                </a:solidFill>
                <a:effectLst/>
                <a:latin typeface="Arial" pitchFamily="34" charset="0"/>
                <a:ea typeface="+mn-ea"/>
                <a:cs typeface="+mn-cs"/>
              </a:rPr>
              <a:t>1 portion </a:t>
            </a:r>
            <a:r>
              <a:rPr lang="fr-FR" sz="1200" kern="1200" dirty="0">
                <a:solidFill>
                  <a:schemeClr val="tx1"/>
                </a:solidFill>
                <a:effectLst/>
                <a:latin typeface="Arial" pitchFamily="34" charset="0"/>
                <a:ea typeface="+mn-ea"/>
                <a:cs typeface="+mn-cs"/>
              </a:rPr>
              <a:t>d’un aliment riche en protéines. Pendant une semaine, alterner entre les différentes sources de protéines: légumineuses, tofu, œufs, viande, poisson et autres. Mangez au moins 1 fois par semaine des légumineuses telles que lentilles, pois chiches, haricots rouges et blancs. Consommer au maximum 2 à 3 fois par semaine de la viande, y compris la volaille et la viande transformée. 1 portion correspond à 60 grammes de légumineuses crues ou 120 grammes de tofu, </a:t>
            </a:r>
            <a:r>
              <a:rPr lang="fr-FR" sz="1200" kern="1200" dirty="0" err="1">
                <a:solidFill>
                  <a:schemeClr val="tx1"/>
                </a:solidFill>
                <a:effectLst/>
                <a:latin typeface="Arial" pitchFamily="34" charset="0"/>
                <a:ea typeface="+mn-ea"/>
                <a:cs typeface="+mn-cs"/>
              </a:rPr>
              <a:t>tempeh</a:t>
            </a:r>
            <a:r>
              <a:rPr lang="fr-FR" sz="1200" kern="1200" dirty="0">
                <a:solidFill>
                  <a:schemeClr val="tx1"/>
                </a:solidFill>
                <a:effectLst/>
                <a:latin typeface="Arial" pitchFamily="34" charset="0"/>
                <a:ea typeface="+mn-ea"/>
                <a:cs typeface="+mn-cs"/>
              </a:rPr>
              <a:t>, seitan nature, autres sources de protéines végétales1 ou 30 à 40 grammes de granulés de soja ou 2 à 3 œufs ou 100 à 120 grammes de viande, de poisson, de fruits de mer ou 1 portion de produits laitiers. </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Noix et graines </a:t>
            </a:r>
            <a:r>
              <a:rPr lang="fr-FR" sz="1200" kern="1200" dirty="0">
                <a:solidFill>
                  <a:schemeClr val="tx1"/>
                </a:solidFill>
                <a:effectLst/>
                <a:latin typeface="Arial" pitchFamily="34" charset="0"/>
                <a:ea typeface="+mn-ea"/>
                <a:cs typeface="+mn-cs"/>
              </a:rPr>
              <a:t>À consommer quotidiennement en petites quantités. </a:t>
            </a:r>
            <a:r>
              <a:rPr lang="fr-FR" sz="1200" b="1" kern="1200" dirty="0">
                <a:solidFill>
                  <a:schemeClr val="tx1"/>
                </a:solidFill>
                <a:effectLst/>
                <a:latin typeface="Arial" pitchFamily="34" charset="0"/>
                <a:ea typeface="+mn-ea"/>
                <a:cs typeface="+mn-cs"/>
              </a:rPr>
              <a:t>Chaque jour, une petite poignée </a:t>
            </a:r>
            <a:r>
              <a:rPr lang="fr-FR" sz="1200" kern="1200" dirty="0">
                <a:solidFill>
                  <a:schemeClr val="tx1"/>
                </a:solidFill>
                <a:effectLst/>
                <a:latin typeface="Arial" pitchFamily="34" charset="0"/>
                <a:ea typeface="+mn-ea"/>
                <a:cs typeface="+mn-cs"/>
              </a:rPr>
              <a:t>de noix ou de graines non salées (p. ex. noix, amandes, noisettes, graines de lin, graines de tournesol). 1 portion correspond à 15 à 30 grammes. </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Huiles et graisses </a:t>
            </a:r>
            <a:r>
              <a:rPr lang="fr-FR" sz="1200" b="0" kern="1200" dirty="0">
                <a:solidFill>
                  <a:schemeClr val="tx1"/>
                </a:solidFill>
                <a:effectLst/>
                <a:latin typeface="Arial" pitchFamily="34" charset="0"/>
                <a:ea typeface="+mn-ea"/>
                <a:cs typeface="+mn-cs"/>
              </a:rPr>
              <a:t>Préférer les huiles végétales. </a:t>
            </a:r>
            <a:r>
              <a:rPr lang="fr-FR" sz="1200" b="1" kern="1200" dirty="0">
                <a:solidFill>
                  <a:schemeClr val="tx1"/>
                </a:solidFill>
                <a:effectLst/>
                <a:latin typeface="Arial" pitchFamily="34" charset="0"/>
                <a:ea typeface="+mn-ea"/>
                <a:cs typeface="+mn-cs"/>
              </a:rPr>
              <a:t>2 cuillères </a:t>
            </a:r>
            <a:r>
              <a:rPr lang="fr-FR" sz="1200" b="0" kern="1200" dirty="0">
                <a:solidFill>
                  <a:schemeClr val="tx1"/>
                </a:solidFill>
                <a:effectLst/>
                <a:latin typeface="Arial" pitchFamily="34" charset="0"/>
                <a:ea typeface="+mn-ea"/>
                <a:cs typeface="+mn-cs"/>
              </a:rPr>
              <a:t>à soupe d’huile végétale (20 grammes) par jour, dont au moins 1 cuillère à soupe sous forme d’huile de colza. Utiliser avec parcimonie le beurre, la margarine et les autres matières grasses (max. 10 grammes par jour). Ne consommer qu’occasionnellement les préparations riches en matières grasses comme les sauces à la crème ou les frites. </a:t>
            </a:r>
          </a:p>
          <a:p>
            <a:pPr fontAlgn="t"/>
            <a:endParaRPr lang="fr-FR" sz="1200" kern="1200" dirty="0">
              <a:solidFill>
                <a:schemeClr val="tx1"/>
              </a:solidFill>
              <a:effectLst/>
              <a:latin typeface="Arial" pitchFamily="34" charset="0"/>
              <a:ea typeface="+mn-ea"/>
              <a:cs typeface="+mn-cs"/>
            </a:endParaRPr>
          </a:p>
          <a:p>
            <a:pPr marL="171450" indent="-171450" fontAlgn="t">
              <a:buFont typeface="Arial" panose="020B0604020202020204" pitchFamily="34" charset="0"/>
              <a:buChar char="•"/>
            </a:pPr>
            <a:r>
              <a:rPr lang="fr-FR" sz="1200" b="1" kern="1200" dirty="0">
                <a:solidFill>
                  <a:schemeClr val="tx1"/>
                </a:solidFill>
                <a:effectLst/>
                <a:latin typeface="Arial" pitchFamily="34" charset="0"/>
                <a:ea typeface="+mn-ea"/>
                <a:cs typeface="+mn-cs"/>
              </a:rPr>
              <a:t>Boissons sucrées, en-cas sucrés et salés (facultatif) </a:t>
            </a:r>
            <a:r>
              <a:rPr lang="fr-FR" sz="1200" kern="1200" dirty="0">
                <a:solidFill>
                  <a:schemeClr val="tx1"/>
                </a:solidFill>
                <a:effectLst/>
                <a:latin typeface="Arial" pitchFamily="34" charset="0"/>
                <a:ea typeface="+mn-ea"/>
                <a:cs typeface="+mn-cs"/>
              </a:rPr>
              <a:t>En petites quantités. Boissons sucrées, en-cas sucrés et salés à consommer uniquement en petites quantités (</a:t>
            </a:r>
            <a:r>
              <a:rPr lang="fr-FR" sz="1200" b="1" kern="1200" dirty="0">
                <a:solidFill>
                  <a:schemeClr val="tx1"/>
                </a:solidFill>
                <a:effectLst/>
                <a:latin typeface="Arial" pitchFamily="34" charset="0"/>
                <a:ea typeface="+mn-ea"/>
                <a:cs typeface="+mn-cs"/>
              </a:rPr>
              <a:t>0–1 portion par jour</a:t>
            </a:r>
            <a:r>
              <a:rPr lang="fr-FR" sz="1200" kern="1200" dirty="0">
                <a:solidFill>
                  <a:schemeClr val="tx1"/>
                </a:solidFill>
                <a:effectLst/>
                <a:latin typeface="Arial" pitchFamily="34" charset="0"/>
                <a:ea typeface="+mn-ea"/>
                <a:cs typeface="+mn-cs"/>
              </a:rPr>
              <a:t>). Boissons alcoolisées pas tous les jours. 1 portion correspond à 2 décilitres de boisson sucrée comme p. ex. cola, thé glacé, boisson énergisante, boissons light ou zéro, sirop, boissons sucrées au lait et boissons aux jus de fruits ou 20 grammes de sucré comme le chocolat, la pâte à tartiner au chocolat et les biscuits sucrés ou 20 grammes de snacks salés comme les chips, les biscuits apéritifs et les noix salées.</a:t>
            </a:r>
          </a:p>
          <a:p>
            <a:endParaRPr lang="de-CH" dirty="0"/>
          </a:p>
        </p:txBody>
      </p:sp>
      <p:sp>
        <p:nvSpPr>
          <p:cNvPr id="4" name="Foliennummernplatzhalter 3">
            <a:extLst>
              <a:ext uri="{FF2B5EF4-FFF2-40B4-BE49-F238E27FC236}">
                <a16:creationId xmlns:a16="http://schemas.microsoft.com/office/drawing/2014/main" id="{54C1694E-33BC-6124-70C1-34A0D89E1F46}"/>
              </a:ext>
            </a:extLst>
          </p:cNvPr>
          <p:cNvSpPr>
            <a:spLocks noGrp="1"/>
          </p:cNvSpPr>
          <p:nvPr>
            <p:ph type="sldNum" sz="quarter" idx="5"/>
          </p:nvPr>
        </p:nvSpPr>
        <p:spPr/>
        <p:txBody>
          <a:bodyPr/>
          <a:lstStyle/>
          <a:p>
            <a:pPr>
              <a:defRPr/>
            </a:pPr>
            <a:fld id="{C46147B8-7AEA-4922-A55B-DCDA58C024A2}" type="slidenum">
              <a:rPr lang="de-CH" smtClean="0"/>
              <a:pPr>
                <a:defRPr/>
              </a:pPr>
              <a:t>180</a:t>
            </a:fld>
            <a:endParaRPr lang="de-CH"/>
          </a:p>
        </p:txBody>
      </p:sp>
    </p:spTree>
    <p:extLst>
      <p:ext uri="{BB962C8B-B14F-4D97-AF65-F5344CB8AC3E}">
        <p14:creationId xmlns:p14="http://schemas.microsoft.com/office/powerpoint/2010/main" val="7558284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1660-7442-B422-061F-1A0CA424DF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B985DF-6F68-7FB5-5EEB-95723463969C}"/>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D3FF902A-8C24-643D-27A4-A451D71E3AFE}"/>
              </a:ext>
            </a:extLst>
          </p:cNvPr>
          <p:cNvSpPr>
            <a:spLocks noGrp="1"/>
          </p:cNvSpPr>
          <p:nvPr>
            <p:ph type="body" idx="1"/>
          </p:nvPr>
        </p:nvSpPr>
        <p:spPr/>
        <p:txBody>
          <a:bodyPr/>
          <a:lstStyle/>
          <a:p>
            <a:pPr marL="180975" indent="-180975">
              <a:buFont typeface="Arial" panose="020B0604020202020204" pitchFamily="34" charset="0"/>
              <a:buChar char="•"/>
            </a:pPr>
            <a:r>
              <a:rPr lang="it-IT" dirty="0"/>
              <a:t>A seguito delle forti sollecitazioni fisiche derivanti dall’istruzione militare e sportiva, il corpo necessita di un apporto di energia sufficiente ed equilibrato.</a:t>
            </a:r>
          </a:p>
          <a:p>
            <a:pPr marL="180975" indent="-180975">
              <a:buFont typeface="Arial" panose="020B0604020202020204" pitchFamily="34" charset="0"/>
              <a:buChar char="•"/>
            </a:pPr>
            <a:r>
              <a:rPr lang="it-IT" dirty="0"/>
              <a:t>La piramide alimentare illustrata illustra graficamente un’alimentazione equilibrata.</a:t>
            </a:r>
          </a:p>
          <a:p>
            <a:pPr marL="180975" indent="-180975">
              <a:buFont typeface="Arial" panose="020B0604020202020204" pitchFamily="34" charset="0"/>
              <a:buChar char="•"/>
            </a:pPr>
            <a:r>
              <a:rPr lang="it-IT" dirty="0"/>
              <a:t>Gli alimenti alla base della piramide sono necessari in quantità maggiori, mentre quelli sui gradini superiori sono meno necessari.</a:t>
            </a:r>
          </a:p>
          <a:p>
            <a:pPr marL="180975" indent="-180975">
              <a:buFont typeface="Arial" panose="020B0604020202020204" pitchFamily="34" charset="0"/>
              <a:buChar char="•"/>
            </a:pPr>
            <a:r>
              <a:rPr lang="it-IT" dirty="0"/>
              <a:t>Non ci sono alimenti vietati. È la combinazione di alimenti nella giusta dose a rendere equilibrata l’alimentazione. È la combinazione di alimenti nella giusta dose a rendere equilibrata l’alimentazione.</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Bevande</a:t>
            </a:r>
            <a:r>
              <a:rPr lang="it-IT" dirty="0"/>
              <a:t> Bere regolarmente. Meglio se con acqua. Bere da </a:t>
            </a:r>
            <a:r>
              <a:rPr lang="it-IT" b="1" dirty="0"/>
              <a:t>1 a 2 litri </a:t>
            </a:r>
            <a:r>
              <a:rPr lang="it-IT" dirty="0"/>
              <a:t>di bevande non zuccherate </a:t>
            </a:r>
            <a:r>
              <a:rPr lang="it-IT" b="1" dirty="0"/>
              <a:t>al giorno</a:t>
            </a:r>
            <a:r>
              <a:rPr lang="it-IT" dirty="0"/>
              <a:t>, preferibilmente acqua di rubinetto, acqua minerale, erbe aromatiche e tè alla frutta. Bevande contenenti caffeina come caffè e tè nero possono contribuire all’apporto di liquidi. Si consiglia un consumo moderato.</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Frutta e verdura </a:t>
            </a:r>
            <a:r>
              <a:rPr lang="it-IT" dirty="0"/>
              <a:t>Colorata e stagionale. </a:t>
            </a:r>
            <a:r>
              <a:rPr lang="it-IT" b="1" dirty="0"/>
              <a:t>5 porzioni al giorno</a:t>
            </a:r>
            <a:r>
              <a:rPr lang="it-IT" dirty="0"/>
              <a:t>, di cui 3 porzioni di verdura e 2 porzioni di frutta. 1 porzione corrisponde a 120 grammi, quindi una manciata. Preferire frutta e verdura di stagione, possibilmente in diversi colori.·</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Prodotti a base di cereali e patate </a:t>
            </a:r>
            <a:r>
              <a:rPr lang="it-IT" dirty="0"/>
              <a:t>· preferire i prodotti integrali. </a:t>
            </a:r>
            <a:r>
              <a:rPr lang="it-IT" b="1" dirty="0"/>
              <a:t>3 porzioni al giorno</a:t>
            </a:r>
            <a:r>
              <a:rPr lang="it-IT" dirty="0"/>
              <a:t>, di cui almeno la metà sotto forma di cereali integrali. 1 porzione corrisponde a 75–125 grammi di pane/impasto oppure 200–300 grammi di patate oppure 45–75 grammi di fiocchi, pasta, riso, pane croccante, semola di mais, cuscus, grano saraceno, quinoa, farina e altri (peso a secco).</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Prodotti lattiero-caseari </a:t>
            </a:r>
            <a:r>
              <a:rPr lang="it-IT" dirty="0"/>
              <a:t>Meglio non zuccherati. </a:t>
            </a:r>
            <a:r>
              <a:rPr lang="it-IT" b="1" dirty="0"/>
              <a:t>2-3 porzioni al giorno </a:t>
            </a:r>
            <a:r>
              <a:rPr lang="it-IT" dirty="0"/>
              <a:t>di latticini. 1 porzione corrisponde a 2 decilitri di latte o 150-200 grammi di yogurt, quark, fiocchi di latte, </a:t>
            </a:r>
            <a:r>
              <a:rPr lang="it-IT" dirty="0" err="1"/>
              <a:t>blanc</a:t>
            </a:r>
            <a:r>
              <a:rPr lang="it-IT" dirty="0"/>
              <a:t> </a:t>
            </a:r>
            <a:r>
              <a:rPr lang="it-IT" dirty="0" err="1"/>
              <a:t>bat</a:t>
            </a:r>
            <a:r>
              <a:rPr lang="it-IT" dirty="0"/>
              <a:t> oppure 30 grammi di formaggio semiduro/duro oppure 60 grammi di formaggio a pasta molle.</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Legumi, uova, carne e altro. </a:t>
            </a:r>
            <a:r>
              <a:rPr lang="it-IT" dirty="0"/>
              <a:t>Consumare legumi regolarmente. </a:t>
            </a:r>
            <a:r>
              <a:rPr lang="it-IT" b="1" dirty="0"/>
              <a:t>1 porzione al giorno </a:t>
            </a:r>
            <a:r>
              <a:rPr lang="it-IT" dirty="0"/>
              <a:t>di un alimento ricco di proteine. Alternare nel corso di una settimana tra le diverse fonti proteiche: legumi, tofu, uova, carne, pesce e altro. Mangiare almeno una volta alla settimana legumi come lenticchie, ceci, fagioli rossi e bianchi. Consumare al massimo 2–3 volte alla settimana carne, compresi pollame e carni lavorate. 1 porzione corrisponde a 60 grammi di legumi crudi o 120 grammi di tofu, </a:t>
            </a:r>
            <a:r>
              <a:rPr lang="it-IT" dirty="0" err="1"/>
              <a:t>tempeh</a:t>
            </a:r>
            <a:r>
              <a:rPr lang="it-IT" dirty="0"/>
              <a:t>, seitan nature, altre fonti proteiche vegetali1 o 30–40 grammi di granulato di soia o 2-3 uova o 100–120 grammi di carne, pesce, frutti di mare o 1 porzione di latticini.</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Noci e semi </a:t>
            </a:r>
            <a:r>
              <a:rPr lang="it-IT" dirty="0"/>
              <a:t>Da consumare quotidianamente in piccole quantità. </a:t>
            </a:r>
            <a:r>
              <a:rPr lang="it-IT" b="1" dirty="0"/>
              <a:t>Una piccola manciata </a:t>
            </a:r>
            <a:r>
              <a:rPr lang="it-IT" dirty="0"/>
              <a:t>di noci o semi non salati (ad es. noci, mandorle, nocciole, semi di lino, semi di girasole). 1 porzione corrisponde a 15-30 grammi.</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Oli e grassi </a:t>
            </a:r>
            <a:r>
              <a:rPr lang="it-IT" dirty="0"/>
              <a:t>Preferire gli oli vegetali. </a:t>
            </a:r>
            <a:r>
              <a:rPr lang="it-IT" b="1" dirty="0"/>
              <a:t>2 cucchiai </a:t>
            </a:r>
            <a:r>
              <a:rPr lang="it-IT" dirty="0"/>
              <a:t>da tavola di olio vegetale (20 grammi), di cui almeno 1 cucchiaio sotto forma di olio di colza. Utilizzare con parsimonia burro, margarina e altri grassi (al massimo 10 grammi al giorno). Consumare solo occasionalmente preparazioni ricche di grassi, come salse alla panna o fritte.</a:t>
            </a:r>
          </a:p>
          <a:p>
            <a:pPr marL="180975" indent="-180975">
              <a:buFont typeface="Arial" panose="020B0604020202020204" pitchFamily="34" charset="0"/>
              <a:buChar char="•"/>
            </a:pPr>
            <a:endParaRPr lang="it-IT" dirty="0"/>
          </a:p>
          <a:p>
            <a:pPr marL="180975" indent="-180975">
              <a:buFont typeface="Arial" panose="020B0604020202020204" pitchFamily="34" charset="0"/>
              <a:buChar char="•"/>
            </a:pPr>
            <a:r>
              <a:rPr lang="it-IT" b="1" dirty="0"/>
              <a:t>Bevande dolci, snack dolci e salati (opzionale) </a:t>
            </a:r>
            <a:r>
              <a:rPr lang="it-IT" dirty="0"/>
              <a:t>In piccole quantità. Bevande dolci, snack dolci e salati da consumare solo in piccole quantità (</a:t>
            </a:r>
            <a:r>
              <a:rPr lang="it-IT" b="1" dirty="0"/>
              <a:t>0-1 porzione al giorno</a:t>
            </a:r>
            <a:r>
              <a:rPr lang="it-IT" dirty="0"/>
              <a:t>). Bevande alcoliche non giornaliere. 1 porzione corrisponde a 2 decilitri di bevande dolci come ad es. cola, tè freddo, energy drink, bevande light o zero, sciroppi, bevande zuccherate a base di latte e bevande succhi di frutta oppure 20 grammi di snack salati come cioccolato, crema da spalmare al cioccolato e biscotti dolci oppure 20 grammi di snack salati come patatine, antipasti e noci salate.</a:t>
            </a:r>
            <a:endParaRPr lang="de-CH" dirty="0"/>
          </a:p>
        </p:txBody>
      </p:sp>
      <p:sp>
        <p:nvSpPr>
          <p:cNvPr id="4" name="Foliennummernplatzhalter 3">
            <a:extLst>
              <a:ext uri="{FF2B5EF4-FFF2-40B4-BE49-F238E27FC236}">
                <a16:creationId xmlns:a16="http://schemas.microsoft.com/office/drawing/2014/main" id="{8F40B2A5-01A4-7883-22B4-3F41E2BE236E}"/>
              </a:ext>
            </a:extLst>
          </p:cNvPr>
          <p:cNvSpPr>
            <a:spLocks noGrp="1"/>
          </p:cNvSpPr>
          <p:nvPr>
            <p:ph type="sldNum" sz="quarter" idx="5"/>
          </p:nvPr>
        </p:nvSpPr>
        <p:spPr/>
        <p:txBody>
          <a:bodyPr/>
          <a:lstStyle/>
          <a:p>
            <a:pPr>
              <a:defRPr/>
            </a:pPr>
            <a:fld id="{C46147B8-7AEA-4922-A55B-DCDA58C024A2}" type="slidenum">
              <a:rPr lang="de-CH" smtClean="0"/>
              <a:pPr>
                <a:defRPr/>
              </a:pPr>
              <a:t>181</a:t>
            </a:fld>
            <a:endParaRPr lang="de-CH"/>
          </a:p>
        </p:txBody>
      </p:sp>
    </p:spTree>
    <p:extLst>
      <p:ext uri="{BB962C8B-B14F-4D97-AF65-F5344CB8AC3E}">
        <p14:creationId xmlns:p14="http://schemas.microsoft.com/office/powerpoint/2010/main" val="4184314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indent="0">
              <a:buNone/>
            </a:pPr>
            <a:r>
              <a:rPr lang="de-CH" dirty="0"/>
              <a:t>Fragen zum Sport?</a:t>
            </a:r>
          </a:p>
          <a:p>
            <a:pPr marL="0" indent="0">
              <a:buNone/>
            </a:pPr>
            <a:endParaRPr lang="de-CH" dirty="0"/>
          </a:p>
          <a:p>
            <a:pPr marL="0" indent="0">
              <a:buNone/>
            </a:pPr>
            <a:r>
              <a:rPr lang="de-CH" dirty="0"/>
              <a:t>Weitere</a:t>
            </a:r>
            <a:r>
              <a:rPr lang="de-CH" baseline="0" dirty="0"/>
              <a:t> theoretische Inputs folgen im Zuge der Praxislektionen.</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182</a:t>
            </a:fld>
            <a:endParaRPr lang="de-CH"/>
          </a:p>
        </p:txBody>
      </p:sp>
    </p:spTree>
    <p:extLst>
      <p:ext uri="{BB962C8B-B14F-4D97-AF65-F5344CB8AC3E}">
        <p14:creationId xmlns:p14="http://schemas.microsoft.com/office/powerpoint/2010/main" val="169443009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5E0A-9F6D-FD47-7F36-CF266B3797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E4B496-E0C5-C1CD-E356-9DBD84E7C7E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4040195-12CA-81C4-E81F-85B475288F11}"/>
              </a:ext>
            </a:extLst>
          </p:cNvPr>
          <p:cNvSpPr>
            <a:spLocks noGrp="1"/>
          </p:cNvSpPr>
          <p:nvPr>
            <p:ph type="body" idx="1"/>
          </p:nvPr>
        </p:nvSpPr>
        <p:spPr/>
        <p:txBody>
          <a:bodyPr/>
          <a:lstStyle/>
          <a:p>
            <a:pPr marL="0" indent="0">
              <a:buNone/>
            </a:pPr>
            <a:r>
              <a:rPr lang="de-CH" dirty="0"/>
              <a:t>Fragen zum Sport?</a:t>
            </a:r>
          </a:p>
          <a:p>
            <a:pPr marL="0" indent="0">
              <a:buNone/>
            </a:pPr>
            <a:endParaRPr lang="de-CH" dirty="0"/>
          </a:p>
          <a:p>
            <a:pPr marL="0" indent="0">
              <a:buNone/>
            </a:pPr>
            <a:r>
              <a:rPr lang="de-CH" dirty="0"/>
              <a:t>Weitere</a:t>
            </a:r>
            <a:r>
              <a:rPr lang="de-CH" baseline="0" dirty="0"/>
              <a:t> theoretische Inputs folgen im Zuge der Praxislektionen.</a:t>
            </a:r>
            <a:endParaRPr lang="de-CH" dirty="0"/>
          </a:p>
          <a:p>
            <a:endParaRPr lang="de-CH" dirty="0"/>
          </a:p>
        </p:txBody>
      </p:sp>
      <p:sp>
        <p:nvSpPr>
          <p:cNvPr id="4" name="Foliennummernplatzhalter 3">
            <a:extLst>
              <a:ext uri="{FF2B5EF4-FFF2-40B4-BE49-F238E27FC236}">
                <a16:creationId xmlns:a16="http://schemas.microsoft.com/office/drawing/2014/main" id="{3A1BBDF8-D586-EFD6-0D04-A37F94845422}"/>
              </a:ext>
            </a:extLst>
          </p:cNvPr>
          <p:cNvSpPr>
            <a:spLocks noGrp="1"/>
          </p:cNvSpPr>
          <p:nvPr>
            <p:ph type="sldNum" sz="quarter" idx="5"/>
          </p:nvPr>
        </p:nvSpPr>
        <p:spPr/>
        <p:txBody>
          <a:bodyPr/>
          <a:lstStyle/>
          <a:p>
            <a:pPr>
              <a:defRPr/>
            </a:pPr>
            <a:fld id="{C46147B8-7AEA-4922-A55B-DCDA58C024A2}" type="slidenum">
              <a:rPr lang="de-CH" smtClean="0"/>
              <a:pPr>
                <a:defRPr/>
              </a:pPr>
              <a:t>183</a:t>
            </a:fld>
            <a:endParaRPr lang="de-CH"/>
          </a:p>
        </p:txBody>
      </p:sp>
    </p:spTree>
    <p:extLst>
      <p:ext uri="{BB962C8B-B14F-4D97-AF65-F5344CB8AC3E}">
        <p14:creationId xmlns:p14="http://schemas.microsoft.com/office/powerpoint/2010/main" val="15412030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1AB9-3A69-20D3-8A88-8DD802F97C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364B7E-289C-016C-62DD-BAD311FB23C6}"/>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32AD905C-5BD6-46D4-D9BE-3A8DC897B267}"/>
              </a:ext>
            </a:extLst>
          </p:cNvPr>
          <p:cNvSpPr>
            <a:spLocks noGrp="1"/>
          </p:cNvSpPr>
          <p:nvPr>
            <p:ph type="body" idx="1"/>
          </p:nvPr>
        </p:nvSpPr>
        <p:spPr/>
        <p:txBody>
          <a:bodyPr/>
          <a:lstStyle/>
          <a:p>
            <a:pPr marL="0" indent="0">
              <a:buNone/>
            </a:pPr>
            <a:r>
              <a:rPr lang="de-CH" dirty="0"/>
              <a:t>Fragen zum Sport?</a:t>
            </a:r>
          </a:p>
          <a:p>
            <a:pPr marL="0" indent="0">
              <a:buNone/>
            </a:pPr>
            <a:endParaRPr lang="de-CH" dirty="0"/>
          </a:p>
          <a:p>
            <a:pPr marL="0" indent="0">
              <a:buNone/>
            </a:pPr>
            <a:r>
              <a:rPr lang="de-CH" dirty="0"/>
              <a:t>Weitere</a:t>
            </a:r>
            <a:r>
              <a:rPr lang="de-CH" baseline="0" dirty="0"/>
              <a:t> theoretische Inputs folgen im Zuge der Praxislektionen.</a:t>
            </a:r>
            <a:endParaRPr lang="de-CH" dirty="0"/>
          </a:p>
          <a:p>
            <a:endParaRPr lang="de-CH" dirty="0"/>
          </a:p>
        </p:txBody>
      </p:sp>
      <p:sp>
        <p:nvSpPr>
          <p:cNvPr id="4" name="Foliennummernplatzhalter 3">
            <a:extLst>
              <a:ext uri="{FF2B5EF4-FFF2-40B4-BE49-F238E27FC236}">
                <a16:creationId xmlns:a16="http://schemas.microsoft.com/office/drawing/2014/main" id="{86681AFC-4DCA-0AFA-1344-F1B5153E0508}"/>
              </a:ext>
            </a:extLst>
          </p:cNvPr>
          <p:cNvSpPr>
            <a:spLocks noGrp="1"/>
          </p:cNvSpPr>
          <p:nvPr>
            <p:ph type="sldNum" sz="quarter" idx="5"/>
          </p:nvPr>
        </p:nvSpPr>
        <p:spPr/>
        <p:txBody>
          <a:bodyPr/>
          <a:lstStyle/>
          <a:p>
            <a:pPr>
              <a:defRPr/>
            </a:pPr>
            <a:fld id="{C46147B8-7AEA-4922-A55B-DCDA58C024A2}" type="slidenum">
              <a:rPr lang="de-CH" smtClean="0"/>
              <a:pPr>
                <a:defRPr/>
              </a:pPr>
              <a:t>184</a:t>
            </a:fld>
            <a:endParaRPr lang="de-CH"/>
          </a:p>
        </p:txBody>
      </p:sp>
    </p:spTree>
    <p:extLst>
      <p:ext uri="{BB962C8B-B14F-4D97-AF65-F5344CB8AC3E}">
        <p14:creationId xmlns:p14="http://schemas.microsoft.com/office/powerpoint/2010/main" val="8511107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B3E8-E47B-D1F9-5A9B-0F0CB94837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11BB61-A644-27F4-5E16-E9AE182112F6}"/>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F4604060-A1E1-FC21-E115-7389D660FBFA}"/>
              </a:ext>
            </a:extLst>
          </p:cNvPr>
          <p:cNvSpPr>
            <a:spLocks noGrp="1"/>
          </p:cNvSpPr>
          <p:nvPr>
            <p:ph type="body" idx="1"/>
          </p:nvPr>
        </p:nvSpPr>
        <p:spPr/>
        <p:txBody>
          <a:bodyPr/>
          <a:lstStyle/>
          <a:p>
            <a:pPr marL="171450" indent="-171450">
              <a:buFont typeface="Arial" panose="020B0604020202020204" pitchFamily="34" charset="0"/>
              <a:buChar char="•"/>
            </a:pPr>
            <a:r>
              <a:rPr lang="de-CH" dirty="0"/>
              <a:t>Freude an Spiel und Bewegung,</a:t>
            </a:r>
            <a:r>
              <a:rPr lang="de-CH" baseline="0" dirty="0"/>
              <a:t> aber auch persönliche Fitness verbessern nach dem Motto: "bin ich schon hier, dann will ich auch profitieren…«</a:t>
            </a:r>
          </a:p>
          <a:p>
            <a:pPr marL="171450" indent="-171450">
              <a:buFont typeface="Arial" panose="020B0604020202020204" pitchFamily="34" charset="0"/>
              <a:buChar char="•"/>
            </a:pPr>
            <a:r>
              <a:rPr lang="de-CH" baseline="0" dirty="0"/>
              <a:t>Gratis Leistungsdiagnostik: </a:t>
            </a:r>
            <a:r>
              <a:rPr lang="de-CH" dirty="0"/>
              <a:t>Jeder Sporttest bietet die Möglichkeit die physischen Veränderungen zu messen. Die Messung wird umso genauer, wenn man bei jedem der drei Sporttests ans Limit geht.</a:t>
            </a:r>
          </a:p>
          <a:p>
            <a:endParaRPr lang="de-CH" dirty="0"/>
          </a:p>
        </p:txBody>
      </p:sp>
      <p:sp>
        <p:nvSpPr>
          <p:cNvPr id="4" name="Foliennummernplatzhalter 3">
            <a:extLst>
              <a:ext uri="{FF2B5EF4-FFF2-40B4-BE49-F238E27FC236}">
                <a16:creationId xmlns:a16="http://schemas.microsoft.com/office/drawing/2014/main" id="{99E35F3C-8FAE-C0D2-7942-FACF51C15260}"/>
              </a:ext>
            </a:extLst>
          </p:cNvPr>
          <p:cNvSpPr>
            <a:spLocks noGrp="1"/>
          </p:cNvSpPr>
          <p:nvPr>
            <p:ph type="sldNum" sz="quarter" idx="5"/>
          </p:nvPr>
        </p:nvSpPr>
        <p:spPr/>
        <p:txBody>
          <a:bodyPr/>
          <a:lstStyle/>
          <a:p>
            <a:pPr>
              <a:defRPr/>
            </a:pPr>
            <a:fld id="{C46147B8-7AEA-4922-A55B-DCDA58C024A2}" type="slidenum">
              <a:rPr lang="de-CH" smtClean="0"/>
              <a:pPr>
                <a:defRPr/>
              </a:pPr>
              <a:t>185</a:t>
            </a:fld>
            <a:endParaRPr lang="de-CH"/>
          </a:p>
        </p:txBody>
      </p:sp>
    </p:spTree>
    <p:extLst>
      <p:ext uri="{BB962C8B-B14F-4D97-AF65-F5344CB8AC3E}">
        <p14:creationId xmlns:p14="http://schemas.microsoft.com/office/powerpoint/2010/main" val="14400595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CH" sz="1200" kern="1200" dirty="0" err="1">
                <a:solidFill>
                  <a:schemeClr val="tx1"/>
                </a:solidFill>
                <a:latin typeface="Arial" pitchFamily="34" charset="0"/>
                <a:ea typeface="+mn-ea"/>
                <a:cs typeface="+mn-cs"/>
              </a:rPr>
              <a:t>Plaisir</a:t>
            </a:r>
            <a:r>
              <a:rPr lang="de-CH" sz="1200" kern="1200" dirty="0">
                <a:solidFill>
                  <a:schemeClr val="tx1"/>
                </a:solidFill>
                <a:latin typeface="Arial" pitchFamily="34" charset="0"/>
                <a:ea typeface="+mn-ea"/>
                <a:cs typeface="+mn-cs"/>
              </a:rPr>
              <a:t> à </a:t>
            </a:r>
            <a:r>
              <a:rPr lang="de-CH" sz="1200" kern="1200" dirty="0" err="1">
                <a:solidFill>
                  <a:schemeClr val="tx1"/>
                </a:solidFill>
                <a:latin typeface="Arial" pitchFamily="34" charset="0"/>
                <a:ea typeface="+mn-ea"/>
                <a:cs typeface="+mn-cs"/>
              </a:rPr>
              <a:t>jouer</a:t>
            </a:r>
            <a:r>
              <a:rPr lang="de-CH" sz="1200" kern="1200" dirty="0">
                <a:solidFill>
                  <a:schemeClr val="tx1"/>
                </a:solidFill>
                <a:latin typeface="Arial" pitchFamily="34" charset="0"/>
                <a:ea typeface="+mn-ea"/>
                <a:cs typeface="+mn-cs"/>
              </a:rPr>
              <a:t> et à </a:t>
            </a:r>
            <a:r>
              <a:rPr lang="de-CH" sz="1200" kern="1200" dirty="0" err="1">
                <a:solidFill>
                  <a:schemeClr val="tx1"/>
                </a:solidFill>
                <a:latin typeface="Arial" pitchFamily="34" charset="0"/>
                <a:ea typeface="+mn-ea"/>
                <a:cs typeface="+mn-cs"/>
              </a:rPr>
              <a:t>bouger</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mais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également</a:t>
            </a:r>
            <a:r>
              <a:rPr lang="de-CH" sz="1200" kern="1200" dirty="0">
                <a:solidFill>
                  <a:schemeClr val="tx1"/>
                </a:solidFill>
                <a:latin typeface="Arial" pitchFamily="34" charset="0"/>
                <a:ea typeface="+mn-ea"/>
                <a:cs typeface="+mn-cs"/>
              </a:rPr>
              <a:t> à </a:t>
            </a:r>
            <a:r>
              <a:rPr lang="de-CH" sz="1200" kern="1200" dirty="0" err="1">
                <a:solidFill>
                  <a:schemeClr val="tx1"/>
                </a:solidFill>
                <a:latin typeface="Arial" pitchFamily="34" charset="0"/>
                <a:ea typeface="+mn-ea"/>
                <a:cs typeface="+mn-cs"/>
              </a:rPr>
              <a:t>améliorer</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mon</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fitness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selon</a:t>
            </a:r>
            <a:r>
              <a:rPr lang="de-CH" sz="1200" kern="1200" dirty="0">
                <a:solidFill>
                  <a:schemeClr val="tx1"/>
                </a:solidFill>
                <a:latin typeface="Arial" pitchFamily="34" charset="0"/>
                <a:ea typeface="+mn-ea"/>
                <a:cs typeface="+mn-cs"/>
              </a:rPr>
              <a:t> la </a:t>
            </a:r>
            <a:r>
              <a:rPr lang="de-CH" sz="1200" kern="1200" dirty="0" err="1">
                <a:solidFill>
                  <a:schemeClr val="tx1"/>
                </a:solidFill>
                <a:latin typeface="Arial" pitchFamily="34" charset="0"/>
                <a:ea typeface="+mn-ea"/>
                <a:cs typeface="+mn-cs"/>
              </a:rPr>
              <a:t>devise</a:t>
            </a:r>
            <a:r>
              <a:rPr lang="de-CH" sz="1200" kern="1200" dirty="0">
                <a:solidFill>
                  <a:schemeClr val="tx1"/>
                </a:solidFill>
                <a:latin typeface="Arial" pitchFamily="34" charset="0"/>
                <a:ea typeface="+mn-ea"/>
                <a:cs typeface="+mn-cs"/>
              </a:rPr>
              <a:t>: "Comme je </a:t>
            </a:r>
            <a:r>
              <a:rPr lang="de-CH" sz="1200" kern="1200" dirty="0" err="1">
                <a:solidFill>
                  <a:schemeClr val="tx1"/>
                </a:solidFill>
                <a:latin typeface="Arial" pitchFamily="34" charset="0"/>
                <a:ea typeface="+mn-ea"/>
                <a:cs typeface="+mn-cs"/>
              </a:rPr>
              <a:t>suis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là</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j'en</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profite</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pour</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améliorer</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mon</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fitness</a:t>
            </a:r>
            <a:r>
              <a:rPr lang="de-CH" sz="1200" kern="1200" dirty="0">
                <a:solidFill>
                  <a:schemeClr val="tx1"/>
                </a:solidFill>
                <a:latin typeface="Arial" pitchFamily="34" charset="0"/>
                <a:ea typeface="+mn-ea"/>
                <a:cs typeface="+mn-cs"/>
              </a:rPr>
              <a:t>!"</a:t>
            </a:r>
          </a:p>
          <a:p>
            <a:pPr marL="171450" indent="-171450" algn="l" rtl="0" eaLnBrk="0" fontAlgn="base" hangingPunct="0">
              <a:spcBef>
                <a:spcPct val="30000"/>
              </a:spcBef>
              <a:spcAft>
                <a:spcPct val="0"/>
              </a:spcAft>
              <a:buFont typeface="Arial" panose="020B0604020202020204" pitchFamily="34" charset="0"/>
              <a:buChar char="•"/>
            </a:pPr>
            <a:r>
              <a:rPr lang="de-CH" sz="1200" kern="1200" dirty="0" err="1">
                <a:solidFill>
                  <a:schemeClr val="tx1"/>
                </a:solidFill>
                <a:latin typeface="Arial" pitchFamily="34" charset="0"/>
                <a:ea typeface="+mn-ea"/>
                <a:cs typeface="+mn-cs"/>
              </a:rPr>
              <a:t>Diagnostic</a:t>
            </a:r>
            <a:r>
              <a:rPr lang="de-CH" sz="1200" kern="1200" dirty="0">
                <a:solidFill>
                  <a:schemeClr val="tx1"/>
                </a:solidFill>
                <a:latin typeface="Arial" pitchFamily="34" charset="0"/>
                <a:ea typeface="+mn-ea"/>
                <a:cs typeface="+mn-cs"/>
              </a:rPr>
              <a:t> de </a:t>
            </a:r>
            <a:r>
              <a:rPr lang="de-CH" sz="1200" kern="1200" dirty="0" err="1">
                <a:solidFill>
                  <a:schemeClr val="tx1"/>
                </a:solidFill>
                <a:latin typeface="Arial" pitchFamily="34" charset="0"/>
                <a:ea typeface="+mn-ea"/>
                <a:cs typeface="+mn-cs"/>
              </a:rPr>
              <a:t>performance</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gratuit</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chaque</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test</a:t>
            </a:r>
            <a:r>
              <a:rPr lang="de-CH" sz="1200" kern="1200" dirty="0">
                <a:solidFill>
                  <a:schemeClr val="tx1"/>
                </a:solidFill>
                <a:latin typeface="Arial" pitchFamily="34" charset="0"/>
                <a:ea typeface="+mn-ea"/>
                <a:cs typeface="+mn-cs"/>
              </a:rPr>
              <a:t> de </a:t>
            </a:r>
            <a:r>
              <a:rPr lang="de-CH" sz="1200" kern="1200" dirty="0" err="1">
                <a:solidFill>
                  <a:schemeClr val="tx1"/>
                </a:solidFill>
                <a:latin typeface="Arial" pitchFamily="34" charset="0"/>
                <a:ea typeface="+mn-ea"/>
                <a:cs typeface="+mn-cs"/>
              </a:rPr>
              <a:t>sport</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donne</a:t>
            </a:r>
            <a:r>
              <a:rPr lang="de-CH" sz="1200" kern="1200" dirty="0">
                <a:solidFill>
                  <a:schemeClr val="tx1"/>
                </a:solidFill>
                <a:latin typeface="Arial" pitchFamily="34" charset="0"/>
                <a:ea typeface="+mn-ea"/>
                <a:cs typeface="+mn-cs"/>
              </a:rPr>
              <a:t> la </a:t>
            </a:r>
            <a:r>
              <a:rPr lang="de-CH" sz="1200" kern="1200" dirty="0" err="1">
                <a:solidFill>
                  <a:schemeClr val="tx1"/>
                </a:solidFill>
                <a:latin typeface="Arial" pitchFamily="34" charset="0"/>
                <a:ea typeface="+mn-ea"/>
                <a:cs typeface="+mn-cs"/>
              </a:rPr>
              <a:t>possibilité</a:t>
            </a:r>
            <a:r>
              <a:rPr lang="de-CH" sz="1200" kern="1200" dirty="0">
                <a:solidFill>
                  <a:schemeClr val="tx1"/>
                </a:solidFill>
                <a:latin typeface="Arial" pitchFamily="34" charset="0"/>
                <a:ea typeface="+mn-ea"/>
                <a:cs typeface="+mn-cs"/>
              </a:rPr>
              <a:t> de </a:t>
            </a:r>
            <a:r>
              <a:rPr lang="de-CH" sz="1200" kern="1200" dirty="0" err="1">
                <a:solidFill>
                  <a:schemeClr val="tx1"/>
                </a:solidFill>
                <a:latin typeface="Arial" pitchFamily="34" charset="0"/>
                <a:ea typeface="+mn-ea"/>
                <a:cs typeface="+mn-cs"/>
              </a:rPr>
              <a:t>mesurer</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les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changements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Les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messures</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seront</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d'autant</a:t>
            </a:r>
            <a:r>
              <a:rPr lang="de-CH" sz="1200" kern="1200" dirty="0">
                <a:solidFill>
                  <a:schemeClr val="tx1"/>
                </a:solidFill>
                <a:latin typeface="Arial" pitchFamily="34" charset="0"/>
                <a:ea typeface="+mn-ea"/>
                <a:cs typeface="+mn-cs"/>
              </a:rPr>
              <a:t> plus </a:t>
            </a:r>
            <a:r>
              <a:rPr lang="de-CH" sz="1200" kern="1200" dirty="0" err="1">
                <a:solidFill>
                  <a:schemeClr val="tx1"/>
                </a:solidFill>
                <a:latin typeface="Arial" pitchFamily="34" charset="0"/>
                <a:ea typeface="+mn-ea"/>
                <a:cs typeface="+mn-cs"/>
              </a:rPr>
              <a:t>précises</a:t>
            </a:r>
            <a:r>
              <a:rPr lang="de-CH" sz="1200" kern="1200" dirty="0">
                <a:solidFill>
                  <a:schemeClr val="tx1"/>
                </a:solidFill>
                <a:latin typeface="Arial" pitchFamily="34" charset="0"/>
                <a:ea typeface="+mn-ea"/>
                <a:cs typeface="+mn-cs"/>
              </a:rPr>
              <a:t> si je </a:t>
            </a:r>
            <a:r>
              <a:rPr lang="de-CH" sz="1200" kern="1200" dirty="0" err="1">
                <a:solidFill>
                  <a:schemeClr val="tx1"/>
                </a:solidFill>
                <a:latin typeface="Arial" pitchFamily="34" charset="0"/>
                <a:ea typeface="+mn-ea"/>
                <a:cs typeface="+mn-cs"/>
              </a:rPr>
              <a:t>donne</a:t>
            </a:r>
            <a:r>
              <a:rPr lang="de-CH" sz="1200" kern="1200" dirty="0">
                <a:solidFill>
                  <a:schemeClr val="tx1"/>
                </a:solidFill>
                <a:latin typeface="Arial" pitchFamily="34" charset="0"/>
                <a:ea typeface="+mn-ea"/>
                <a:cs typeface="+mn-cs"/>
              </a:rPr>
              <a:t> le maximum à </a:t>
            </a:r>
            <a:r>
              <a:rPr lang="de-CH" sz="1200" kern="1200" dirty="0" err="1">
                <a:solidFill>
                  <a:schemeClr val="tx1"/>
                </a:solidFill>
                <a:latin typeface="Arial" pitchFamily="34" charset="0"/>
                <a:ea typeface="+mn-ea"/>
                <a:cs typeface="+mn-cs"/>
              </a:rPr>
              <a:t>chaque</a:t>
            </a:r>
            <a:r>
              <a:rPr lang="de-CH" sz="1200" kern="1200" dirty="0">
                <a:solidFill>
                  <a:schemeClr val="tx1"/>
                </a:solidFill>
                <a:latin typeface="Arial" pitchFamily="34" charset="0"/>
                <a:ea typeface="+mn-ea"/>
                <a:cs typeface="+mn-cs"/>
              </a:rPr>
              <a:t> </a:t>
            </a:r>
            <a:r>
              <a:rPr lang="de-CH" sz="1200" kern="1200" dirty="0" err="1">
                <a:solidFill>
                  <a:schemeClr val="tx1"/>
                </a:solidFill>
                <a:latin typeface="Arial" pitchFamily="34" charset="0"/>
                <a:ea typeface="+mn-ea"/>
                <a:cs typeface="+mn-cs"/>
              </a:rPr>
              <a:t>test</a:t>
            </a:r>
            <a:r>
              <a:rPr lang="de-CH" sz="1200" kern="1200" dirty="0">
                <a:solidFill>
                  <a:schemeClr val="tx1"/>
                </a:solidFill>
                <a:latin typeface="Arial" pitchFamily="34" charset="0"/>
                <a:ea typeface="+mn-ea"/>
                <a:cs typeface="+mn-cs"/>
              </a:rPr>
              <a: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186</a:t>
            </a:fld>
            <a:endParaRPr lang="de-CH"/>
          </a:p>
        </p:txBody>
      </p:sp>
    </p:spTree>
    <p:extLst>
      <p:ext uri="{BB962C8B-B14F-4D97-AF65-F5344CB8AC3E}">
        <p14:creationId xmlns:p14="http://schemas.microsoft.com/office/powerpoint/2010/main" val="35845157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54E3C-E33B-F22A-470E-F11485C84F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24CBA2-E774-B427-596B-05C51032707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ED45C4A5-BD43-F667-04AC-129E10AA76E2}"/>
              </a:ext>
            </a:extLst>
          </p:cNvPr>
          <p:cNvSpPr>
            <a:spLocks noGrp="1"/>
          </p:cNvSpPr>
          <p:nvPr>
            <p:ph type="body" idx="1"/>
          </p:nvPr>
        </p:nvSpPr>
        <p:spPr/>
        <p:txBody>
          <a:bodyPr/>
          <a:lstStyle/>
          <a:p>
            <a:pPr marL="171450" indent="-171450" algn="l" rtl="0" eaLnBrk="0" fontAlgn="base" hangingPunct="0">
              <a:spcBef>
                <a:spcPct val="30000"/>
              </a:spcBef>
              <a:spcAft>
                <a:spcPct val="0"/>
              </a:spcAft>
              <a:buFont typeface="Arial" panose="020B0604020202020204" pitchFamily="34" charset="0"/>
              <a:buChar char="•"/>
            </a:pPr>
            <a:r>
              <a:rPr lang="it-IT" sz="1200" kern="1200" dirty="0">
                <a:solidFill>
                  <a:schemeClr val="tx1"/>
                </a:solidFill>
                <a:latin typeface="Arial" pitchFamily="34" charset="0"/>
                <a:ea typeface="+mn-ea"/>
                <a:cs typeface="+mn-cs"/>
              </a:rPr>
              <a:t>Divertimento nel giocare e nel muovermi, ma anche nel migliorare la mia forma fisica secondo il motto: “Visto che sono qui, ne approfitto per migliorare la mia forma fisica!”</a:t>
            </a:r>
          </a:p>
          <a:p>
            <a:pPr marL="171450" indent="-171450" algn="l" rtl="0" eaLnBrk="0" fontAlgn="base" hangingPunct="0">
              <a:spcBef>
                <a:spcPct val="30000"/>
              </a:spcBef>
              <a:spcAft>
                <a:spcPct val="0"/>
              </a:spcAft>
              <a:buFont typeface="Arial" panose="020B0604020202020204" pitchFamily="34" charset="0"/>
              <a:buChar char="•"/>
            </a:pPr>
            <a:r>
              <a:rPr lang="it-IT" sz="1200" kern="1200" dirty="0">
                <a:solidFill>
                  <a:schemeClr val="tx1"/>
                </a:solidFill>
                <a:latin typeface="Arial" pitchFamily="34" charset="0"/>
                <a:ea typeface="+mn-ea"/>
                <a:cs typeface="+mn-cs"/>
              </a:rPr>
              <a:t>Diagnosi gratuita delle prestazioni: ogni test sportivo offre la possibilità di misurare i cambiamenti. Le misurazioni saranno tanto più precise quanto più mi impegnerò al massimo in ogni test.</a:t>
            </a:r>
            <a:endParaRPr lang="de-CH" sz="1200" kern="1200" dirty="0">
              <a:solidFill>
                <a:schemeClr val="tx1"/>
              </a:solidFill>
              <a:latin typeface="Arial" pitchFamily="34" charset="0"/>
              <a:ea typeface="+mn-ea"/>
              <a:cs typeface="+mn-cs"/>
            </a:endParaRPr>
          </a:p>
        </p:txBody>
      </p:sp>
      <p:sp>
        <p:nvSpPr>
          <p:cNvPr id="4" name="Foliennummernplatzhalter 3">
            <a:extLst>
              <a:ext uri="{FF2B5EF4-FFF2-40B4-BE49-F238E27FC236}">
                <a16:creationId xmlns:a16="http://schemas.microsoft.com/office/drawing/2014/main" id="{F59F0B43-CA5E-0C49-4F8D-93D995F9ED78}"/>
              </a:ext>
            </a:extLst>
          </p:cNvPr>
          <p:cNvSpPr>
            <a:spLocks noGrp="1"/>
          </p:cNvSpPr>
          <p:nvPr>
            <p:ph type="sldNum" sz="quarter" idx="5"/>
          </p:nvPr>
        </p:nvSpPr>
        <p:spPr/>
        <p:txBody>
          <a:bodyPr/>
          <a:lstStyle/>
          <a:p>
            <a:pPr>
              <a:defRPr/>
            </a:pPr>
            <a:fld id="{C46147B8-7AEA-4922-A55B-DCDA58C024A2}" type="slidenum">
              <a:rPr lang="de-CH" smtClean="0"/>
              <a:pPr>
                <a:defRPr/>
              </a:pPr>
              <a:t>187</a:t>
            </a:fld>
            <a:endParaRPr lang="de-CH"/>
          </a:p>
        </p:txBody>
      </p:sp>
    </p:spTree>
    <p:extLst>
      <p:ext uri="{BB962C8B-B14F-4D97-AF65-F5344CB8AC3E}">
        <p14:creationId xmlns:p14="http://schemas.microsoft.com/office/powerpoint/2010/main" val="294755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680B4-7F35-09E4-1A89-4E10BF24F4EA}"/>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681EEEDA-F2EE-3CC8-BB4A-C9D4CB4CAB8A}"/>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168CEFC2-399F-44E2-986C-1EC2296C8D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240644" name="Foliennummernplatzhalter 3">
            <a:extLst>
              <a:ext uri="{FF2B5EF4-FFF2-40B4-BE49-F238E27FC236}">
                <a16:creationId xmlns:a16="http://schemas.microsoft.com/office/drawing/2014/main" id="{731E1B0D-6173-2F5F-1DF1-D6214427752D}"/>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16</a:t>
            </a:fld>
            <a:endParaRPr lang="de-CH" altLang="de-DE" sz="1300"/>
          </a:p>
        </p:txBody>
      </p:sp>
    </p:spTree>
    <p:extLst>
      <p:ext uri="{BB962C8B-B14F-4D97-AF65-F5344CB8AC3E}">
        <p14:creationId xmlns:p14="http://schemas.microsoft.com/office/powerpoint/2010/main" val="2235012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gegebene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a:t>
            </a:r>
            <a:r>
              <a:rPr lang="en-GB" sz="1200" b="0" i="0" u="none" strike="noStrike" kern="1200" dirty="0">
                <a:solidFill>
                  <a:schemeClr val="tx1"/>
                </a:solidFill>
                <a:effectLst/>
                <a:latin typeface="Arial" pitchFamily="34" charset="0"/>
                <a:ea typeface="+mn-ea"/>
                <a:cs typeface="+mn-cs"/>
              </a:rPr>
              <a:t> bis ins Ziel </a:t>
            </a:r>
            <a:r>
              <a:rPr lang="en-GB" sz="1200" b="0" i="0" u="none" strike="noStrike" kern="1200" dirty="0" err="1">
                <a:solidFill>
                  <a:schemeClr val="tx1"/>
                </a:solidFill>
                <a:effectLst/>
                <a:latin typeface="Arial" pitchFamily="34" charset="0"/>
                <a:ea typeface="+mn-ea"/>
                <a:cs typeface="+mn-cs"/>
              </a:rPr>
              <a:t>aufrechtzuerhalten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nennenswerte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Ermüdungsanzeichen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Zeitraum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ertragen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Sie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Ermüdungswiderstandsfähigkeit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somit</a:t>
            </a:r>
            <a:r>
              <a:rPr lang="en-GB" sz="1200" b="0" i="0" u="none" strike="noStrike" kern="1200" dirty="0">
                <a:solidFill>
                  <a:schemeClr val="tx1"/>
                </a:solidFill>
                <a:effectLst/>
                <a:latin typeface="Arial" pitchFamily="34" charset="0"/>
                <a:ea typeface="+mn-ea"/>
                <a:cs typeface="+mn-cs"/>
              </a:rPr>
              <a:t> die Basis für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Wiederherstellungsfähigkeit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komplex</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entsprechend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kontrovers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diskutiert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Stoffwechselaktivität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anderen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psychische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Aspekte</a:t>
            </a:r>
            <a:r>
              <a:rPr lang="en-GB" sz="1200" b="0" i="0" u="none" strike="noStrike" kern="1200" dirty="0">
                <a:solidFill>
                  <a:schemeClr val="tx1"/>
                </a:solidFill>
                <a:effectLst/>
                <a:latin typeface="Arial" pitchFamily="34" charset="0"/>
                <a:ea typeface="+mn-ea"/>
                <a:cs typeface="+mn-cs"/>
              </a:rPr>
              <a:t> relevant. Daher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von der </a:t>
            </a:r>
            <a:r>
              <a:rPr lang="en-GB" sz="1200" b="0" i="1" u="none" strike="noStrike" kern="1200" dirty="0">
                <a:solidFill>
                  <a:schemeClr val="tx1"/>
                </a:solidFill>
                <a:effectLst/>
                <a:latin typeface="Arial" pitchFamily="34" charset="0"/>
                <a:ea typeface="+mn-ea"/>
                <a:cs typeface="+mn-cs"/>
              </a:rPr>
              <a:t>psycho-</a:t>
            </a:r>
            <a:r>
              <a:rPr lang="en-GB" sz="1200" b="0" i="1" u="none" strike="noStrike" kern="1200" dirty="0" err="1">
                <a:solidFill>
                  <a:schemeClr val="tx1"/>
                </a:solidFill>
                <a:effectLst/>
                <a:latin typeface="Arial" pitchFamily="34" charset="0"/>
                <a:ea typeface="+mn-ea"/>
                <a:cs typeface="+mn-cs"/>
              </a:rPr>
              <a:t>physischen</a:t>
            </a:r>
            <a:r>
              <a:rPr lang="en-GB" sz="1200" b="0" i="1" u="none" strike="noStrike" kern="1200" dirty="0">
                <a:solidFill>
                  <a:schemeClr val="tx1"/>
                </a:solidFill>
                <a:effectLst/>
                <a:latin typeface="Arial" pitchFamily="34" charset="0"/>
                <a:ea typeface="+mn-ea"/>
                <a:cs typeface="+mn-cs"/>
              </a:rPr>
              <a:t> </a:t>
            </a:r>
            <a:r>
              <a:rPr lang="en-GB" sz="1200" b="0" i="1" u="none" strike="noStrike" kern="1200" dirty="0" err="1">
                <a:solidFill>
                  <a:schemeClr val="tx1"/>
                </a:solidFill>
                <a:effectLst/>
                <a:latin typeface="Arial" pitchFamily="34" charset="0"/>
                <a:ea typeface="+mn-ea"/>
                <a:cs typeface="+mn-cs"/>
              </a:rPr>
              <a:t>Ermüdungsresistenz</a:t>
            </a:r>
            <a:r>
              <a:rPr lang="en-GB" sz="1200" b="0" i="1"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In den </a:t>
            </a:r>
            <a:r>
              <a:rPr lang="en-GB" sz="1200" b="0" i="0" u="none" strike="noStrike" kern="1200" dirty="0" err="1">
                <a:solidFill>
                  <a:schemeClr val="tx1"/>
                </a:solidFill>
                <a:effectLst/>
                <a:latin typeface="Arial" pitchFamily="34" charset="0"/>
                <a:ea typeface="+mn-ea"/>
                <a:cs typeface="+mn-cs"/>
              </a:rPr>
              <a:t>Ausdauersportarten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leistungsbestimmend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übrigen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notwendig</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ausdauernd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können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Wettkampf</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erfolgreich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sein und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erholen</a:t>
            </a:r>
            <a:r>
              <a:rPr lang="en-GB" sz="1200" b="0" i="0" u="none" strike="noStrike" kern="1200" dirty="0">
                <a:solidFill>
                  <a:schemeClr val="tx1"/>
                </a:solidFill>
                <a:effectLst/>
                <a:latin typeface="Arial" pitchFamily="34" charset="0"/>
                <a:ea typeface="+mn-ea"/>
                <a:cs typeface="+mn-cs"/>
              </a:rPr>
              <a: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17</a:t>
            </a:fld>
            <a:endParaRPr lang="de-CH"/>
          </a:p>
        </p:txBody>
      </p:sp>
    </p:spTree>
    <p:extLst>
      <p:ext uri="{BB962C8B-B14F-4D97-AF65-F5344CB8AC3E}">
        <p14:creationId xmlns:p14="http://schemas.microsoft.com/office/powerpoint/2010/main" val="1957314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B5E39-3606-E0CC-8B0E-90CA13D3630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695A17D-561E-E6C3-2C5E-6F6F36E4203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CD223E7-37D3-7F82-C941-ED5EE87D9CCA}"/>
              </a:ext>
            </a:extLst>
          </p:cNvPr>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est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à </a:t>
            </a:r>
            <a:r>
              <a:rPr lang="en-GB" sz="1200" b="0" i="0" u="none" strike="noStrike" kern="1200" dirty="0" err="1">
                <a:solidFill>
                  <a:schemeClr val="tx1"/>
                </a:solidFill>
                <a:effectLst/>
                <a:latin typeface="Arial" pitchFamily="34" charset="0"/>
                <a:ea typeface="+mn-ea"/>
                <a:cs typeface="+mn-cs"/>
              </a:rPr>
              <a:t>maintenir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performance donnée </a:t>
            </a:r>
            <a:r>
              <a:rPr lang="en-GB" sz="1200" b="0" i="0" u="none" strike="noStrike" kern="1200" dirty="0" err="1">
                <a:solidFill>
                  <a:schemeClr val="tx1"/>
                </a:solidFill>
                <a:effectLst/>
                <a:latin typeface="Arial" pitchFamily="34" charset="0"/>
                <a:ea typeface="+mn-ea"/>
                <a:cs typeface="+mn-cs"/>
              </a:rPr>
              <a:t>jusqu'à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l'arrivée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ou</a:t>
            </a:r>
            <a:r>
              <a:rPr lang="en-GB" sz="1200" b="0" i="0" u="none" strike="noStrike" kern="1200" dirty="0">
                <a:solidFill>
                  <a:schemeClr val="tx1"/>
                </a:solidFill>
                <a:effectLst/>
                <a:latin typeface="Arial" pitchFamily="34" charset="0"/>
                <a:ea typeface="+mn-ea"/>
                <a:cs typeface="+mn-cs"/>
              </a:rPr>
              <a:t> à supporter un effort </a:t>
            </a:r>
            <a:r>
              <a:rPr lang="en-GB" sz="1200" b="0" i="0" u="none" strike="noStrike" kern="1200" dirty="0" err="1">
                <a:solidFill>
                  <a:schemeClr val="tx1"/>
                </a:solidFill>
                <a:effectLst/>
                <a:latin typeface="Arial" pitchFamily="34" charset="0"/>
                <a:ea typeface="+mn-ea"/>
                <a:cs typeface="+mn-cs"/>
              </a:rPr>
              <a:t>donné</a:t>
            </a:r>
            <a:r>
              <a:rPr lang="en-GB" sz="1200" b="0" i="0" u="none" strike="noStrike" kern="1200" dirty="0">
                <a:solidFill>
                  <a:schemeClr val="tx1"/>
                </a:solidFill>
                <a:effectLst/>
                <a:latin typeface="Arial" pitchFamily="34" charset="0"/>
                <a:ea typeface="+mn-ea"/>
                <a:cs typeface="+mn-cs"/>
              </a:rPr>
              <a:t> sans </a:t>
            </a:r>
            <a:r>
              <a:rPr lang="en-GB" sz="1200" b="0" i="0" u="none" strike="noStrike" kern="1200" dirty="0" err="1">
                <a:solidFill>
                  <a:schemeClr val="tx1"/>
                </a:solidFill>
                <a:effectLst/>
                <a:latin typeface="Arial" pitchFamily="34" charset="0"/>
                <a:ea typeface="+mn-ea"/>
                <a:cs typeface="+mn-cs"/>
              </a:rPr>
              <a:t>signes</a:t>
            </a:r>
            <a:r>
              <a:rPr lang="en-GB" sz="1200" b="0" i="0" u="none" strike="noStrike" kern="1200" dirty="0">
                <a:solidFill>
                  <a:schemeClr val="tx1"/>
                </a:solidFill>
                <a:effectLst/>
                <a:latin typeface="Arial" pitchFamily="34" charset="0"/>
                <a:ea typeface="+mn-ea"/>
                <a:cs typeface="+mn-cs"/>
              </a:rPr>
              <a:t> de fatigue notables pendant </a:t>
            </a:r>
            <a:r>
              <a:rPr lang="en-GB" sz="1200" b="0" i="0" u="none" strike="noStrike" kern="1200" dirty="0" err="1">
                <a:solidFill>
                  <a:schemeClr val="tx1"/>
                </a:solidFill>
                <a:effectLst/>
                <a:latin typeface="Arial" pitchFamily="34" charset="0"/>
                <a:ea typeface="+mn-ea"/>
                <a:cs typeface="+mn-cs"/>
              </a:rPr>
              <a:t>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période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longue </a:t>
            </a:r>
            <a:r>
              <a:rPr lang="en-GB" sz="1200" b="0" i="0" u="none" strike="noStrike" kern="1200" dirty="0" err="1">
                <a:solidFill>
                  <a:schemeClr val="tx1"/>
                </a:solidFill>
                <a:effectLst/>
                <a:latin typeface="Arial" pitchFamily="34" charset="0"/>
                <a:ea typeface="+mn-ea"/>
                <a:cs typeface="+mn-cs"/>
              </a:rPr>
              <a:t>que</a:t>
            </a:r>
            <a:r>
              <a:rPr lang="en-GB" sz="1200" b="0" i="0" u="none" strike="noStrike" kern="1200" dirty="0">
                <a:solidFill>
                  <a:schemeClr val="tx1"/>
                </a:solidFill>
                <a:effectLst/>
                <a:latin typeface="Arial" pitchFamily="34" charset="0"/>
                <a:ea typeface="+mn-ea"/>
                <a:cs typeface="+mn-cs"/>
              </a:rPr>
              <a:t> possible.</a:t>
            </a:r>
          </a:p>
          <a:p>
            <a:r>
              <a:rPr lang="en-GB" sz="1200" b="0" i="0" u="none" strike="noStrike" kern="1200" dirty="0">
                <a:solidFill>
                  <a:schemeClr val="tx1"/>
                </a:solidFill>
                <a:effectLst/>
                <a:latin typeface="Arial" pitchFamily="34" charset="0"/>
                <a:ea typeface="+mn-ea"/>
                <a:cs typeface="+mn-cs"/>
              </a:rPr>
              <a:t>Elle </a:t>
            </a:r>
            <a:r>
              <a:rPr lang="en-GB" sz="1200" b="0" i="0" u="none" strike="noStrike" kern="1200" dirty="0" err="1">
                <a:solidFill>
                  <a:schemeClr val="tx1"/>
                </a:solidFill>
                <a:effectLst/>
                <a:latin typeface="Arial" pitchFamily="34" charset="0"/>
                <a:ea typeface="+mn-ea"/>
                <a:cs typeface="+mn-cs"/>
              </a:rPr>
              <a:t>signifie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à la fatigue et </a:t>
            </a:r>
            <a:r>
              <a:rPr lang="en-GB" sz="1200" b="0" i="0" u="none" strike="noStrike" kern="1200" dirty="0" err="1">
                <a:solidFill>
                  <a:schemeClr val="tx1"/>
                </a:solidFill>
                <a:effectLst/>
                <a:latin typeface="Arial" pitchFamily="34" charset="0"/>
                <a:ea typeface="+mn-ea"/>
                <a:cs typeface="+mn-cs"/>
              </a:rPr>
              <a:t>constitue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donc</a:t>
            </a:r>
            <a:r>
              <a:rPr lang="en-GB" sz="1200" b="0" i="0" u="none" strike="noStrike" kern="1200" dirty="0">
                <a:solidFill>
                  <a:schemeClr val="tx1"/>
                </a:solidFill>
                <a:effectLst/>
                <a:latin typeface="Arial" pitchFamily="34" charset="0"/>
                <a:ea typeface="+mn-ea"/>
                <a:cs typeface="+mn-cs"/>
              </a:rPr>
              <a:t> la base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capacité</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récupération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La notion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est </a:t>
            </a:r>
            <a:r>
              <a:rPr lang="en-GB" sz="1200" b="0" i="0" u="none" strike="noStrike" kern="1200" dirty="0" err="1">
                <a:solidFill>
                  <a:schemeClr val="tx1"/>
                </a:solidFill>
                <a:effectLst/>
                <a:latin typeface="Arial" pitchFamily="34" charset="0"/>
                <a:ea typeface="+mn-ea"/>
                <a:cs typeface="+mn-cs"/>
              </a:rPr>
              <a:t>toutefois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complexe</a:t>
            </a:r>
            <a:r>
              <a:rPr lang="en-GB" sz="1200" b="0" i="0" u="none" strike="noStrike" kern="1200" dirty="0">
                <a:solidFill>
                  <a:schemeClr val="tx1"/>
                </a:solidFill>
                <a:effectLst/>
                <a:latin typeface="Arial" pitchFamily="34" charset="0"/>
                <a:ea typeface="+mn-ea"/>
                <a:cs typeface="+mn-cs"/>
              </a:rPr>
              <a:t> et fait </a:t>
            </a:r>
            <a:r>
              <a:rPr lang="en-GB" sz="1200" b="0" i="0" u="none" strike="noStrike" kern="1200" dirty="0" err="1">
                <a:solidFill>
                  <a:schemeClr val="tx1"/>
                </a:solidFill>
                <a:effectLst/>
                <a:latin typeface="Arial" pitchFamily="34" charset="0"/>
                <a:ea typeface="+mn-ea"/>
                <a:cs typeface="+mn-cs"/>
              </a:rPr>
              <a:t>l'objet</a:t>
            </a:r>
            <a:r>
              <a:rPr lang="en-GB" sz="1200" b="0" i="0" u="none" strike="noStrike" kern="1200" dirty="0">
                <a:solidFill>
                  <a:schemeClr val="tx1"/>
                </a:solidFill>
                <a:effectLst/>
                <a:latin typeface="Arial" pitchFamily="34" charset="0"/>
                <a:ea typeface="+mn-ea"/>
                <a:cs typeface="+mn-cs"/>
              </a:rPr>
              <a:t> de controverses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conséquence</a:t>
            </a:r>
            <a:r>
              <a:rPr lang="en-GB" sz="1200" b="0" i="0" u="none" strike="noStrike" kern="1200" dirty="0">
                <a:solidFill>
                  <a:schemeClr val="tx1"/>
                </a:solidFill>
                <a:effectLst/>
                <a:latin typeface="Arial" pitchFamily="34" charset="0"/>
                <a:ea typeface="+mn-ea"/>
                <a:cs typeface="+mn-cs"/>
              </a:rPr>
              <a:t>, car </a:t>
            </a:r>
            <a:r>
              <a:rPr lang="en-GB" sz="1200" b="0" i="0" u="none" strike="noStrike" kern="1200" dirty="0" err="1">
                <a:solidFill>
                  <a:schemeClr val="tx1"/>
                </a:solidFill>
                <a:effectLst/>
                <a:latin typeface="Arial" pitchFamily="34" charset="0"/>
                <a:ea typeface="+mn-ea"/>
                <a:cs typeface="+mn-cs"/>
              </a:rPr>
              <a:t>d'une</a:t>
            </a:r>
            <a:r>
              <a:rPr lang="en-GB" sz="1200" b="0" i="0" u="none" strike="noStrike" kern="1200" dirty="0">
                <a:solidFill>
                  <a:schemeClr val="tx1"/>
                </a:solidFill>
                <a:effectLst/>
                <a:latin typeface="Arial" pitchFamily="34" charset="0"/>
                <a:ea typeface="+mn-ea"/>
                <a:cs typeface="+mn-cs"/>
              </a:rPr>
              <a:t> part,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est </a:t>
            </a:r>
            <a:r>
              <a:rPr lang="en-GB" sz="1200" b="0" i="0" u="none" strike="noStrike" kern="1200" dirty="0" err="1">
                <a:solidFill>
                  <a:schemeClr val="tx1"/>
                </a:solidFill>
                <a:effectLst/>
                <a:latin typeface="Arial" pitchFamily="34" charset="0"/>
                <a:ea typeface="+mn-ea"/>
                <a:cs typeface="+mn-cs"/>
              </a:rPr>
              <a:t>déterminée</a:t>
            </a:r>
            <a:r>
              <a:rPr lang="en-GB" sz="1200" b="0" i="0" u="none" strike="noStrike" kern="1200" dirty="0">
                <a:solidFill>
                  <a:schemeClr val="tx1"/>
                </a:solidFill>
                <a:effectLst/>
                <a:latin typeface="Arial" pitchFamily="34" charset="0"/>
                <a:ea typeface="+mn-ea"/>
                <a:cs typeface="+mn-cs"/>
              </a:rPr>
              <a:t> par </a:t>
            </a:r>
            <a:r>
              <a:rPr lang="en-GB" sz="1200" b="0" i="0" u="none" strike="noStrike" kern="1200" dirty="0" err="1">
                <a:solidFill>
                  <a:schemeClr val="tx1"/>
                </a:solidFill>
                <a:effectLst/>
                <a:latin typeface="Arial" pitchFamily="34" charset="0"/>
                <a:ea typeface="+mn-ea"/>
                <a:cs typeface="+mn-cs"/>
              </a:rPr>
              <a:t>l'activité</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métabolique</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d'autre</a:t>
            </a:r>
            <a:r>
              <a:rPr lang="en-GB" sz="1200" b="0" i="0" u="none" strike="noStrike" kern="1200" dirty="0">
                <a:solidFill>
                  <a:schemeClr val="tx1"/>
                </a:solidFill>
                <a:effectLst/>
                <a:latin typeface="Arial" pitchFamily="34" charset="0"/>
                <a:ea typeface="+mn-ea"/>
                <a:cs typeface="+mn-cs"/>
              </a:rPr>
              <a:t> part, des aspects </a:t>
            </a:r>
            <a:r>
              <a:rPr lang="en-GB" sz="1200" b="0" i="0" u="none" strike="noStrike" kern="1200" dirty="0" err="1">
                <a:solidFill>
                  <a:schemeClr val="tx1"/>
                </a:solidFill>
                <a:effectLst/>
                <a:latin typeface="Arial" pitchFamily="34" charset="0"/>
                <a:ea typeface="+mn-ea"/>
                <a:cs typeface="+mn-cs"/>
              </a:rPr>
              <a:t>psychologiques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également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pertinents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C'est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pourquoi</a:t>
            </a:r>
            <a:r>
              <a:rPr lang="en-GB" sz="1200" b="0" i="0" u="none" strike="noStrike" kern="1200" dirty="0">
                <a:solidFill>
                  <a:schemeClr val="tx1"/>
                </a:solidFill>
                <a:effectLst/>
                <a:latin typeface="Arial" pitchFamily="34" charset="0"/>
                <a:ea typeface="+mn-ea"/>
                <a:cs typeface="+mn-cs"/>
              </a:rPr>
              <a:t> on parle </a:t>
            </a:r>
            <a:r>
              <a:rPr lang="en-GB" sz="1200" b="0" i="0" u="none" strike="noStrike" kern="1200" dirty="0" err="1">
                <a:solidFill>
                  <a:schemeClr val="tx1"/>
                </a:solidFill>
                <a:effectLst/>
                <a:latin typeface="Arial" pitchFamily="34" charset="0"/>
                <a:ea typeface="+mn-ea"/>
                <a:cs typeface="+mn-cs"/>
              </a:rPr>
              <a:t>aussi</a:t>
            </a:r>
            <a:r>
              <a:rPr lang="en-GB" sz="1200" b="0" i="0" u="none" strike="noStrike" kern="1200" dirty="0">
                <a:solidFill>
                  <a:schemeClr val="tx1"/>
                </a:solidFill>
                <a:effectLst/>
                <a:latin typeface="Arial" pitchFamily="34" charset="0"/>
                <a:ea typeface="+mn-ea"/>
                <a:cs typeface="+mn-cs"/>
              </a:rPr>
              <a:t> de </a:t>
            </a:r>
            <a:r>
              <a:rPr lang="en-GB" sz="1200" b="0" i="0" u="none" strike="noStrike" kern="1200" dirty="0" err="1">
                <a:solidFill>
                  <a:schemeClr val="tx1"/>
                </a:solidFill>
                <a:effectLst/>
                <a:latin typeface="Arial" pitchFamily="34" charset="0"/>
                <a:ea typeface="+mn-ea"/>
                <a:cs typeface="+mn-cs"/>
              </a:rPr>
              <a:t>résistance</a:t>
            </a:r>
            <a:r>
              <a:rPr lang="en-GB" sz="1200" b="0" i="0" u="none" strike="noStrike" kern="1200" dirty="0">
                <a:solidFill>
                  <a:schemeClr val="tx1"/>
                </a:solidFill>
                <a:effectLst/>
                <a:latin typeface="Arial" pitchFamily="34" charset="0"/>
                <a:ea typeface="+mn-ea"/>
                <a:cs typeface="+mn-cs"/>
              </a:rPr>
              <a:t> psycho-physique à la fatigue.</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Dans les sports </a:t>
            </a:r>
            <a:r>
              <a:rPr lang="en-GB" sz="1200" b="0" i="0" u="none" strike="noStrike" kern="1200" dirty="0" err="1">
                <a:solidFill>
                  <a:schemeClr val="tx1"/>
                </a:solidFill>
                <a:effectLst/>
                <a:latin typeface="Arial" pitchFamily="34" charset="0"/>
                <a:ea typeface="+mn-ea"/>
                <a:cs typeface="+mn-cs"/>
              </a:rPr>
              <a:t>d'endurance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l'endurance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détermine</a:t>
            </a:r>
            <a:r>
              <a:rPr lang="en-GB" sz="1200" b="0" i="0" u="none" strike="noStrike" kern="1200" dirty="0">
                <a:solidFill>
                  <a:schemeClr val="tx1"/>
                </a:solidFill>
                <a:effectLst/>
                <a:latin typeface="Arial" pitchFamily="34" charset="0"/>
                <a:ea typeface="+mn-ea"/>
                <a:cs typeface="+mn-cs"/>
              </a:rPr>
              <a:t> la performance ; dans </a:t>
            </a:r>
            <a:r>
              <a:rPr lang="en-GB" sz="1200" b="0" i="0" u="none" strike="noStrike" kern="1200" dirty="0" err="1">
                <a:solidFill>
                  <a:schemeClr val="tx1"/>
                </a:solidFill>
                <a:effectLst/>
                <a:latin typeface="Arial" pitchFamily="34" charset="0"/>
                <a:ea typeface="+mn-ea"/>
                <a:cs typeface="+mn-cs"/>
              </a:rPr>
              <a:t>toutes</a:t>
            </a:r>
            <a:r>
              <a:rPr lang="en-GB" sz="1200" b="0" i="0" u="none" strike="noStrike" kern="1200" dirty="0">
                <a:solidFill>
                  <a:schemeClr val="tx1"/>
                </a:solidFill>
                <a:effectLst/>
                <a:latin typeface="Arial" pitchFamily="34" charset="0"/>
                <a:ea typeface="+mn-ea"/>
                <a:cs typeface="+mn-cs"/>
              </a:rPr>
              <a:t> les </a:t>
            </a:r>
            <a:r>
              <a:rPr lang="en-GB" sz="1200" b="0" i="0" u="none" strike="noStrike" kern="1200" dirty="0" err="1">
                <a:solidFill>
                  <a:schemeClr val="tx1"/>
                </a:solidFill>
                <a:effectLst/>
                <a:latin typeface="Arial" pitchFamily="34" charset="0"/>
                <a:ea typeface="+mn-ea"/>
                <a:cs typeface="+mn-cs"/>
              </a:rPr>
              <a:t>autres</a:t>
            </a:r>
            <a:r>
              <a:rPr lang="en-GB" sz="1200" b="0" i="0" u="none" strike="noStrike" kern="1200" dirty="0">
                <a:solidFill>
                  <a:schemeClr val="tx1"/>
                </a:solidFill>
                <a:effectLst/>
                <a:latin typeface="Arial" pitchFamily="34" charset="0"/>
                <a:ea typeface="+mn-ea"/>
                <a:cs typeface="+mn-cs"/>
              </a:rPr>
              <a:t> disciplines, </a:t>
            </a:r>
            <a:r>
              <a:rPr lang="en-GB" sz="1200" b="0" i="0" u="none" strike="noStrike" kern="1200" dirty="0" err="1">
                <a:solidFill>
                  <a:schemeClr val="tx1"/>
                </a:solidFill>
                <a:effectLst/>
                <a:latin typeface="Arial" pitchFamily="34" charset="0"/>
                <a:ea typeface="+mn-ea"/>
                <a:cs typeface="+mn-cs"/>
              </a:rPr>
              <a:t>elle</a:t>
            </a:r>
            <a:r>
              <a:rPr lang="en-GB" sz="1200" b="0" i="0" u="none" strike="noStrike" kern="1200" dirty="0">
                <a:solidFill>
                  <a:schemeClr val="tx1"/>
                </a:solidFill>
                <a:effectLst/>
                <a:latin typeface="Arial" pitchFamily="34" charset="0"/>
                <a:ea typeface="+mn-ea"/>
                <a:cs typeface="+mn-cs"/>
              </a:rPr>
              <a:t> est </a:t>
            </a:r>
            <a:r>
              <a:rPr lang="en-GB" sz="1200" b="0" i="0" u="none" strike="noStrike" kern="1200" dirty="0" err="1">
                <a:solidFill>
                  <a:schemeClr val="tx1"/>
                </a:solidFill>
                <a:effectLst/>
                <a:latin typeface="Arial" pitchFamily="34" charset="0"/>
                <a:ea typeface="+mn-ea"/>
                <a:cs typeface="+mn-cs"/>
              </a:rPr>
              <a:t>nécessaire</a:t>
            </a:r>
            <a:r>
              <a:rPr lang="en-GB" sz="1200" b="0" i="0" u="none" strike="noStrike" kern="1200" dirty="0">
                <a:solidFill>
                  <a:schemeClr val="tx1"/>
                </a:solidFill>
                <a:effectLst/>
                <a:latin typeface="Arial" pitchFamily="34" charset="0"/>
                <a:ea typeface="+mn-ea"/>
                <a:cs typeface="+mn-cs"/>
              </a:rPr>
              <a:t> pour </a:t>
            </a:r>
            <a:r>
              <a:rPr lang="en-GB" sz="1200" b="0" i="0" u="none" strike="noStrike" kern="1200" dirty="0" err="1">
                <a:solidFill>
                  <a:schemeClr val="tx1"/>
                </a:solidFill>
                <a:effectLst/>
                <a:latin typeface="Arial" pitchFamily="34" charset="0"/>
                <a:ea typeface="+mn-ea"/>
                <a:cs typeface="+mn-cs"/>
              </a:rPr>
              <a:t>pouvoir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s'entraîner</a:t>
            </a:r>
            <a:r>
              <a:rPr lang="en-GB" sz="1200" b="0" i="0" u="none" strike="noStrike" kern="1200" dirty="0">
                <a:solidFill>
                  <a:schemeClr val="tx1"/>
                </a:solidFill>
                <a:effectLst/>
                <a:latin typeface="Arial" pitchFamily="34" charset="0"/>
                <a:ea typeface="+mn-ea"/>
                <a:cs typeface="+mn-cs"/>
              </a:rPr>
              <a:t> (avec endurance), </a:t>
            </a:r>
            <a:r>
              <a:rPr lang="en-GB" sz="1200" b="0" i="0" u="none" strike="noStrike" kern="1200" dirty="0" err="1">
                <a:solidFill>
                  <a:schemeClr val="tx1"/>
                </a:solidFill>
                <a:effectLst/>
                <a:latin typeface="Arial" pitchFamily="34" charset="0"/>
                <a:ea typeface="+mn-ea"/>
                <a:cs typeface="+mn-cs"/>
              </a:rPr>
              <a:t>réussir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compétition</a:t>
            </a:r>
            <a:r>
              <a:rPr lang="en-GB" sz="1200" b="0" i="0" u="none" strike="noStrike" kern="1200" dirty="0">
                <a:solidFill>
                  <a:schemeClr val="tx1"/>
                </a:solidFill>
                <a:effectLst/>
                <a:latin typeface="Arial" pitchFamily="34" charset="0"/>
                <a:ea typeface="+mn-ea"/>
                <a:cs typeface="+mn-cs"/>
              </a:rPr>
              <a:t> et </a:t>
            </a:r>
            <a:r>
              <a:rPr lang="en-GB" sz="1200" b="0" i="0" u="none" strike="noStrike" kern="1200" dirty="0" err="1">
                <a:solidFill>
                  <a:schemeClr val="tx1"/>
                </a:solidFill>
                <a:effectLst/>
                <a:latin typeface="Arial" pitchFamily="34" charset="0"/>
                <a:ea typeface="+mn-ea"/>
                <a:cs typeface="+mn-cs"/>
              </a:rPr>
              <a:t>récupérer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rapidement</a:t>
            </a:r>
            <a:r>
              <a:rPr lang="en-GB" sz="1200" b="0" i="0" u="none" strike="noStrike" kern="1200" dirty="0">
                <a:solidFill>
                  <a:schemeClr val="tx1"/>
                </a:solidFill>
                <a:effectLst/>
                <a:latin typeface="Arial" pitchFamily="34" charset="0"/>
                <a:ea typeface="+mn-ea"/>
                <a:cs typeface="+mn-cs"/>
              </a:rPr>
              <a:t> après un effort physique.</a:t>
            </a:r>
          </a:p>
          <a:p>
            <a:endParaRPr lang="de-CH" dirty="0"/>
          </a:p>
        </p:txBody>
      </p:sp>
      <p:sp>
        <p:nvSpPr>
          <p:cNvPr id="4" name="Foliennummernplatzhalter 3">
            <a:extLst>
              <a:ext uri="{FF2B5EF4-FFF2-40B4-BE49-F238E27FC236}">
                <a16:creationId xmlns:a16="http://schemas.microsoft.com/office/drawing/2014/main" id="{270B80FB-0553-81F4-4CC8-281D61B4548B}"/>
              </a:ext>
            </a:extLst>
          </p:cNvPr>
          <p:cNvSpPr>
            <a:spLocks noGrp="1"/>
          </p:cNvSpPr>
          <p:nvPr>
            <p:ph type="sldNum" sz="quarter" idx="5"/>
          </p:nvPr>
        </p:nvSpPr>
        <p:spPr/>
        <p:txBody>
          <a:bodyPr/>
          <a:lstStyle/>
          <a:p>
            <a:pPr>
              <a:defRPr/>
            </a:pPr>
            <a:fld id="{C46147B8-7AEA-4922-A55B-DCDA58C024A2}" type="slidenum">
              <a:rPr lang="de-CH" smtClean="0"/>
              <a:pPr>
                <a:defRPr/>
              </a:pPr>
              <a:t>18</a:t>
            </a:fld>
            <a:endParaRPr lang="de-CH"/>
          </a:p>
        </p:txBody>
      </p:sp>
    </p:spTree>
    <p:extLst>
      <p:ext uri="{BB962C8B-B14F-4D97-AF65-F5344CB8AC3E}">
        <p14:creationId xmlns:p14="http://schemas.microsoft.com/office/powerpoint/2010/main" val="276746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957A-F3EC-9CB2-2742-BFA7E68A725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F669A34-0C27-70A5-4CAC-298920D4329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35D3018D-0BC5-807C-17DC-BF96A934EEB3}"/>
              </a:ext>
            </a:extLst>
          </p:cNvPr>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è la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mantenere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determinato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fino</a:t>
            </a:r>
            <a:r>
              <a:rPr lang="en-GB" sz="1200" b="0" i="0" u="none" strike="noStrike" kern="1200" dirty="0">
                <a:solidFill>
                  <a:schemeClr val="tx1"/>
                </a:solidFill>
                <a:effectLst/>
                <a:latin typeface="Arial" pitchFamily="34" charset="0"/>
                <a:ea typeface="+mn-ea"/>
                <a:cs typeface="+mn-cs"/>
              </a:rPr>
              <a:t> al </a:t>
            </a:r>
            <a:r>
              <a:rPr lang="en-GB" sz="1200" b="0" i="0" u="none" strike="noStrike" kern="1200" dirty="0" err="1">
                <a:solidFill>
                  <a:schemeClr val="tx1"/>
                </a:solidFill>
                <a:effectLst/>
                <a:latin typeface="Arial" pitchFamily="34" charset="0"/>
                <a:ea typeface="+mn-ea"/>
                <a:cs typeface="+mn-cs"/>
              </a:rPr>
              <a:t>traguardo</a:t>
            </a:r>
            <a:r>
              <a:rPr lang="en-GB" sz="1200" b="0" i="0" u="none" strike="noStrike" kern="1200" dirty="0">
                <a:solidFill>
                  <a:schemeClr val="tx1"/>
                </a:solidFill>
                <a:effectLst/>
                <a:latin typeface="Arial" pitchFamily="34" charset="0"/>
                <a:ea typeface="+mn-ea"/>
                <a:cs typeface="+mn-cs"/>
              </a:rPr>
              <a:t> o di </a:t>
            </a:r>
            <a:r>
              <a:rPr lang="en-GB" sz="1200" b="0" i="0" u="none" strike="noStrike" kern="1200" dirty="0" err="1">
                <a:solidFill>
                  <a:schemeClr val="tx1"/>
                </a:solidFill>
                <a:effectLst/>
                <a:latin typeface="Arial" pitchFamily="34" charset="0"/>
                <a:ea typeface="+mn-ea"/>
                <a:cs typeface="+mn-cs"/>
              </a:rPr>
              <a:t>sopportare</a:t>
            </a:r>
            <a:r>
              <a:rPr lang="en-GB" sz="1200" b="0" i="0" u="none" strike="noStrike" kern="1200" dirty="0">
                <a:solidFill>
                  <a:schemeClr val="tx1"/>
                </a:solidFill>
                <a:effectLst/>
                <a:latin typeface="Arial" pitchFamily="34" charset="0"/>
                <a:ea typeface="+mn-ea"/>
                <a:cs typeface="+mn-cs"/>
              </a:rPr>
              <a:t> un </a:t>
            </a:r>
            <a:r>
              <a:rPr lang="en-GB" sz="1200" b="0" i="0" u="none" strike="noStrike" kern="1200" dirty="0" err="1">
                <a:solidFill>
                  <a:schemeClr val="tx1"/>
                </a:solidFill>
                <a:effectLst/>
                <a:latin typeface="Arial" pitchFamily="34" charset="0"/>
                <a:ea typeface="+mn-ea"/>
                <a:cs typeface="+mn-cs"/>
              </a:rPr>
              <a:t>certo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livello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più</a:t>
            </a:r>
            <a:r>
              <a:rPr lang="en-GB" sz="1200" b="0" i="0" u="none" strike="noStrike" kern="1200" dirty="0">
                <a:solidFill>
                  <a:schemeClr val="tx1"/>
                </a:solidFill>
                <a:effectLst/>
                <a:latin typeface="Arial" pitchFamily="34" charset="0"/>
                <a:ea typeface="+mn-ea"/>
                <a:cs typeface="+mn-cs"/>
              </a:rPr>
              <a:t> a </a:t>
            </a:r>
            <a:r>
              <a:rPr lang="en-GB" sz="1200" b="0" i="0" u="none" strike="noStrike" kern="1200" dirty="0" err="1">
                <a:solidFill>
                  <a:schemeClr val="tx1"/>
                </a:solidFill>
                <a:effectLst/>
                <a:latin typeface="Arial" pitchFamily="34" charset="0"/>
                <a:ea typeface="+mn-ea"/>
                <a:cs typeface="+mn-cs"/>
              </a:rPr>
              <a:t>lungo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possibile</a:t>
            </a:r>
            <a:r>
              <a:rPr lang="en-GB" sz="1200" b="0" i="0" u="none" strike="noStrike" kern="1200" dirty="0">
                <a:solidFill>
                  <a:schemeClr val="tx1"/>
                </a:solidFill>
                <a:effectLst/>
                <a:latin typeface="Arial" pitchFamily="34" charset="0"/>
                <a:ea typeface="+mn-ea"/>
                <a:cs typeface="+mn-cs"/>
              </a:rPr>
              <a:t> senza </a:t>
            </a:r>
            <a:r>
              <a:rPr lang="en-GB" sz="1200" b="0" i="0" u="none" strike="noStrike" kern="1200" dirty="0" err="1">
                <a:solidFill>
                  <a:schemeClr val="tx1"/>
                </a:solidFill>
                <a:effectLst/>
                <a:latin typeface="Arial" pitchFamily="34" charset="0"/>
                <a:ea typeface="+mn-ea"/>
                <a:cs typeface="+mn-cs"/>
              </a:rPr>
              <a:t>significativi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segni</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affaticamento</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Significa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alla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ed è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alla base della </a:t>
            </a:r>
            <a:r>
              <a:rPr lang="en-GB" sz="1200" b="0" i="0" u="none" strike="noStrike" kern="1200" dirty="0" err="1">
                <a:solidFill>
                  <a:schemeClr val="tx1"/>
                </a:solidFill>
                <a:effectLst/>
                <a:latin typeface="Arial" pitchFamily="34" charset="0"/>
                <a:ea typeface="+mn-ea"/>
                <a:cs typeface="+mn-cs"/>
              </a:rPr>
              <a:t>capacità</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Tuttavia</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concetto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è </a:t>
            </a:r>
            <a:r>
              <a:rPr lang="en-GB" sz="1200" b="0" i="0" u="none" strike="noStrike" kern="1200" dirty="0" err="1">
                <a:solidFill>
                  <a:schemeClr val="tx1"/>
                </a:solidFill>
                <a:effectLst/>
                <a:latin typeface="Arial" pitchFamily="34" charset="0"/>
                <a:ea typeface="+mn-ea"/>
                <a:cs typeface="+mn-cs"/>
              </a:rPr>
              <a:t>complesso</a:t>
            </a:r>
            <a:r>
              <a:rPr lang="en-GB" sz="1200" b="0" i="0" u="none" strike="noStrike" kern="1200" dirty="0">
                <a:solidFill>
                  <a:schemeClr val="tx1"/>
                </a:solidFill>
                <a:effectLst/>
                <a:latin typeface="Arial" pitchFamily="34" charset="0"/>
                <a:ea typeface="+mn-ea"/>
                <a:cs typeface="+mn-cs"/>
              </a:rPr>
              <a:t> e </a:t>
            </a:r>
            <a:r>
              <a:rPr lang="en-GB" sz="1200" b="0" i="0" u="none" strike="noStrike" kern="1200" dirty="0" err="1">
                <a:solidFill>
                  <a:schemeClr val="tx1"/>
                </a:solidFill>
                <a:effectLst/>
                <a:latin typeface="Arial" pitchFamily="34" charset="0"/>
                <a:ea typeface="+mn-ea"/>
                <a:cs typeface="+mn-cs"/>
              </a:rPr>
              <a:t>quindi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oggetto</a:t>
            </a:r>
            <a:r>
              <a:rPr lang="en-GB" sz="1200" b="0" i="0" u="none" strike="noStrike" kern="1200" dirty="0">
                <a:solidFill>
                  <a:schemeClr val="tx1"/>
                </a:solidFill>
                <a:effectLst/>
                <a:latin typeface="Arial" pitchFamily="34" charset="0"/>
                <a:ea typeface="+mn-ea"/>
                <a:cs typeface="+mn-cs"/>
              </a:rPr>
              <a:t> di </a:t>
            </a:r>
            <a:r>
              <a:rPr lang="en-GB" sz="1200" b="0" i="0" u="none" strike="noStrike" kern="1200" dirty="0" err="1">
                <a:solidFill>
                  <a:schemeClr val="tx1"/>
                </a:solidFill>
                <a:effectLst/>
                <a:latin typeface="Arial" pitchFamily="34" charset="0"/>
                <a:ea typeface="+mn-ea"/>
                <a:cs typeface="+mn-cs"/>
              </a:rPr>
              <a:t>dibattiti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controversi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perché</a:t>
            </a:r>
            <a:r>
              <a:rPr lang="en-GB" sz="1200" b="0" i="0" u="none" strike="noStrike" kern="1200" dirty="0">
                <a:solidFill>
                  <a:schemeClr val="tx1"/>
                </a:solidFill>
                <a:effectLst/>
                <a:latin typeface="Arial" pitchFamily="34" charset="0"/>
                <a:ea typeface="+mn-ea"/>
                <a:cs typeface="+mn-cs"/>
              </a:rPr>
              <a:t> da un lato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è </a:t>
            </a:r>
            <a:r>
              <a:rPr lang="en-GB" sz="1200" b="0" i="0" u="none" strike="noStrike" kern="1200" dirty="0" err="1">
                <a:solidFill>
                  <a:schemeClr val="tx1"/>
                </a:solidFill>
                <a:effectLst/>
                <a:latin typeface="Arial" pitchFamily="34" charset="0"/>
                <a:ea typeface="+mn-ea"/>
                <a:cs typeface="+mn-cs"/>
              </a:rPr>
              <a:t>determinata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dall'attività</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metabolica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dall'altro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sono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rilevanti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gli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aspetti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psicologici</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questo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motivo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usa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anche</a:t>
            </a:r>
            <a:r>
              <a:rPr lang="en-GB" sz="1200" b="0" i="0" u="none" strike="noStrike" kern="1200" dirty="0">
                <a:solidFill>
                  <a:schemeClr val="tx1"/>
                </a:solidFill>
                <a:effectLst/>
                <a:latin typeface="Arial" pitchFamily="34" charset="0"/>
                <a:ea typeface="+mn-ea"/>
                <a:cs typeface="+mn-cs"/>
              </a:rPr>
              <a:t> il </a:t>
            </a:r>
            <a:r>
              <a:rPr lang="en-GB" sz="1200" b="0" i="0" u="none" strike="noStrike" kern="1200" dirty="0" err="1">
                <a:solidFill>
                  <a:schemeClr val="tx1"/>
                </a:solidFill>
                <a:effectLst/>
                <a:latin typeface="Arial" pitchFamily="34" charset="0"/>
                <a:ea typeface="+mn-ea"/>
                <a:cs typeface="+mn-cs"/>
              </a:rPr>
              <a:t>termine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alla </a:t>
            </a:r>
            <a:r>
              <a:rPr lang="en-GB" sz="1200" b="0" i="0" u="none" strike="noStrike" kern="1200" dirty="0" err="1">
                <a:solidFill>
                  <a:schemeClr val="tx1"/>
                </a:solidFill>
                <a:effectLst/>
                <a:latin typeface="Arial" pitchFamily="34" charset="0"/>
                <a:ea typeface="+mn-ea"/>
                <a:cs typeface="+mn-cs"/>
              </a:rPr>
              <a:t>fatica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psico-fisica</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Negli</a:t>
            </a:r>
            <a:r>
              <a:rPr lang="en-GB" sz="1200" b="0" i="0" u="none" strike="noStrike" kern="1200" dirty="0">
                <a:solidFill>
                  <a:schemeClr val="tx1"/>
                </a:solidFill>
                <a:effectLst/>
                <a:latin typeface="Arial" pitchFamily="34" charset="0"/>
                <a:ea typeface="+mn-ea"/>
                <a:cs typeface="+mn-cs"/>
              </a:rPr>
              <a:t> sport di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determina</a:t>
            </a:r>
            <a:r>
              <a:rPr lang="en-GB" sz="1200" b="0" i="0" u="none" strike="noStrike" kern="1200" dirty="0">
                <a:solidFill>
                  <a:schemeClr val="tx1"/>
                </a:solidFill>
                <a:effectLst/>
                <a:latin typeface="Arial" pitchFamily="34" charset="0"/>
                <a:ea typeface="+mn-ea"/>
                <a:cs typeface="+mn-cs"/>
              </a:rPr>
              <a:t> la </a:t>
            </a:r>
            <a:r>
              <a:rPr lang="en-GB" sz="1200" b="0" i="0" u="none" strike="noStrike" kern="1200" dirty="0" err="1">
                <a:solidFill>
                  <a:schemeClr val="tx1"/>
                </a:solidFill>
                <a:effectLst/>
                <a:latin typeface="Arial" pitchFamily="34" charset="0"/>
                <a:ea typeface="+mn-ea"/>
                <a:cs typeface="+mn-cs"/>
              </a:rPr>
              <a:t>prestazione</a:t>
            </a:r>
            <a:r>
              <a:rPr lang="en-GB" sz="1200" b="0" i="0" u="none" strike="noStrike" kern="1200" dirty="0">
                <a:solidFill>
                  <a:schemeClr val="tx1"/>
                </a:solidFill>
                <a:effectLst/>
                <a:latin typeface="Arial" pitchFamily="34" charset="0"/>
                <a:ea typeface="+mn-ea"/>
                <a:cs typeface="+mn-cs"/>
              </a:rPr>
              <a:t>, in tutte le </a:t>
            </a:r>
            <a:r>
              <a:rPr lang="en-GB" sz="1200" b="0" i="0" u="none" strike="noStrike" kern="1200" dirty="0" err="1">
                <a:solidFill>
                  <a:schemeClr val="tx1"/>
                </a:solidFill>
                <a:effectLst/>
                <a:latin typeface="Arial" pitchFamily="34" charset="0"/>
                <a:ea typeface="+mn-ea"/>
                <a:cs typeface="+mn-cs"/>
              </a:rPr>
              <a:t>altre</a:t>
            </a:r>
            <a:r>
              <a:rPr lang="en-GB" sz="1200" b="0" i="0" u="none" strike="noStrike" kern="1200" dirty="0">
                <a:solidFill>
                  <a:schemeClr val="tx1"/>
                </a:solidFill>
                <a:effectLst/>
                <a:latin typeface="Arial" pitchFamily="34" charset="0"/>
                <a:ea typeface="+mn-ea"/>
                <a:cs typeface="+mn-cs"/>
              </a:rPr>
              <a:t> discipline è necessaria per </a:t>
            </a:r>
            <a:r>
              <a:rPr lang="en-GB" sz="1200" b="0" i="0" u="none" strike="noStrike" kern="1200" dirty="0" err="1">
                <a:solidFill>
                  <a:schemeClr val="tx1"/>
                </a:solidFill>
                <a:effectLst/>
                <a:latin typeface="Arial" pitchFamily="34" charset="0"/>
                <a:ea typeface="+mn-ea"/>
                <a:cs typeface="+mn-cs"/>
              </a:rPr>
              <a:t>potersi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resistenza</a:t>
            </a:r>
            <a:r>
              <a:rPr lang="en-GB" sz="1200" b="0" i="0" u="none" strike="noStrike" kern="1200" dirty="0">
                <a:solidFill>
                  <a:schemeClr val="tx1"/>
                </a:solidFill>
                <a:effectLst/>
                <a:latin typeface="Arial" pitchFamily="34" charset="0"/>
                <a:ea typeface="+mn-ea"/>
                <a:cs typeface="+mn-cs"/>
              </a:rPr>
              <a:t>), per </a:t>
            </a:r>
            <a:r>
              <a:rPr lang="en-GB" sz="1200" b="0" i="0" u="none" strike="noStrike" kern="1200" dirty="0" err="1">
                <a:solidFill>
                  <a:schemeClr val="tx1"/>
                </a:solidFill>
                <a:effectLst/>
                <a:latin typeface="Arial" pitchFamily="34" charset="0"/>
                <a:ea typeface="+mn-ea"/>
                <a:cs typeface="+mn-cs"/>
              </a:rPr>
              <a:t>avere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successo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competizioni</a:t>
            </a:r>
            <a:r>
              <a:rPr lang="en-GB" sz="1200" b="0" i="0" u="none" strike="noStrike" kern="1200" dirty="0">
                <a:solidFill>
                  <a:schemeClr val="tx1"/>
                </a:solidFill>
                <a:effectLst/>
                <a:latin typeface="Arial" pitchFamily="34" charset="0"/>
                <a:ea typeface="+mn-ea"/>
                <a:cs typeface="+mn-cs"/>
              </a:rPr>
              <a:t> e per </a:t>
            </a:r>
            <a:r>
              <a:rPr lang="en-GB" sz="1200" b="0" i="0" u="none" strike="noStrike" kern="1200" dirty="0" err="1">
                <a:solidFill>
                  <a:schemeClr val="tx1"/>
                </a:solidFill>
                <a:effectLst/>
                <a:latin typeface="Arial" pitchFamily="34" charset="0"/>
                <a:ea typeface="+mn-ea"/>
                <a:cs typeface="+mn-cs"/>
              </a:rPr>
              <a:t>recuperare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rapidamente</a:t>
            </a:r>
            <a:r>
              <a:rPr lang="en-GB" sz="1200" b="0" i="0" u="none" strike="noStrike" kern="1200" dirty="0">
                <a:solidFill>
                  <a:schemeClr val="tx1"/>
                </a:solidFill>
                <a:effectLst/>
                <a:latin typeface="Arial" pitchFamily="34" charset="0"/>
                <a:ea typeface="+mn-ea"/>
                <a:cs typeface="+mn-cs"/>
              </a:rPr>
              <a:t> dopo lo </a:t>
            </a:r>
            <a:r>
              <a:rPr lang="en-GB" sz="1200" b="0" i="0" u="none" strike="noStrike" kern="1200" dirty="0" err="1">
                <a:solidFill>
                  <a:schemeClr val="tx1"/>
                </a:solidFill>
                <a:effectLst/>
                <a:latin typeface="Arial" pitchFamily="34" charset="0"/>
                <a:ea typeface="+mn-ea"/>
                <a:cs typeface="+mn-cs"/>
              </a:rPr>
              <a:t>sforzo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fisico</a:t>
            </a:r>
            <a:r>
              <a:rPr lang="en-GB" sz="1200" b="0" i="0" u="none" strike="noStrike" kern="1200" dirty="0">
                <a:solidFill>
                  <a:schemeClr val="tx1"/>
                </a:solidFill>
                <a:effectLst/>
                <a:latin typeface="Arial" pitchFamily="34" charset="0"/>
                <a:ea typeface="+mn-ea"/>
                <a:cs typeface="+mn-cs"/>
              </a:rPr>
              <a:t>.</a:t>
            </a:r>
          </a:p>
          <a:p>
            <a:endParaRPr lang="de-CH" dirty="0"/>
          </a:p>
        </p:txBody>
      </p:sp>
      <p:sp>
        <p:nvSpPr>
          <p:cNvPr id="4" name="Foliennummernplatzhalter 3">
            <a:extLst>
              <a:ext uri="{FF2B5EF4-FFF2-40B4-BE49-F238E27FC236}">
                <a16:creationId xmlns:a16="http://schemas.microsoft.com/office/drawing/2014/main" id="{C63C3A4E-AC1A-D9CB-C4B7-D9DD38DF2A52}"/>
              </a:ext>
            </a:extLst>
          </p:cNvPr>
          <p:cNvSpPr>
            <a:spLocks noGrp="1"/>
          </p:cNvSpPr>
          <p:nvPr>
            <p:ph type="sldNum" sz="quarter" idx="5"/>
          </p:nvPr>
        </p:nvSpPr>
        <p:spPr/>
        <p:txBody>
          <a:bodyPr/>
          <a:lstStyle/>
          <a:p>
            <a:pPr>
              <a:defRPr/>
            </a:pPr>
            <a:fld id="{C46147B8-7AEA-4922-A55B-DCDA58C024A2}" type="slidenum">
              <a:rPr lang="de-CH" smtClean="0"/>
              <a:pPr>
                <a:defRPr/>
              </a:pPr>
              <a:t>19</a:t>
            </a:fld>
            <a:endParaRPr lang="de-CH"/>
          </a:p>
        </p:txBody>
      </p:sp>
    </p:spTree>
    <p:extLst>
      <p:ext uri="{BB962C8B-B14F-4D97-AF65-F5344CB8AC3E}">
        <p14:creationId xmlns:p14="http://schemas.microsoft.com/office/powerpoint/2010/main" val="55701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aufgegliedert</a:t>
            </a:r>
            <a:r>
              <a:rPr lang="en-GB" sz="1200" b="0" i="0" u="none" strike="noStrike" kern="1200" dirty="0">
                <a:solidFill>
                  <a:schemeClr val="tx1"/>
                </a:solidFill>
                <a:effectLst/>
                <a:latin typeface="Arial" pitchFamily="34" charset="0"/>
                <a:ea typeface="+mn-ea"/>
                <a:cs typeface="+mn-cs"/>
              </a:rPr>
              <a:t>, da nicht </a:t>
            </a:r>
            <a:r>
              <a:rPr lang="en-GB" sz="1200" b="0" i="0" u="none" strike="noStrike" kern="1200" dirty="0" err="1">
                <a:solidFill>
                  <a:schemeClr val="tx1"/>
                </a:solidFill>
                <a:effectLst/>
                <a:latin typeface="Arial" pitchFamily="34" charset="0"/>
                <a:ea typeface="+mn-ea"/>
                <a:cs typeface="+mn-cs"/>
              </a:rPr>
              <a:t>überall</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gleiche</a:t>
            </a:r>
            <a:r>
              <a:rPr lang="en-GB" sz="1200" b="0" i="0" u="none" strike="noStrike" kern="1200" dirty="0">
                <a:solidFill>
                  <a:schemeClr val="tx1"/>
                </a:solidFill>
                <a:effectLst/>
                <a:latin typeface="Arial" pitchFamily="34" charset="0"/>
                <a:ea typeface="+mn-ea"/>
                <a:cs typeface="+mn-cs"/>
              </a:rPr>
              <a:t> Form der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Tragen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Marathonläufer</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Laufgeschwindigkeit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möglichst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beispielsweise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Fussballspieler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sein, </a:t>
            </a: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dem</a:t>
            </a:r>
            <a:r>
              <a:rPr lang="en-GB" sz="1200" b="0" i="0" u="none" strike="noStrike" kern="1200" dirty="0">
                <a:solidFill>
                  <a:schemeClr val="tx1"/>
                </a:solidFill>
                <a:effectLst/>
                <a:latin typeface="Arial" pitchFamily="34" charset="0"/>
                <a:ea typeface="+mn-ea"/>
                <a:cs typeface="+mn-cs"/>
              </a:rPr>
              <a:t> Spiel immer </a:t>
            </a:r>
            <a:r>
              <a:rPr lang="en-GB" sz="1200" b="0" i="0" u="none" strike="noStrike" kern="1200" dirty="0" err="1">
                <a:solidFill>
                  <a:schemeClr val="tx1"/>
                </a:solidFill>
                <a:effectLst/>
                <a:latin typeface="Arial" pitchFamily="34" charset="0"/>
                <a:ea typeface="+mn-ea"/>
                <a:cs typeface="+mn-cs"/>
              </a:rPr>
              <a:t>wieder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abzubremsen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beschleunigen</a:t>
            </a:r>
            <a:r>
              <a:rPr lang="en-GB" sz="1200" b="0" i="0" u="none" strike="noStrike" kern="1200" dirty="0">
                <a:solidFill>
                  <a:schemeClr val="tx1"/>
                </a:solidFill>
                <a:effectLst/>
                <a:latin typeface="Arial" pitchFamily="34" charset="0"/>
                <a:ea typeface="+mn-ea"/>
                <a:cs typeface="+mn-cs"/>
              </a:rPr>
              <a:t> (stop-and-go).</a:t>
            </a: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Es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also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unterschieden</a:t>
            </a:r>
            <a:r>
              <a:rPr lang="en-GB" sz="1200" b="0" i="0" u="none" strike="noStrike" kern="1200" dirty="0">
                <a:solidFill>
                  <a:schemeClr val="tx1"/>
                </a:solidFill>
                <a:effectLst/>
                <a:latin typeface="Arial" pitchFamily="34" charset="0"/>
                <a:ea typeface="+mn-ea"/>
                <a:cs typeface="+mn-cs"/>
              </a:rPr>
              <a:t>.</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Grundlagenausdauer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Sinn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optimal </a:t>
            </a:r>
            <a:r>
              <a:rPr lang="en-GB" sz="1200" b="0" i="0" u="none" strike="noStrike" kern="1200" dirty="0" err="1">
                <a:solidFill>
                  <a:schemeClr val="tx1"/>
                </a:solidFill>
                <a:effectLst/>
                <a:latin typeface="Arial" pitchFamily="34" charset="0"/>
                <a:ea typeface="+mn-ea"/>
                <a:cs typeface="+mn-cs"/>
              </a:rPr>
              <a:t>entwickelten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die Basis, auf der in </a:t>
            </a:r>
            <a:r>
              <a:rPr lang="en-GB" sz="1200" b="0" i="0" u="none" strike="noStrike" kern="1200" dirty="0" err="1">
                <a:solidFill>
                  <a:schemeClr val="tx1"/>
                </a:solidFill>
                <a:effectLst/>
                <a:latin typeface="Arial" pitchFamily="34" charset="0"/>
                <a:ea typeface="+mn-ea"/>
                <a:cs typeface="+mn-cs"/>
              </a:rPr>
              <a:t>jeder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aufgebaut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lässt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Trainingsmitteln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entwickeln</a:t>
            </a:r>
            <a:r>
              <a:rPr lang="en-GB" sz="1200" b="0" i="0" u="none" strike="noStrike" kern="1200" dirty="0">
                <a:solidFill>
                  <a:schemeClr val="tx1"/>
                </a:solidFill>
                <a:effectLst/>
                <a:latin typeface="Arial" pitchFamily="34" charset="0"/>
                <a:ea typeface="+mn-ea"/>
                <a:cs typeface="+mn-cs"/>
              </a:rPr>
              <a:t> und auf die </a:t>
            </a:r>
            <a:r>
              <a:rPr lang="en-GB" sz="1200" b="0" i="0" u="none" strike="noStrike" kern="1200" dirty="0" err="1">
                <a:solidFill>
                  <a:schemeClr val="tx1"/>
                </a:solidFill>
                <a:effectLst/>
                <a:latin typeface="Arial" pitchFamily="34" charset="0"/>
                <a:ea typeface="+mn-ea"/>
                <a:cs typeface="+mn-cs"/>
              </a:rPr>
              <a:t>meisten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Tätigkeiten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übertragen</a:t>
            </a:r>
            <a:r>
              <a:rPr lang="en-GB" sz="1200" b="0" i="0" u="none" strike="noStrike" kern="1200" dirty="0">
                <a:solidFill>
                  <a:schemeClr val="tx1"/>
                </a:solidFill>
                <a:effectLst/>
                <a:latin typeface="Arial" pitchFamily="34" charset="0"/>
                <a:ea typeface="+mn-ea"/>
                <a:cs typeface="+mn-cs"/>
              </a:rPr>
              <a:t>. </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1" i="0" u="none" strike="noStrike" kern="1200" dirty="0" err="1">
                <a:solidFill>
                  <a:schemeClr val="tx1"/>
                </a:solidFill>
                <a:effectLst/>
                <a:latin typeface="Arial" pitchFamily="34" charset="0"/>
                <a:ea typeface="+mn-ea"/>
                <a:cs typeface="+mn-cs"/>
              </a:rPr>
              <a:t>Spezielle</a:t>
            </a:r>
            <a:r>
              <a:rPr lang="en-GB" sz="1200" b="1" i="0" u="none" strike="noStrike" kern="1200" dirty="0">
                <a:solidFill>
                  <a:schemeClr val="tx1"/>
                </a:solidFill>
                <a:effectLst/>
                <a:latin typeface="Arial" pitchFamily="34" charset="0"/>
                <a:ea typeface="+mn-ea"/>
                <a:cs typeface="+mn-cs"/>
              </a:rPr>
              <a:t> </a:t>
            </a:r>
            <a:r>
              <a:rPr lang="en-GB" sz="1200" b="1" i="0" u="none" strike="noStrike" kern="1200" dirty="0" err="1">
                <a:solidFill>
                  <a:schemeClr val="tx1"/>
                </a:solidFill>
                <a:effectLst/>
                <a:latin typeface="Arial" pitchFamily="34" charset="0"/>
                <a:ea typeface="+mn-ea"/>
                <a:cs typeface="+mn-cs"/>
              </a:rPr>
              <a:t>Ausdauer</a:t>
            </a:r>
            <a:endParaRPr lang="en-GB" sz="1200" b="1"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Spezielle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Ermüdungsresistenz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Beanspruchung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Sie </a:t>
            </a:r>
            <a:r>
              <a:rPr lang="en-GB" sz="1200" b="0" i="0" u="none" strike="noStrike" kern="1200" dirty="0" err="1">
                <a:solidFill>
                  <a:schemeClr val="tx1"/>
                </a:solidFill>
                <a:effectLst/>
                <a:latin typeface="Arial" pitchFamily="34" charset="0"/>
                <a:ea typeface="+mn-ea"/>
                <a:cs typeface="+mn-cs"/>
              </a:rPr>
              <a:t>umfasst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sowohl</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sportartspezifischer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Ausprägung</a:t>
            </a:r>
            <a:r>
              <a:rPr lang="en-GB" sz="1200" b="0" i="0" u="none" strike="noStrike" kern="1200" dirty="0">
                <a:solidFill>
                  <a:schemeClr val="tx1"/>
                </a:solidFill>
                <a:effectLst/>
                <a:latin typeface="Arial" pitchFamily="34" charset="0"/>
                <a:ea typeface="+mn-ea"/>
                <a:cs typeface="+mn-cs"/>
              </a:rPr>
              <a:t>. Bei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differenziert</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zwischen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zyklischen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Sprintausdauer</a:t>
            </a:r>
            <a:r>
              <a:rPr lang="en-GB" sz="1200" b="0" i="0" u="none" strike="noStrike" kern="1200" dirty="0">
                <a:solidFill>
                  <a:schemeClr val="tx1"/>
                </a:solidFill>
                <a:effectLst/>
                <a:latin typeface="Arial" pitchFamily="34" charset="0"/>
                <a:ea typeface="+mn-ea"/>
                <a:cs typeface="+mn-cs"/>
              </a:rPr>
              <a:t>, Kurz-, Mittel-, </a:t>
            </a:r>
            <a:r>
              <a:rPr lang="en-GB" sz="1200" b="0" i="0" u="none" strike="noStrike" kern="1200" dirty="0" err="1">
                <a:solidFill>
                  <a:schemeClr val="tx1"/>
                </a:solidFill>
                <a:effectLst/>
                <a:latin typeface="Arial" pitchFamily="34" charset="0"/>
                <a:ea typeface="+mn-ea"/>
                <a:cs typeface="+mn-cs"/>
              </a:rPr>
              <a:t>Langzeit-Ausdauer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azyklischen</a:t>
            </a:r>
            <a:r>
              <a:rPr lang="en-GB" sz="1200" b="0" i="0" u="none" strike="noStrike" kern="1200" dirty="0">
                <a:solidFill>
                  <a:schemeClr val="tx1"/>
                </a:solidFill>
                <a:effectLst/>
                <a:latin typeface="Arial" pitchFamily="34" charset="0"/>
                <a:ea typeface="+mn-ea"/>
                <a:cs typeface="+mn-cs"/>
              </a:rPr>
              <a:t>, nicht </a:t>
            </a:r>
            <a:r>
              <a:rPr lang="en-GB" sz="1200" b="0" i="0" u="none" strike="noStrike" kern="1200" dirty="0" err="1">
                <a:solidFill>
                  <a:schemeClr val="tx1"/>
                </a:solidFill>
                <a:effectLst/>
                <a:latin typeface="Arial" pitchFamily="34" charset="0"/>
                <a:ea typeface="+mn-ea"/>
                <a:cs typeface="+mn-cs"/>
              </a:rPr>
              <a:t>kontinuierlichen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Aktivitäten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Durchhaltevermögen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Zweikampf</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Spielsportarten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20</a:t>
            </a:fld>
            <a:endParaRPr lang="de-CH"/>
          </a:p>
        </p:txBody>
      </p:sp>
    </p:spTree>
    <p:extLst>
      <p:ext uri="{BB962C8B-B14F-4D97-AF65-F5344CB8AC3E}">
        <p14:creationId xmlns:p14="http://schemas.microsoft.com/office/powerpoint/2010/main" val="45365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Sportliche</a:t>
            </a:r>
            <a:r>
              <a:rPr lang="de-CH" baseline="0" dirty="0"/>
              <a:t> Betätigung bringt einen grossen physischen und psychischen Mehrwert mit sich, von dem wir unser ganzes Leben profitieren können.</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a:t>
            </a:fld>
            <a:endParaRPr lang="de-CH"/>
          </a:p>
        </p:txBody>
      </p:sp>
    </p:spTree>
    <p:extLst>
      <p:ext uri="{BB962C8B-B14F-4D97-AF65-F5344CB8AC3E}">
        <p14:creationId xmlns:p14="http://schemas.microsoft.com/office/powerpoint/2010/main" val="515156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6D53F-6F46-B293-114C-8351865C369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7B73FB8-51ED-F235-DF16-6ABDFADBC722}"/>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3A224538-08A3-2B41-FC56-73E2AC803DD8}"/>
              </a:ext>
            </a:extLst>
          </p:cNvPr>
          <p:cNvSpPr>
            <a:spLocks noGrp="1"/>
          </p:cNvSpPr>
          <p:nvPr>
            <p:ph type="body" idx="1"/>
          </p:nvPr>
        </p:nvSpPr>
        <p:spPr/>
        <p:txBody>
          <a:bodyPr/>
          <a:lstStyle/>
          <a:p>
            <a:pPr algn="l"/>
            <a:r>
              <a:rPr lang="fr-CH" b="0" i="0" u="none" strike="noStrike" dirty="0">
                <a:solidFill>
                  <a:srgbClr val="000000"/>
                </a:solidFill>
                <a:effectLst/>
              </a:rPr>
              <a:t>Dans le sport, l’endurance est divisée, car toutes les formes d’endurance ne sont pas utilisées de la même manière.</a:t>
            </a:r>
          </a:p>
          <a:p>
            <a:pPr algn="l"/>
            <a:r>
              <a:rPr lang="fr-CH" b="0" i="0" u="none" strike="noStrike" dirty="0">
                <a:solidFill>
                  <a:srgbClr val="000000"/>
                </a:solidFill>
                <a:effectLst/>
              </a:rPr>
              <a:t>Tandis qu’un marathonien doit maintenir sa vitesse de course autant que possible, un joueur de football, par exemple, doit être capable de ralentir et d’accélérer à plusieurs reprises pendant le match (stop-and-go).</a:t>
            </a:r>
            <a:br>
              <a:rPr lang="fr-CH" b="0" i="0" u="none" strike="noStrike" dirty="0">
                <a:solidFill>
                  <a:srgbClr val="000000"/>
                </a:solidFill>
                <a:effectLst/>
              </a:rPr>
            </a:br>
            <a:r>
              <a:rPr lang="fr-CH" b="0" i="0" u="none" strike="noStrike" dirty="0">
                <a:solidFill>
                  <a:srgbClr val="000000"/>
                </a:solidFill>
                <a:effectLst/>
              </a:rPr>
              <a:t>Il existe donc une distinction entre l’endurance de base (endurance générale) et l’endurance spécifique (endurance propre à un sport).</a:t>
            </a:r>
          </a:p>
          <a:p>
            <a:pPr algn="l"/>
            <a:endParaRPr lang="fr-CH" b="1" i="0" u="none" strike="noStrike" dirty="0">
              <a:solidFill>
                <a:srgbClr val="000000"/>
              </a:solidFill>
              <a:effectLst/>
            </a:endParaRPr>
          </a:p>
          <a:p>
            <a:pPr algn="l"/>
            <a:r>
              <a:rPr lang="fr-CH" b="1" i="0" u="none" strike="noStrike" dirty="0">
                <a:solidFill>
                  <a:srgbClr val="000000"/>
                </a:solidFill>
                <a:effectLst/>
              </a:rPr>
              <a:t>Endurance de base</a:t>
            </a:r>
          </a:p>
          <a:p>
            <a:pPr algn="l"/>
            <a:r>
              <a:rPr lang="fr-CH" b="0" i="0" u="none" strike="noStrike" dirty="0">
                <a:solidFill>
                  <a:srgbClr val="000000"/>
                </a:solidFill>
                <a:effectLst/>
              </a:rPr>
              <a:t>L’endurance de base, dans le sens d’une capacité aérobie optimale, constitue la fondation sur laquelle on peut construire dans chaque sport. Elle peut être développée avec différents moyens d’entraînement et est transférable à la plupart des activités et sports.</a:t>
            </a:r>
          </a:p>
          <a:p>
            <a:pPr algn="l"/>
            <a:endParaRPr lang="fr-CH" b="1" i="0" u="none" strike="noStrike" dirty="0">
              <a:solidFill>
                <a:srgbClr val="000000"/>
              </a:solidFill>
              <a:effectLst/>
            </a:endParaRPr>
          </a:p>
          <a:p>
            <a:pPr algn="l"/>
            <a:r>
              <a:rPr lang="fr-CH" b="1" i="0" u="none" strike="noStrike" dirty="0">
                <a:solidFill>
                  <a:srgbClr val="000000"/>
                </a:solidFill>
                <a:effectLst/>
              </a:rPr>
              <a:t>Endurance spécifique</a:t>
            </a:r>
          </a:p>
          <a:p>
            <a:pPr algn="l"/>
            <a:r>
              <a:rPr lang="fr-CH" b="0" i="0" u="none" strike="noStrike" dirty="0">
                <a:solidFill>
                  <a:srgbClr val="000000"/>
                </a:solidFill>
                <a:effectLst/>
              </a:rPr>
              <a:t>L’endurance spécifique fait référence à la résistance à la fatigue lors d’une sollicitation spécifique du corps dans un sport particulier. Elle comprend à la fois la capacité aérobie et anaérobie, ainsi que la capacité aérobie et anaérobie sous une forme spécifique au sport.</a:t>
            </a:r>
            <a:br>
              <a:rPr lang="fr-CH" b="0" i="0" u="none" strike="noStrike" dirty="0">
                <a:solidFill>
                  <a:srgbClr val="000000"/>
                </a:solidFill>
                <a:effectLst/>
              </a:rPr>
            </a:br>
            <a:r>
              <a:rPr lang="fr-CH" b="0" i="0" u="none" strike="noStrike" dirty="0">
                <a:solidFill>
                  <a:srgbClr val="000000"/>
                </a:solidFill>
                <a:effectLst/>
              </a:rPr>
              <a:t>Dans l’endurance spécifique, on distingue entre les activités cycliques et continues (par exemple, l’endurance au sprint, endurance à court, moyen ou long terme) et les activités acycliques et non continues (par exemple, la résistance lors des combats ou dans les sports collectifs, comme maintenir l’effort dans les duels).</a:t>
            </a:r>
          </a:p>
        </p:txBody>
      </p:sp>
      <p:sp>
        <p:nvSpPr>
          <p:cNvPr id="239620" name="Foliennummernplatzhalter 3">
            <a:extLst>
              <a:ext uri="{FF2B5EF4-FFF2-40B4-BE49-F238E27FC236}">
                <a16:creationId xmlns:a16="http://schemas.microsoft.com/office/drawing/2014/main" id="{2D7C5999-CC17-83AD-D81C-E29A244FD23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21</a:t>
            </a:fld>
            <a:endParaRPr lang="de-CH" altLang="de-DE" sz="1300"/>
          </a:p>
        </p:txBody>
      </p:sp>
    </p:spTree>
    <p:extLst>
      <p:ext uri="{BB962C8B-B14F-4D97-AF65-F5344CB8AC3E}">
        <p14:creationId xmlns:p14="http://schemas.microsoft.com/office/powerpoint/2010/main" val="1249389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pPr algn="l"/>
            <a:r>
              <a:rPr lang="fr-CH" b="0" i="0" u="none" strike="noStrike" dirty="0" err="1">
                <a:solidFill>
                  <a:srgbClr val="000000"/>
                </a:solidFill>
                <a:effectLst/>
              </a:rPr>
              <a:t>Nel</a:t>
            </a:r>
            <a:r>
              <a:rPr lang="fr-CH" b="0" i="0" u="none" strike="noStrike" dirty="0">
                <a:solidFill>
                  <a:srgbClr val="000000"/>
                </a:solidFill>
                <a:effectLst/>
              </a:rPr>
              <a:t> sport,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suddivisa</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non tutte le forme di </a:t>
            </a:r>
            <a:r>
              <a:rPr lang="fr-CH" b="0" i="0" u="none" strike="noStrike" dirty="0" err="1">
                <a:solidFill>
                  <a:srgbClr val="000000"/>
                </a:solidFill>
                <a:effectLst/>
              </a:rPr>
              <a:t>resistenza</a:t>
            </a:r>
            <a:r>
              <a:rPr lang="fr-CH" b="0" i="0" u="none" strike="noStrike" dirty="0">
                <a:solidFill>
                  <a:srgbClr val="000000"/>
                </a:solidFill>
                <a:effectLst/>
              </a:rPr>
              <a:t> sono </a:t>
            </a:r>
            <a:r>
              <a:rPr lang="fr-CH" b="0" i="0" u="none" strike="noStrike" dirty="0" err="1">
                <a:solidFill>
                  <a:srgbClr val="000000"/>
                </a:solidFill>
                <a:effectLst/>
              </a:rPr>
              <a:t>utilizzate</a:t>
            </a:r>
            <a:r>
              <a:rPr lang="fr-CH" b="0" i="0" u="none" strike="noStrike" dirty="0">
                <a:solidFill>
                  <a:srgbClr val="000000"/>
                </a:solidFill>
                <a:effectLst/>
              </a:rPr>
              <a:t> allo </a:t>
            </a:r>
            <a:r>
              <a:rPr lang="fr-CH" b="0" i="0" u="none" strike="noStrike" dirty="0" err="1">
                <a:solidFill>
                  <a:srgbClr val="000000"/>
                </a:solidFill>
                <a:effectLst/>
              </a:rPr>
              <a:t>stesso</a:t>
            </a:r>
            <a:r>
              <a:rPr lang="fr-CH" b="0" i="0" u="none" strike="noStrike" dirty="0">
                <a:solidFill>
                  <a:srgbClr val="000000"/>
                </a:solidFill>
                <a:effectLst/>
              </a:rPr>
              <a:t> modo.</a:t>
            </a:r>
          </a:p>
          <a:p>
            <a:pPr algn="l"/>
            <a:r>
              <a:rPr lang="fr-CH" b="0" i="0" u="none" strike="noStrike" dirty="0" err="1">
                <a:solidFill>
                  <a:srgbClr val="000000"/>
                </a:solidFill>
                <a:effectLst/>
              </a:rPr>
              <a:t>Mentre</a:t>
            </a:r>
            <a:r>
              <a:rPr lang="fr-CH" b="0" i="0" u="none" strike="noStrike" dirty="0">
                <a:solidFill>
                  <a:srgbClr val="000000"/>
                </a:solidFill>
                <a:effectLst/>
              </a:rPr>
              <a:t> un </a:t>
            </a:r>
            <a:r>
              <a:rPr lang="fr-CH" b="0" i="0" u="none" strike="noStrike" dirty="0" err="1">
                <a:solidFill>
                  <a:srgbClr val="000000"/>
                </a:solidFill>
                <a:effectLst/>
              </a:rPr>
              <a:t>maratoneta</a:t>
            </a:r>
            <a:r>
              <a:rPr lang="fr-CH" b="0" i="0" u="none" strike="noStrike" dirty="0">
                <a:solidFill>
                  <a:srgbClr val="000000"/>
                </a:solidFill>
                <a:effectLst/>
              </a:rPr>
              <a:t> </a:t>
            </a:r>
            <a:r>
              <a:rPr lang="fr-CH" b="0" i="0" u="none" strike="noStrike" dirty="0" err="1">
                <a:solidFill>
                  <a:srgbClr val="000000"/>
                </a:solidFill>
                <a:effectLst/>
              </a:rPr>
              <a:t>dovrebbe</a:t>
            </a:r>
            <a:r>
              <a:rPr lang="fr-CH" b="0" i="0" u="none" strike="noStrike" dirty="0">
                <a:solidFill>
                  <a:srgbClr val="000000"/>
                </a:solidFill>
                <a:effectLst/>
              </a:rPr>
              <a:t> </a:t>
            </a:r>
            <a:r>
              <a:rPr lang="fr-CH" b="0" i="0" u="none" strike="noStrike" dirty="0" err="1">
                <a:solidFill>
                  <a:srgbClr val="000000"/>
                </a:solidFill>
                <a:effectLst/>
              </a:rPr>
              <a:t>cercare</a:t>
            </a:r>
            <a:r>
              <a:rPr lang="fr-CH" b="0" i="0" u="none" strike="noStrike" dirty="0">
                <a:solidFill>
                  <a:srgbClr val="000000"/>
                </a:solidFill>
                <a:effectLst/>
              </a:rPr>
              <a:t> di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velocità</a:t>
            </a:r>
            <a:r>
              <a:rPr lang="fr-CH" b="0" i="0" u="none" strike="noStrike" dirty="0">
                <a:solidFill>
                  <a:srgbClr val="000000"/>
                </a:solidFill>
                <a:effectLst/>
              </a:rPr>
              <a:t> di corsa il più </a:t>
            </a:r>
            <a:r>
              <a:rPr lang="fr-CH" b="0" i="0" u="none" strike="noStrike" dirty="0" err="1">
                <a:solidFill>
                  <a:srgbClr val="000000"/>
                </a:solidFill>
                <a:effectLst/>
              </a:rPr>
              <a:t>possibile</a:t>
            </a:r>
            <a:r>
              <a:rPr lang="fr-CH" b="0" i="0" u="none" strike="noStrike" dirty="0">
                <a:solidFill>
                  <a:srgbClr val="000000"/>
                </a:solidFill>
                <a:effectLst/>
              </a:rPr>
              <a:t>, un </a:t>
            </a:r>
            <a:r>
              <a:rPr lang="fr-CH" b="0" i="0" u="none" strike="noStrike" dirty="0" err="1">
                <a:solidFill>
                  <a:srgbClr val="000000"/>
                </a:solidFill>
                <a:effectLst/>
              </a:rPr>
              <a:t>calciatore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a:t>
            </a:r>
            <a:r>
              <a:rPr lang="fr-CH" b="0" i="0" u="none" strike="noStrike" dirty="0" err="1">
                <a:solidFill>
                  <a:srgbClr val="000000"/>
                </a:solidFill>
                <a:effectLst/>
              </a:rPr>
              <a:t>deve</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rallentare</a:t>
            </a:r>
            <a:r>
              <a:rPr lang="fr-CH" b="0" i="0" u="none" strike="noStrike" dirty="0">
                <a:solidFill>
                  <a:srgbClr val="000000"/>
                </a:solidFill>
                <a:effectLst/>
              </a:rPr>
              <a:t> e </a:t>
            </a:r>
            <a:r>
              <a:rPr lang="fr-CH" b="0" i="0" u="none" strike="noStrike" dirty="0" err="1">
                <a:solidFill>
                  <a:srgbClr val="000000"/>
                </a:solidFill>
                <a:effectLst/>
              </a:rPr>
              <a:t>accelerare</a:t>
            </a:r>
            <a:r>
              <a:rPr lang="fr-CH" b="0" i="0" u="none" strike="noStrike" dirty="0">
                <a:solidFill>
                  <a:srgbClr val="000000"/>
                </a:solidFill>
                <a:effectLst/>
              </a:rPr>
              <a:t> </a:t>
            </a:r>
            <a:r>
              <a:rPr lang="fr-CH" b="0" i="0" u="none" strike="noStrike" dirty="0" err="1">
                <a:solidFill>
                  <a:srgbClr val="000000"/>
                </a:solidFill>
                <a:effectLst/>
              </a:rPr>
              <a:t>continuamente</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la partita (stop-and-go).</a:t>
            </a:r>
            <a:br>
              <a:rPr lang="fr-CH" b="0" i="0" u="none" strike="noStrike" dirty="0">
                <a:solidFill>
                  <a:srgbClr val="000000"/>
                </a:solidFill>
                <a:effectLst/>
              </a:rPr>
            </a:br>
            <a:r>
              <a:rPr lang="fr-CH" b="0" i="0" u="none" strike="noStrike" dirty="0" err="1">
                <a:solidFill>
                  <a:srgbClr val="000000"/>
                </a:solidFill>
                <a:effectLst/>
              </a:rPr>
              <a:t>Pertanto</a:t>
            </a:r>
            <a:r>
              <a:rPr lang="fr-CH" b="0" i="0" u="none" strike="noStrike" dirty="0">
                <a:solidFill>
                  <a:srgbClr val="000000"/>
                </a:solidFill>
                <a:effectLst/>
              </a:rPr>
              <a:t>, si fa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distinzione</a:t>
            </a:r>
            <a:r>
              <a:rPr lang="fr-CH" b="0" i="0" u="none" strike="noStrike" dirty="0">
                <a:solidFill>
                  <a:srgbClr val="000000"/>
                </a:solidFill>
                <a:effectLst/>
              </a:rPr>
              <a:t> tra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sport-</a:t>
            </a:r>
            <a:r>
              <a:rPr lang="fr-CH" b="0" i="0" u="none" strike="noStrike" dirty="0" err="1">
                <a:solidFill>
                  <a:srgbClr val="000000"/>
                </a:solidFill>
                <a:effectLst/>
              </a:rPr>
              <a:t>specifica</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di base</a:t>
            </a: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nel</a:t>
            </a:r>
            <a:r>
              <a:rPr lang="fr-CH" b="0" i="0" u="none" strike="noStrike" dirty="0">
                <a:solidFill>
                  <a:srgbClr val="000000"/>
                </a:solidFill>
                <a:effectLst/>
              </a:rPr>
              <a:t> </a:t>
            </a:r>
            <a:r>
              <a:rPr lang="fr-CH" b="0" i="0" u="none" strike="noStrike" dirty="0" err="1">
                <a:solidFill>
                  <a:srgbClr val="000000"/>
                </a:solidFill>
                <a:effectLst/>
              </a:rPr>
              <a:t>senso</a:t>
            </a:r>
            <a:r>
              <a:rPr lang="fr-CH" b="0" i="0" u="none" strike="noStrike" dirty="0">
                <a:solidFill>
                  <a:srgbClr val="000000"/>
                </a:solidFill>
                <a:effectLst/>
              </a:rPr>
              <a:t> di </a:t>
            </a:r>
            <a:r>
              <a:rPr lang="fr-CH" b="0" i="0" u="none" strike="noStrike" dirty="0" err="1">
                <a:solidFill>
                  <a:srgbClr val="000000"/>
                </a:solidFill>
                <a:effectLst/>
              </a:rPr>
              <a:t>una</a:t>
            </a:r>
            <a:r>
              <a:rPr lang="fr-CH" b="0" i="0" u="none" strike="noStrike" dirty="0">
                <a:solidFill>
                  <a:srgbClr val="000000"/>
                </a:solidFill>
                <a:effectLst/>
              </a:rPr>
              <a:t>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in modo </a:t>
            </a:r>
            <a:r>
              <a:rPr lang="fr-CH" b="0" i="0" u="none" strike="noStrike" dirty="0" err="1">
                <a:solidFill>
                  <a:srgbClr val="000000"/>
                </a:solidFill>
                <a:effectLst/>
              </a:rPr>
              <a:t>ottimale</a:t>
            </a:r>
            <a:r>
              <a:rPr lang="fr-CH" b="0" i="0" u="none" strike="noStrike" dirty="0">
                <a:solidFill>
                  <a:srgbClr val="000000"/>
                </a:solidFill>
                <a:effectLst/>
              </a:rPr>
              <a:t>, </a:t>
            </a:r>
            <a:r>
              <a:rPr lang="fr-CH" b="0" i="0" u="none" strike="noStrike" dirty="0" err="1">
                <a:solidFill>
                  <a:srgbClr val="000000"/>
                </a:solidFill>
                <a:effectLst/>
              </a:rPr>
              <a:t>costituisce</a:t>
            </a:r>
            <a:r>
              <a:rPr lang="fr-CH" b="0" i="0" u="none" strike="noStrike" dirty="0">
                <a:solidFill>
                  <a:srgbClr val="000000"/>
                </a:solidFill>
                <a:effectLst/>
              </a:rPr>
              <a:t> la base su </a:t>
            </a:r>
            <a:r>
              <a:rPr lang="fr-CH" b="0" i="0" u="none" strike="noStrike" dirty="0" err="1">
                <a:solidFill>
                  <a:srgbClr val="000000"/>
                </a:solidFill>
                <a:effectLst/>
              </a:rPr>
              <a:t>cui</a:t>
            </a:r>
            <a:r>
              <a:rPr lang="fr-CH" b="0" i="0" u="none" strike="noStrike" dirty="0">
                <a:solidFill>
                  <a:srgbClr val="000000"/>
                </a:solidFill>
                <a:effectLst/>
              </a:rPr>
              <a:t> </a:t>
            </a:r>
            <a:r>
              <a:rPr lang="fr-CH" b="0" i="0" u="none" strike="noStrike" dirty="0" err="1">
                <a:solidFill>
                  <a:srgbClr val="000000"/>
                </a:solidFill>
                <a:effectLst/>
              </a:rPr>
              <a:t>è</a:t>
            </a:r>
            <a:r>
              <a:rPr lang="fr-CH" b="0" i="0" u="none" strike="noStrike" dirty="0">
                <a:solidFill>
                  <a:srgbClr val="000000"/>
                </a:solidFill>
                <a:effectLst/>
              </a:rPr>
              <a:t> </a:t>
            </a:r>
            <a:r>
              <a:rPr lang="fr-CH" b="0" i="0" u="none" strike="noStrike" dirty="0" err="1">
                <a:solidFill>
                  <a:srgbClr val="000000"/>
                </a:solidFill>
                <a:effectLst/>
              </a:rPr>
              <a:t>possibile</a:t>
            </a:r>
            <a:r>
              <a:rPr lang="fr-CH" b="0" i="0" u="none" strike="noStrike" dirty="0">
                <a:solidFill>
                  <a:srgbClr val="000000"/>
                </a:solidFill>
                <a:effectLst/>
              </a:rPr>
              <a:t> </a:t>
            </a:r>
            <a:r>
              <a:rPr lang="fr-CH" b="0" i="0" u="none" strike="noStrike" dirty="0" err="1">
                <a:solidFill>
                  <a:srgbClr val="000000"/>
                </a:solidFill>
                <a:effectLst/>
              </a:rPr>
              <a:t>costruire</a:t>
            </a:r>
            <a:r>
              <a:rPr lang="fr-CH" b="0" i="0" u="none" strike="noStrike" dirty="0">
                <a:solidFill>
                  <a:srgbClr val="000000"/>
                </a:solidFill>
                <a:effectLst/>
              </a:rPr>
              <a:t> in </a:t>
            </a:r>
            <a:r>
              <a:rPr lang="fr-CH" b="0" i="0" u="none" strike="noStrike" dirty="0" err="1">
                <a:solidFill>
                  <a:srgbClr val="000000"/>
                </a:solidFill>
                <a:effectLst/>
              </a:rPr>
              <a:t>ogni</a:t>
            </a:r>
            <a:r>
              <a:rPr lang="fr-CH" b="0" i="0" u="none" strike="noStrike" dirty="0">
                <a:solidFill>
                  <a:srgbClr val="000000"/>
                </a:solidFill>
                <a:effectLst/>
              </a:rPr>
              <a:t> sport.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sviluppata</a:t>
            </a:r>
            <a:r>
              <a:rPr lang="fr-CH" b="0" i="0" u="none" strike="noStrike" dirty="0">
                <a:solidFill>
                  <a:srgbClr val="000000"/>
                </a:solidFill>
                <a:effectLst/>
              </a:rPr>
              <a:t> con vari </a:t>
            </a:r>
            <a:r>
              <a:rPr lang="fr-CH" b="0" i="0" u="none" strike="noStrike" dirty="0" err="1">
                <a:solidFill>
                  <a:srgbClr val="000000"/>
                </a:solidFill>
                <a:effectLst/>
              </a:rPr>
              <a:t>strumenti</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e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essere</a:t>
            </a:r>
            <a:r>
              <a:rPr lang="fr-CH" b="0" i="0" u="none" strike="noStrike" dirty="0">
                <a:solidFill>
                  <a:srgbClr val="000000"/>
                </a:solidFill>
                <a:effectLst/>
              </a:rPr>
              <a:t> </a:t>
            </a:r>
            <a:r>
              <a:rPr lang="fr-CH" b="0" i="0" u="none" strike="noStrike" dirty="0" err="1">
                <a:solidFill>
                  <a:srgbClr val="000000"/>
                </a:solidFill>
                <a:effectLst/>
              </a:rPr>
              <a:t>trasferita</a:t>
            </a:r>
            <a:r>
              <a:rPr lang="fr-CH" b="0" i="0" u="none" strike="noStrike" dirty="0">
                <a:solidFill>
                  <a:srgbClr val="000000"/>
                </a:solidFill>
                <a:effectLst/>
              </a:rPr>
              <a:t> alla </a:t>
            </a:r>
            <a:r>
              <a:rPr lang="fr-CH" b="0" i="0" u="none" strike="noStrike" dirty="0" err="1">
                <a:solidFill>
                  <a:srgbClr val="000000"/>
                </a:solidFill>
                <a:effectLst/>
              </a:rPr>
              <a:t>maggior</a:t>
            </a:r>
            <a:r>
              <a:rPr lang="fr-CH" b="0" i="0" u="none" strike="noStrike" dirty="0">
                <a:solidFill>
                  <a:srgbClr val="000000"/>
                </a:solidFill>
                <a:effectLst/>
              </a:rPr>
              <a:t> parte delle </a:t>
            </a:r>
            <a:r>
              <a:rPr lang="fr-CH" b="0" i="0" u="none" strike="noStrike" dirty="0" err="1">
                <a:solidFill>
                  <a:srgbClr val="000000"/>
                </a:solidFill>
                <a:effectLst/>
              </a:rPr>
              <a:t>attività</a:t>
            </a:r>
            <a:r>
              <a:rPr lang="fr-CH" b="0" i="0" u="none" strike="noStrike" dirty="0">
                <a:solidFill>
                  <a:srgbClr val="000000"/>
                </a:solidFill>
                <a:effectLst/>
              </a:rPr>
              <a:t> e sport.</a:t>
            </a:r>
          </a:p>
          <a:p>
            <a:pPr algn="l"/>
            <a:endParaRPr lang="fr-CH" b="1" i="0" u="none" strike="noStrike" dirty="0">
              <a:solidFill>
                <a:srgbClr val="000000"/>
              </a:solidFill>
              <a:effectLst/>
            </a:endParaRPr>
          </a:p>
          <a:p>
            <a:pPr algn="l"/>
            <a:r>
              <a:rPr lang="fr-CH" b="1" i="0" u="none" strike="noStrike" dirty="0" err="1">
                <a:solidFill>
                  <a:srgbClr val="000000"/>
                </a:solidFill>
                <a:effectLst/>
              </a:rPr>
              <a:t>Resistenza</a:t>
            </a:r>
            <a:r>
              <a:rPr lang="fr-CH" b="1" i="0" u="none" strike="noStrike" dirty="0">
                <a:solidFill>
                  <a:srgbClr val="000000"/>
                </a:solidFill>
                <a:effectLst/>
              </a:rPr>
              <a:t> </a:t>
            </a:r>
            <a:r>
              <a:rPr lang="fr-CH" b="1" i="0" u="none" strike="noStrike" dirty="0" err="1">
                <a:solidFill>
                  <a:srgbClr val="000000"/>
                </a:solidFill>
                <a:effectLst/>
              </a:rPr>
              <a:t>specifica</a:t>
            </a:r>
            <a:endParaRPr lang="fr-CH" b="1" i="0" u="none" strike="noStrike" dirty="0">
              <a:solidFill>
                <a:srgbClr val="000000"/>
              </a:solidFill>
              <a:effectLst/>
            </a:endParaRPr>
          </a:p>
          <a:p>
            <a:pPr algn="l"/>
            <a:r>
              <a:rPr lang="fr-CH" b="0" i="0" u="none" strike="noStrike" dirty="0">
                <a:solidFill>
                  <a:srgbClr val="000000"/>
                </a:solidFill>
                <a:effectLst/>
              </a:rPr>
              <a:t>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a:t>
            </a:r>
            <a:r>
              <a:rPr lang="fr-CH" b="0" i="0" u="none" strike="noStrike" dirty="0" err="1">
                <a:solidFill>
                  <a:srgbClr val="000000"/>
                </a:solidFill>
                <a:effectLst/>
              </a:rPr>
              <a:t>riferisce</a:t>
            </a:r>
            <a:r>
              <a:rPr lang="fr-CH" b="0" i="0" u="none" strike="noStrike" dirty="0">
                <a:solidFill>
                  <a:srgbClr val="000000"/>
                </a:solidFill>
                <a:effectLst/>
              </a:rPr>
              <a:t> alla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a:t>
            </a:r>
            <a:r>
              <a:rPr lang="fr-CH" b="0" i="0" u="none" strike="noStrike" dirty="0" err="1">
                <a:solidFill>
                  <a:srgbClr val="000000"/>
                </a:solidFill>
                <a:effectLst/>
              </a:rPr>
              <a:t>uno</a:t>
            </a:r>
            <a:r>
              <a:rPr lang="fr-CH" b="0" i="0" u="none" strike="noStrike" dirty="0">
                <a:solidFill>
                  <a:srgbClr val="000000"/>
                </a:solidFill>
                <a:effectLst/>
              </a:rPr>
              <a:t> </a:t>
            </a:r>
            <a:r>
              <a:rPr lang="fr-CH" b="0" i="0" u="none" strike="noStrike" dirty="0" err="1">
                <a:solidFill>
                  <a:srgbClr val="000000"/>
                </a:solidFill>
                <a:effectLst/>
              </a:rPr>
              <a:t>sforzo</a:t>
            </a:r>
            <a:r>
              <a:rPr lang="fr-CH" b="0" i="0" u="none" strike="noStrike" dirty="0">
                <a:solidFill>
                  <a:srgbClr val="000000"/>
                </a:solidFill>
                <a:effectLst/>
              </a:rPr>
              <a:t> </a:t>
            </a:r>
            <a:r>
              <a:rPr lang="fr-CH" b="0" i="0" u="none" strike="noStrike" dirty="0" err="1">
                <a:solidFill>
                  <a:srgbClr val="000000"/>
                </a:solidFill>
                <a:effectLst/>
              </a:rPr>
              <a:t>sportivo</a:t>
            </a:r>
            <a:r>
              <a:rPr lang="fr-CH" b="0" i="0" u="none" strike="noStrike" dirty="0">
                <a:solidFill>
                  <a:srgbClr val="000000"/>
                </a:solidFill>
                <a:effectLst/>
              </a:rPr>
              <a:t> </a:t>
            </a:r>
            <a:r>
              <a:rPr lang="fr-CH" b="0" i="0" u="none" strike="noStrike" dirty="0" err="1">
                <a:solidFill>
                  <a:srgbClr val="000000"/>
                </a:solidFill>
                <a:effectLst/>
              </a:rPr>
              <a:t>specifico</a:t>
            </a:r>
            <a:r>
              <a:rPr lang="fr-CH" b="0" i="0" u="none" strike="noStrike" dirty="0">
                <a:solidFill>
                  <a:srgbClr val="000000"/>
                </a:solidFill>
                <a:effectLst/>
              </a:rPr>
              <a:t> per </a:t>
            </a:r>
            <a:r>
              <a:rPr lang="fr-CH" b="0" i="0" u="none" strike="noStrike" dirty="0" err="1">
                <a:solidFill>
                  <a:srgbClr val="000000"/>
                </a:solidFill>
                <a:effectLst/>
              </a:rPr>
              <a:t>ciascuna</a:t>
            </a:r>
            <a:r>
              <a:rPr lang="fr-CH" b="0" i="0" u="none" strike="noStrike" dirty="0">
                <a:solidFill>
                  <a:srgbClr val="000000"/>
                </a:solidFill>
                <a:effectLst/>
              </a:rPr>
              <a:t> disciplina. </a:t>
            </a:r>
            <a:r>
              <a:rPr lang="fr-CH" b="0" i="0" u="none" strike="noStrike" dirty="0" err="1">
                <a:solidFill>
                  <a:srgbClr val="000000"/>
                </a:solidFill>
                <a:effectLst/>
              </a:rPr>
              <a:t>Include</a:t>
            </a:r>
            <a:r>
              <a:rPr lang="fr-CH" b="0" i="0" u="none" strike="noStrike" dirty="0">
                <a:solidFill>
                  <a:srgbClr val="000000"/>
                </a:solidFill>
                <a:effectLst/>
              </a:rPr>
              <a:t> </a:t>
            </a:r>
            <a:r>
              <a:rPr lang="fr-CH" b="0" i="0" u="none" strike="noStrike" dirty="0" err="1">
                <a:solidFill>
                  <a:srgbClr val="000000"/>
                </a:solidFill>
                <a:effectLst/>
              </a:rPr>
              <a:t>sia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a:t>
            </a:r>
            <a:r>
              <a:rPr lang="fr-CH" b="0" i="0" u="none" strike="noStrike" dirty="0" err="1">
                <a:solidFill>
                  <a:srgbClr val="000000"/>
                </a:solidFill>
                <a:effectLst/>
              </a:rPr>
              <a:t>così</a:t>
            </a:r>
            <a:r>
              <a:rPr lang="fr-CH" b="0" i="0" u="none" strike="noStrike" dirty="0">
                <a:solidFill>
                  <a:srgbClr val="000000"/>
                </a:solidFill>
                <a:effectLst/>
              </a:rPr>
              <a:t> come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e </a:t>
            </a:r>
            <a:r>
              <a:rPr lang="fr-CH" b="0" i="0" u="none" strike="noStrike" dirty="0" err="1">
                <a:solidFill>
                  <a:srgbClr val="000000"/>
                </a:solidFill>
                <a:effectLst/>
              </a:rPr>
              <a:t>anaerobica</a:t>
            </a:r>
            <a:r>
              <a:rPr lang="fr-CH" b="0" i="0" u="none" strike="noStrike" dirty="0">
                <a:solidFill>
                  <a:srgbClr val="000000"/>
                </a:solidFill>
                <a:effectLst/>
              </a:rPr>
              <a:t> in </a:t>
            </a:r>
            <a:r>
              <a:rPr lang="fr-CH" b="0" i="0" u="none" strike="noStrike" dirty="0" err="1">
                <a:solidFill>
                  <a:srgbClr val="000000"/>
                </a:solidFill>
                <a:effectLst/>
              </a:rPr>
              <a:t>una</a:t>
            </a:r>
            <a:r>
              <a:rPr lang="fr-CH" b="0" i="0" u="none" strike="noStrike" dirty="0">
                <a:solidFill>
                  <a:srgbClr val="000000"/>
                </a:solidFill>
                <a:effectLst/>
              </a:rPr>
              <a:t> forma sport-</a:t>
            </a:r>
            <a:r>
              <a:rPr lang="fr-CH" b="0" i="0" u="none" strike="noStrike" dirty="0" err="1">
                <a:solidFill>
                  <a:srgbClr val="000000"/>
                </a:solidFill>
                <a:effectLst/>
              </a:rPr>
              <a:t>specifica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specifica</a:t>
            </a:r>
            <a:r>
              <a:rPr lang="fr-CH" b="0" i="0" u="none" strike="noStrike" dirty="0">
                <a:solidFill>
                  <a:srgbClr val="000000"/>
                </a:solidFill>
                <a:effectLst/>
              </a:rPr>
              <a:t> si distingue tra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cicliche</a:t>
            </a:r>
            <a:r>
              <a:rPr lang="fr-CH" b="0" i="0" u="none" strike="noStrike" dirty="0">
                <a:solidFill>
                  <a:srgbClr val="000000"/>
                </a:solidFill>
                <a:effectLst/>
              </a:rPr>
              <a:t> e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velocità</a:t>
            </a:r>
            <a:r>
              <a:rPr lang="fr-CH" b="0" i="0" u="none" strike="noStrike" dirty="0">
                <a:solidFill>
                  <a:srgbClr val="000000"/>
                </a:solidFill>
                <a:effectLst/>
              </a:rPr>
              <a:t> per </a:t>
            </a:r>
            <a:r>
              <a:rPr lang="fr-CH" b="0" i="0" u="none" strike="noStrike" dirty="0" err="1">
                <a:solidFill>
                  <a:srgbClr val="000000"/>
                </a:solidFill>
                <a:effectLst/>
              </a:rPr>
              <a:t>gli</a:t>
            </a:r>
            <a:r>
              <a:rPr lang="fr-CH" b="0" i="0" u="none" strike="noStrike" dirty="0">
                <a:solidFill>
                  <a:srgbClr val="000000"/>
                </a:solidFill>
                <a:effectLst/>
              </a:rPr>
              <a:t> sprint, la </a:t>
            </a:r>
            <a:r>
              <a:rPr lang="fr-CH" b="0" i="0" u="none" strike="noStrike" dirty="0" err="1">
                <a:solidFill>
                  <a:srgbClr val="000000"/>
                </a:solidFill>
                <a:effectLst/>
              </a:rPr>
              <a:t>resistenza</a:t>
            </a:r>
            <a:r>
              <a:rPr lang="fr-CH" b="0" i="0" u="none" strike="noStrike" dirty="0">
                <a:solidFill>
                  <a:srgbClr val="000000"/>
                </a:solidFill>
                <a:effectLst/>
              </a:rPr>
              <a:t> a </a:t>
            </a:r>
            <a:r>
              <a:rPr lang="fr-CH" b="0" i="0" u="none" strike="noStrike" dirty="0" err="1">
                <a:solidFill>
                  <a:srgbClr val="000000"/>
                </a:solidFill>
                <a:effectLst/>
              </a:rPr>
              <a:t>breve</a:t>
            </a:r>
            <a:r>
              <a:rPr lang="fr-CH" b="0" i="0" u="none" strike="noStrike" dirty="0">
                <a:solidFill>
                  <a:srgbClr val="000000"/>
                </a:solidFill>
                <a:effectLst/>
              </a:rPr>
              <a:t>, medio e </a:t>
            </a:r>
            <a:r>
              <a:rPr lang="fr-CH" b="0" i="0" u="none" strike="noStrike" dirty="0" err="1">
                <a:solidFill>
                  <a:srgbClr val="000000"/>
                </a:solidFill>
                <a:effectLst/>
              </a:rPr>
              <a:t>lungo</a:t>
            </a:r>
            <a:r>
              <a:rPr lang="fr-CH" b="0" i="0" u="none" strike="noStrike" dirty="0">
                <a:solidFill>
                  <a:srgbClr val="000000"/>
                </a:solidFill>
                <a:effectLst/>
              </a:rPr>
              <a:t> termine) e </a:t>
            </a:r>
            <a:r>
              <a:rPr lang="fr-CH" b="0" i="0" u="none" strike="noStrike" dirty="0" err="1">
                <a:solidFill>
                  <a:srgbClr val="000000"/>
                </a:solidFill>
                <a:effectLst/>
              </a:rPr>
              <a:t>attività</a:t>
            </a:r>
            <a:r>
              <a:rPr lang="fr-CH" b="0" i="0" u="none" strike="noStrike" dirty="0">
                <a:solidFill>
                  <a:srgbClr val="000000"/>
                </a:solidFill>
                <a:effectLst/>
              </a:rPr>
              <a:t> </a:t>
            </a:r>
            <a:r>
              <a:rPr lang="fr-CH" b="0" i="0" u="none" strike="noStrike" dirty="0" err="1">
                <a:solidFill>
                  <a:srgbClr val="000000"/>
                </a:solidFill>
                <a:effectLst/>
              </a:rPr>
              <a:t>azicliche</a:t>
            </a:r>
            <a:r>
              <a:rPr lang="fr-CH" b="0" i="0" u="none" strike="noStrike" dirty="0">
                <a:solidFill>
                  <a:srgbClr val="000000"/>
                </a:solidFill>
                <a:effectLst/>
              </a:rPr>
              <a:t> e non </a:t>
            </a:r>
            <a:r>
              <a:rPr lang="fr-CH" b="0" i="0" u="none" strike="noStrike" dirty="0" err="1">
                <a:solidFill>
                  <a:srgbClr val="000000"/>
                </a:solidFill>
                <a:effectLst/>
              </a:rPr>
              <a:t>continuative</a:t>
            </a:r>
            <a:r>
              <a:rPr lang="fr-CH" b="0" i="0" u="none" strike="noStrike" dirty="0">
                <a:solidFill>
                  <a:srgbClr val="000000"/>
                </a:solidFill>
                <a:effectLst/>
              </a:rPr>
              <a:t> (ad </a:t>
            </a:r>
            <a:r>
              <a:rPr lang="fr-CH" b="0" i="0" u="none" strike="noStrike" dirty="0" err="1">
                <a:solidFill>
                  <a:srgbClr val="000000"/>
                </a:solidFill>
                <a:effectLst/>
              </a:rPr>
              <a:t>esempio</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lotta o </a:t>
            </a:r>
            <a:r>
              <a:rPr lang="fr-CH" b="0" i="0" u="none" strike="noStrike" dirty="0" err="1">
                <a:solidFill>
                  <a:srgbClr val="000000"/>
                </a:solidFill>
                <a:effectLst/>
              </a:rPr>
              <a:t>nei</a:t>
            </a:r>
            <a:r>
              <a:rPr lang="fr-CH" b="0" i="0" u="none" strike="noStrike" dirty="0">
                <a:solidFill>
                  <a:srgbClr val="000000"/>
                </a:solidFill>
                <a:effectLst/>
              </a:rPr>
              <a:t> </a:t>
            </a:r>
            <a:r>
              <a:rPr lang="fr-CH" b="0" i="0" u="none" strike="noStrike" dirty="0" err="1">
                <a:solidFill>
                  <a:srgbClr val="000000"/>
                </a:solidFill>
                <a:effectLst/>
              </a:rPr>
              <a:t>giochi</a:t>
            </a:r>
            <a:r>
              <a:rPr lang="fr-CH" b="0" i="0" u="none" strike="noStrike" dirty="0">
                <a:solidFill>
                  <a:srgbClr val="000000"/>
                </a:solidFill>
                <a:effectLst/>
              </a:rPr>
              <a:t> </a:t>
            </a:r>
            <a:r>
              <a:rPr lang="fr-CH" b="0" i="0" u="none" strike="noStrike" dirty="0" err="1">
                <a:solidFill>
                  <a:srgbClr val="000000"/>
                </a:solidFill>
                <a:effectLst/>
              </a:rPr>
              <a:t>sportivi</a:t>
            </a:r>
            <a:r>
              <a:rPr lang="fr-CH" b="0" i="0" u="none" strike="noStrike" dirty="0">
                <a:solidFill>
                  <a:srgbClr val="000000"/>
                </a:solidFill>
                <a:effectLst/>
              </a:rPr>
              <a:t>, come il </a:t>
            </a:r>
            <a:r>
              <a:rPr lang="fr-CH" b="0" i="0" u="none" strike="noStrike" dirty="0" err="1">
                <a:solidFill>
                  <a:srgbClr val="000000"/>
                </a:solidFill>
                <a:effectLst/>
              </a:rPr>
              <a:t>mantenere</a:t>
            </a:r>
            <a:r>
              <a:rPr lang="fr-CH" b="0" i="0" u="none" strike="noStrike" dirty="0">
                <a:solidFill>
                  <a:srgbClr val="000000"/>
                </a:solidFill>
                <a:effectLst/>
              </a:rPr>
              <a:t> la </a:t>
            </a:r>
            <a:r>
              <a:rPr lang="fr-CH" b="0" i="0" u="none" strike="noStrike" dirty="0" err="1">
                <a:solidFill>
                  <a:srgbClr val="000000"/>
                </a:solidFill>
                <a:effectLst/>
              </a:rPr>
              <a:t>forza</a:t>
            </a:r>
            <a:r>
              <a:rPr lang="fr-CH" b="0" i="0" u="none" strike="noStrike" dirty="0">
                <a:solidFill>
                  <a:srgbClr val="000000"/>
                </a:solidFill>
                <a:effectLst/>
              </a:rPr>
              <a:t> </a:t>
            </a:r>
            <a:r>
              <a:rPr lang="fr-CH" b="0" i="0" u="none" strike="noStrike" dirty="0" err="1">
                <a:solidFill>
                  <a:srgbClr val="000000"/>
                </a:solidFill>
                <a:effectLst/>
              </a:rPr>
              <a:t>durante</a:t>
            </a:r>
            <a:r>
              <a:rPr lang="fr-CH" b="0" i="0" u="none" strike="noStrike" dirty="0">
                <a:solidFill>
                  <a:srgbClr val="000000"/>
                </a:solidFill>
                <a:effectLst/>
              </a:rPr>
              <a:t> un </a:t>
            </a:r>
            <a:r>
              <a:rPr lang="fr-CH" b="0" i="0" u="none" strike="noStrike" dirty="0" err="1">
                <a:solidFill>
                  <a:srgbClr val="000000"/>
                </a:solidFill>
                <a:effectLst/>
              </a:rPr>
              <a:t>contrasto</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22</a:t>
            </a:fld>
            <a:endParaRPr lang="de-CH"/>
          </a:p>
        </p:txBody>
      </p:sp>
    </p:spTree>
    <p:extLst>
      <p:ext uri="{BB962C8B-B14F-4D97-AF65-F5344CB8AC3E}">
        <p14:creationId xmlns:p14="http://schemas.microsoft.com/office/powerpoint/2010/main" val="3860472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en-GB" sz="1200" b="0" i="0" u="none" strike="noStrike" kern="1200" dirty="0">
              <a:solidFill>
                <a:schemeClr val="tx1"/>
              </a:solidFill>
              <a:effectLst/>
              <a:latin typeface="Arial" pitchFamily="34" charset="0"/>
              <a:ea typeface="+mn-ea"/>
              <a:cs typeface="+mn-cs"/>
            </a:endParaRPr>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23</a:t>
            </a:fld>
            <a:endParaRPr lang="de-CH" altLang="de-DE" sz="1300"/>
          </a:p>
        </p:txBody>
      </p:sp>
    </p:spTree>
    <p:extLst>
      <p:ext uri="{BB962C8B-B14F-4D97-AF65-F5344CB8AC3E}">
        <p14:creationId xmlns:p14="http://schemas.microsoft.com/office/powerpoint/2010/main" val="2209878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24</a:t>
            </a:fld>
            <a:endParaRPr lang="de-CH" altLang="de-DE" sz="1300"/>
          </a:p>
        </p:txBody>
      </p:sp>
    </p:spTree>
    <p:extLst>
      <p:ext uri="{BB962C8B-B14F-4D97-AF65-F5344CB8AC3E}">
        <p14:creationId xmlns:p14="http://schemas.microsoft.com/office/powerpoint/2010/main" val="347856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25</a:t>
            </a:fld>
            <a:endParaRPr lang="de-CH" altLang="de-DE" sz="1300"/>
          </a:p>
        </p:txBody>
      </p:sp>
    </p:spTree>
    <p:extLst>
      <p:ext uri="{BB962C8B-B14F-4D97-AF65-F5344CB8AC3E}">
        <p14:creationId xmlns:p14="http://schemas.microsoft.com/office/powerpoint/2010/main" val="229377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de-CH" dirty="0"/>
              <a:t>Für die Trainingsplanung eines Spitzensportlers sind detaillierte Unterscheidungen zwischen den verschiedenen Ausdauerformen sehr wichtig. Für Amateursportler ist die allgemeine Ausdauer und damit die Ermüdungsresidenz des gesamten Körpers und all seiner Systeme entscheidend.</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26</a:t>
            </a:fld>
            <a:endParaRPr lang="de-CH"/>
          </a:p>
        </p:txBody>
      </p:sp>
    </p:spTree>
    <p:extLst>
      <p:ext uri="{BB962C8B-B14F-4D97-AF65-F5344CB8AC3E}">
        <p14:creationId xmlns:p14="http://schemas.microsoft.com/office/powerpoint/2010/main" val="1342316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pPr algn="l"/>
            <a:r>
              <a:rPr lang="fr-CH" b="0" i="0" u="none" strike="noStrike" dirty="0">
                <a:solidFill>
                  <a:srgbClr val="000000"/>
                </a:solidFill>
                <a:effectLst/>
              </a:rPr>
              <a:t>Pour la planification de l'entraînement d'un athlète de haut niveau, les distinctions détaillées entre les différentes formes d'endurance sont très importantes. Pour les pratiquants de sport amateur, l'endurance générale et donc la résistance à la fatigue de l'ensemble du corps et de tous ses systèmes sont essentielles.</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27</a:t>
            </a:fld>
            <a:endParaRPr lang="de-CH"/>
          </a:p>
        </p:txBody>
      </p:sp>
    </p:spTree>
    <p:extLst>
      <p:ext uri="{BB962C8B-B14F-4D97-AF65-F5344CB8AC3E}">
        <p14:creationId xmlns:p14="http://schemas.microsoft.com/office/powerpoint/2010/main" val="65920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pPr algn="l"/>
            <a:r>
              <a:rPr lang="fr-CH" b="0" i="0" u="none" strike="noStrike" dirty="0">
                <a:solidFill>
                  <a:srgbClr val="000000"/>
                </a:solidFill>
                <a:effectLst/>
              </a:rPr>
              <a:t>Per la </a:t>
            </a:r>
            <a:r>
              <a:rPr lang="fr-CH" b="0" i="0" u="none" strike="noStrike" dirty="0" err="1">
                <a:solidFill>
                  <a:srgbClr val="000000"/>
                </a:solidFill>
                <a:effectLst/>
              </a:rPr>
              <a:t>pianificazione</a:t>
            </a:r>
            <a:r>
              <a:rPr lang="fr-CH" b="0" i="0" u="none" strike="noStrike" dirty="0">
                <a:solidFill>
                  <a:srgbClr val="000000"/>
                </a:solidFill>
                <a:effectLst/>
              </a:rPr>
              <a:t> </a:t>
            </a:r>
            <a:r>
              <a:rPr lang="fr-CH" b="0" i="0" u="none" strike="noStrike" dirty="0" err="1">
                <a:solidFill>
                  <a:srgbClr val="000000"/>
                </a:solidFill>
                <a:effectLst/>
              </a:rPr>
              <a:t>dell'allenamento</a:t>
            </a:r>
            <a:r>
              <a:rPr lang="fr-CH" b="0" i="0" u="none" strike="noStrike" dirty="0">
                <a:solidFill>
                  <a:srgbClr val="000000"/>
                </a:solidFill>
                <a:effectLst/>
              </a:rPr>
              <a:t> di un </a:t>
            </a:r>
            <a:r>
              <a:rPr lang="fr-CH" b="0" i="0" u="none" strike="noStrike" dirty="0" err="1">
                <a:solidFill>
                  <a:srgbClr val="000000"/>
                </a:solidFill>
                <a:effectLst/>
              </a:rPr>
              <a:t>atleta</a:t>
            </a:r>
            <a:r>
              <a:rPr lang="fr-CH" b="0" i="0" u="none" strike="noStrike" dirty="0">
                <a:solidFill>
                  <a:srgbClr val="000000"/>
                </a:solidFill>
                <a:effectLst/>
              </a:rPr>
              <a:t> d'élite, le </a:t>
            </a:r>
            <a:r>
              <a:rPr lang="fr-CH" b="0" i="0" u="none" strike="noStrike" dirty="0" err="1">
                <a:solidFill>
                  <a:srgbClr val="000000"/>
                </a:solidFill>
                <a:effectLst/>
              </a:rPr>
              <a:t>distinzioni</a:t>
            </a:r>
            <a:r>
              <a:rPr lang="fr-CH" b="0" i="0" u="none" strike="noStrike" dirty="0">
                <a:solidFill>
                  <a:srgbClr val="000000"/>
                </a:solidFill>
                <a:effectLst/>
              </a:rPr>
              <a:t> </a:t>
            </a:r>
            <a:r>
              <a:rPr lang="fr-CH" b="0" i="0" u="none" strike="noStrike" dirty="0" err="1">
                <a:solidFill>
                  <a:srgbClr val="000000"/>
                </a:solidFill>
                <a:effectLst/>
              </a:rPr>
              <a:t>dettagliate</a:t>
            </a:r>
            <a:r>
              <a:rPr lang="fr-CH" b="0" i="0" u="none" strike="noStrike" dirty="0">
                <a:solidFill>
                  <a:srgbClr val="000000"/>
                </a:solidFill>
                <a:effectLst/>
              </a:rPr>
              <a:t> delle diverse forme di </a:t>
            </a:r>
            <a:r>
              <a:rPr lang="fr-CH" b="0" i="0" u="none" strike="noStrike" dirty="0" err="1">
                <a:solidFill>
                  <a:srgbClr val="000000"/>
                </a:solidFill>
                <a:effectLst/>
              </a:rPr>
              <a:t>resistenza</a:t>
            </a:r>
            <a:r>
              <a:rPr lang="fr-CH" b="0" i="0" u="none" strike="noStrike" dirty="0">
                <a:solidFill>
                  <a:srgbClr val="000000"/>
                </a:solidFill>
                <a:effectLst/>
              </a:rPr>
              <a:t> sono molto </a:t>
            </a:r>
            <a:r>
              <a:rPr lang="fr-CH" b="0" i="0" u="none" strike="noStrike" dirty="0" err="1">
                <a:solidFill>
                  <a:srgbClr val="000000"/>
                </a:solidFill>
                <a:effectLst/>
              </a:rPr>
              <a:t>importanti</a:t>
            </a:r>
            <a:r>
              <a:rPr lang="fr-CH" b="0" i="0" u="none" strike="noStrike" dirty="0">
                <a:solidFill>
                  <a:srgbClr val="000000"/>
                </a:solidFill>
                <a:effectLst/>
              </a:rPr>
              <a:t>. Per lo sport </a:t>
            </a:r>
            <a:r>
              <a:rPr lang="fr-CH" b="0" i="0" u="none" strike="noStrike" dirty="0" err="1">
                <a:solidFill>
                  <a:srgbClr val="000000"/>
                </a:solidFill>
                <a:effectLst/>
              </a:rPr>
              <a:t>amatoriale</a:t>
            </a:r>
            <a:r>
              <a:rPr lang="fr-CH" b="0" i="0" u="none" strike="noStrike" dirty="0">
                <a:solidFill>
                  <a:srgbClr val="000000"/>
                </a:solidFill>
                <a:effectLst/>
              </a:rPr>
              <a:t>, </a:t>
            </a:r>
            <a:r>
              <a:rPr lang="fr-CH" b="0" i="0" u="none" strike="noStrike" dirty="0" err="1">
                <a:solidFill>
                  <a:srgbClr val="000000"/>
                </a:solidFill>
                <a:effectLst/>
              </a:rPr>
              <a:t>invece</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e </a:t>
            </a:r>
            <a:r>
              <a:rPr lang="fr-CH" b="0" i="0" u="none" strike="noStrike" dirty="0" err="1">
                <a:solidFill>
                  <a:srgbClr val="000000"/>
                </a:solidFill>
                <a:effectLst/>
              </a:rPr>
              <a:t>quindi</a:t>
            </a:r>
            <a:r>
              <a:rPr lang="fr-CH" b="0" i="0" u="none" strike="noStrike" dirty="0">
                <a:solidFill>
                  <a:srgbClr val="000000"/>
                </a:solidFill>
                <a:effectLst/>
              </a:rPr>
              <a:t> la </a:t>
            </a:r>
            <a:r>
              <a:rPr lang="fr-CH" b="0" i="0" u="none" strike="noStrike" dirty="0" err="1">
                <a:solidFill>
                  <a:srgbClr val="000000"/>
                </a:solidFill>
                <a:effectLst/>
              </a:rPr>
              <a:t>resistenza</a:t>
            </a:r>
            <a:r>
              <a:rPr lang="fr-CH" b="0" i="0" u="none" strike="noStrike" dirty="0">
                <a:solidFill>
                  <a:srgbClr val="000000"/>
                </a:solidFill>
                <a:effectLst/>
              </a:rPr>
              <a:t> alla </a:t>
            </a:r>
            <a:r>
              <a:rPr lang="fr-CH" b="0" i="0" u="none" strike="noStrike" dirty="0" err="1">
                <a:solidFill>
                  <a:srgbClr val="000000"/>
                </a:solidFill>
                <a:effectLst/>
              </a:rPr>
              <a:t>fatica</a:t>
            </a:r>
            <a:r>
              <a:rPr lang="fr-CH" b="0" i="0" u="none" strike="noStrike" dirty="0">
                <a:solidFill>
                  <a:srgbClr val="000000"/>
                </a:solidFill>
                <a:effectLst/>
              </a:rPr>
              <a:t> </a:t>
            </a:r>
            <a:r>
              <a:rPr lang="fr-CH" b="0" i="0" u="none" strike="noStrike" dirty="0" err="1">
                <a:solidFill>
                  <a:srgbClr val="000000"/>
                </a:solidFill>
                <a:effectLst/>
              </a:rPr>
              <a:t>dell'intero</a:t>
            </a:r>
            <a:r>
              <a:rPr lang="fr-CH" b="0" i="0" u="none" strike="noStrike" dirty="0">
                <a:solidFill>
                  <a:srgbClr val="000000"/>
                </a:solidFill>
                <a:effectLst/>
              </a:rPr>
              <a:t> corpo e dei </a:t>
            </a:r>
            <a:r>
              <a:rPr lang="fr-CH" b="0" i="0" u="none" strike="noStrike" dirty="0" err="1">
                <a:solidFill>
                  <a:srgbClr val="000000"/>
                </a:solidFill>
                <a:effectLst/>
              </a:rPr>
              <a:t>suoi</a:t>
            </a:r>
            <a:r>
              <a:rPr lang="fr-CH" b="0" i="0" u="none" strike="noStrike" dirty="0">
                <a:solidFill>
                  <a:srgbClr val="000000"/>
                </a:solidFill>
                <a:effectLst/>
              </a:rPr>
              <a:t> </a:t>
            </a:r>
            <a:r>
              <a:rPr lang="fr-CH" b="0" i="0" u="none" strike="noStrike" dirty="0" err="1">
                <a:solidFill>
                  <a:srgbClr val="000000"/>
                </a:solidFill>
                <a:effectLst/>
              </a:rPr>
              <a:t>sistemi</a:t>
            </a:r>
            <a:r>
              <a:rPr lang="fr-CH" b="0" i="0" u="none" strike="noStrike" dirty="0">
                <a:solidFill>
                  <a:srgbClr val="000000"/>
                </a:solidFill>
                <a:effectLst/>
              </a:rPr>
              <a:t> sono </a:t>
            </a:r>
            <a:r>
              <a:rPr lang="fr-CH" b="0" i="0" u="none" strike="noStrike" dirty="0" err="1">
                <a:solidFill>
                  <a:srgbClr val="000000"/>
                </a:solidFill>
                <a:effectLst/>
              </a:rPr>
              <a:t>fondamentali</a:t>
            </a:r>
            <a:r>
              <a:rPr lang="fr-CH" b="0" i="0" u="none" strike="noStrike" dirty="0">
                <a:solidFill>
                  <a:srgbClr val="000000"/>
                </a:solidFill>
                <a:effectLst/>
              </a:rPr>
              <a:t>.</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28</a:t>
            </a:fld>
            <a:endParaRPr lang="de-CH"/>
          </a:p>
        </p:txBody>
      </p:sp>
    </p:spTree>
    <p:extLst>
      <p:ext uri="{BB962C8B-B14F-4D97-AF65-F5344CB8AC3E}">
        <p14:creationId xmlns:p14="http://schemas.microsoft.com/office/powerpoint/2010/main" val="263225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29</a:t>
            </a:fld>
            <a:endParaRPr lang="de-CH"/>
          </a:p>
        </p:txBody>
      </p:sp>
    </p:spTree>
    <p:extLst>
      <p:ext uri="{BB962C8B-B14F-4D97-AF65-F5344CB8AC3E}">
        <p14:creationId xmlns:p14="http://schemas.microsoft.com/office/powerpoint/2010/main" val="3030190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30</a:t>
            </a:fld>
            <a:endParaRPr lang="de-CH"/>
          </a:p>
        </p:txBody>
      </p:sp>
    </p:spTree>
    <p:extLst>
      <p:ext uri="{BB962C8B-B14F-4D97-AF65-F5344CB8AC3E}">
        <p14:creationId xmlns:p14="http://schemas.microsoft.com/office/powerpoint/2010/main" val="201525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5B0C-C20E-C71B-FFE7-D6B920DFD45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4B25B9D-45B9-D37D-DCF0-C3317AAEC6E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7A23236C-A7FE-690A-9F2F-C4EFED6A6EBB}"/>
              </a:ext>
            </a:extLst>
          </p:cNvPr>
          <p:cNvSpPr>
            <a:spLocks noGrp="1"/>
          </p:cNvSpPr>
          <p:nvPr>
            <p:ph type="body" idx="1"/>
          </p:nvPr>
        </p:nvSpPr>
        <p:spPr/>
        <p:txBody>
          <a:bodyPr/>
          <a:lstStyle/>
          <a:p>
            <a:r>
              <a:rPr lang="fr-FR" dirty="0"/>
              <a:t>La pratique sportive apporte une grande valeur ajoutée sur le plan physique et psychique, dont nous pouvons profiter tout au long de notre vie.</a:t>
            </a:r>
            <a:endParaRPr lang="de-CH" dirty="0"/>
          </a:p>
        </p:txBody>
      </p:sp>
      <p:sp>
        <p:nvSpPr>
          <p:cNvPr id="4" name="Foliennummernplatzhalter 3">
            <a:extLst>
              <a:ext uri="{FF2B5EF4-FFF2-40B4-BE49-F238E27FC236}">
                <a16:creationId xmlns:a16="http://schemas.microsoft.com/office/drawing/2014/main" id="{1DA075A1-B13D-0FC9-8DE3-7D01C38F59E8}"/>
              </a:ext>
            </a:extLst>
          </p:cNvPr>
          <p:cNvSpPr>
            <a:spLocks noGrp="1"/>
          </p:cNvSpPr>
          <p:nvPr>
            <p:ph type="sldNum" sz="quarter" idx="5"/>
          </p:nvPr>
        </p:nvSpPr>
        <p:spPr/>
        <p:txBody>
          <a:bodyPr/>
          <a:lstStyle/>
          <a:p>
            <a:pPr>
              <a:defRPr/>
            </a:pPr>
            <a:fld id="{C46147B8-7AEA-4922-A55B-DCDA58C024A2}" type="slidenum">
              <a:rPr lang="de-CH" smtClean="0"/>
              <a:pPr>
                <a:defRPr/>
              </a:pPr>
              <a:t>3</a:t>
            </a:fld>
            <a:endParaRPr lang="de-CH"/>
          </a:p>
        </p:txBody>
      </p:sp>
    </p:spTree>
    <p:extLst>
      <p:ext uri="{BB962C8B-B14F-4D97-AF65-F5344CB8AC3E}">
        <p14:creationId xmlns:p14="http://schemas.microsoft.com/office/powerpoint/2010/main" val="1375495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31</a:t>
            </a:fld>
            <a:endParaRPr lang="de-CH"/>
          </a:p>
        </p:txBody>
      </p:sp>
    </p:spTree>
    <p:extLst>
      <p:ext uri="{BB962C8B-B14F-4D97-AF65-F5344CB8AC3E}">
        <p14:creationId xmlns:p14="http://schemas.microsoft.com/office/powerpoint/2010/main" val="369737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haben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bestimmten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zeitlichen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an die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anaerober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wenn</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gesprochen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an die (aerobe und anaerobe)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gedacht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32</a:t>
            </a:fld>
            <a:endParaRPr lang="de-CH" altLang="de-DE" sz="1300"/>
          </a:p>
        </p:txBody>
      </p:sp>
    </p:spTree>
    <p:extLst>
      <p:ext uri="{BB962C8B-B14F-4D97-AF65-F5344CB8AC3E}">
        <p14:creationId xmlns:p14="http://schemas.microsoft.com/office/powerpoint/2010/main" val="427338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B941-267E-BA57-5BE1-6C289DAB5577}"/>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2C2AD100-2A8B-4987-27EA-1ADD4C569D0E}"/>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05F7A0A1-9160-1386-3223-4E43C9D9F314}"/>
              </a:ext>
            </a:extLst>
          </p:cNvPr>
          <p:cNvSpPr>
            <a:spLocks noGrp="1"/>
          </p:cNvSpPr>
          <p:nvPr>
            <p:ph type="body" idx="1"/>
          </p:nvPr>
        </p:nvSpPr>
        <p:spPr/>
        <p:txBody>
          <a:bodyPr/>
          <a:lstStyle/>
          <a:p>
            <a:pPr>
              <a:buFont typeface="Arial" panose="020B0604020202020204" pitchFamily="34" charset="0"/>
              <a:buNone/>
              <a:defRPr/>
            </a:pPr>
            <a:r>
              <a:rPr lang="de-CH" dirty="0" err="1"/>
              <a:t>Les</a:t>
            </a:r>
            <a:r>
              <a:rPr lang="de-CH" dirty="0"/>
              <a:t> </a:t>
            </a:r>
            <a:r>
              <a:rPr lang="de-CH" dirty="0" err="1"/>
              <a:t>efforts</a:t>
            </a:r>
            <a:r>
              <a:rPr lang="de-CH" dirty="0"/>
              <a:t> </a:t>
            </a:r>
            <a:r>
              <a:rPr lang="de-CH" dirty="0" err="1"/>
              <a:t>ont</a:t>
            </a:r>
            <a:r>
              <a:rPr lang="de-CH" dirty="0"/>
              <a:t> </a:t>
            </a:r>
            <a:r>
              <a:rPr lang="de-CH" dirty="0" err="1"/>
              <a:t>une</a:t>
            </a:r>
            <a:r>
              <a:rPr lang="de-CH" dirty="0"/>
              <a:t> </a:t>
            </a:r>
            <a:r>
              <a:rPr lang="de-CH" dirty="0" err="1"/>
              <a:t>certaine</a:t>
            </a:r>
            <a:r>
              <a:rPr lang="de-CH" dirty="0"/>
              <a:t> </a:t>
            </a:r>
            <a:r>
              <a:rPr lang="de-CH" dirty="0" err="1"/>
              <a:t>intensité</a:t>
            </a:r>
            <a:r>
              <a:rPr lang="de-CH" dirty="0"/>
              <a:t> et </a:t>
            </a:r>
            <a:r>
              <a:rPr lang="de-CH" dirty="0" err="1"/>
              <a:t>un</a:t>
            </a:r>
            <a:r>
              <a:rPr lang="de-CH" dirty="0"/>
              <a:t> </a:t>
            </a:r>
            <a:r>
              <a:rPr lang="de-CH" dirty="0" err="1"/>
              <a:t>certain</a:t>
            </a:r>
            <a:r>
              <a:rPr lang="de-CH" dirty="0"/>
              <a:t> </a:t>
            </a:r>
            <a:r>
              <a:rPr lang="de-CH" dirty="0" err="1"/>
              <a:t>volume</a:t>
            </a:r>
            <a:r>
              <a:rPr lang="de-CH" dirty="0"/>
              <a:t> (</a:t>
            </a:r>
            <a:r>
              <a:rPr lang="de-CH" dirty="0" err="1"/>
              <a:t>dans</a:t>
            </a:r>
            <a:r>
              <a:rPr lang="de-CH" dirty="0"/>
              <a:t> le </a:t>
            </a:r>
            <a:r>
              <a:rPr lang="de-CH" dirty="0" err="1"/>
              <a:t>temps</a:t>
            </a:r>
            <a:r>
              <a:rPr lang="de-CH" dirty="0"/>
              <a:t>). </a:t>
            </a:r>
            <a:r>
              <a:rPr lang="de-CH" dirty="0" err="1"/>
              <a:t>Lorsque</a:t>
            </a:r>
            <a:r>
              <a:rPr lang="de-CH" dirty="0"/>
              <a:t> </a:t>
            </a:r>
            <a:r>
              <a:rPr lang="de-CH" dirty="0" err="1"/>
              <a:t>l'on</a:t>
            </a:r>
            <a:r>
              <a:rPr lang="de-CH" dirty="0"/>
              <a:t> pense à </a:t>
            </a:r>
            <a:r>
              <a:rPr lang="de-CH" dirty="0" err="1"/>
              <a:t>l'intensité</a:t>
            </a:r>
            <a:r>
              <a:rPr lang="de-CH" dirty="0"/>
              <a:t>, on </a:t>
            </a:r>
            <a:r>
              <a:rPr lang="de-CH" dirty="0" err="1"/>
              <a:t>parle</a:t>
            </a:r>
            <a:r>
              <a:rPr lang="de-CH" dirty="0"/>
              <a:t> de </a:t>
            </a:r>
            <a:r>
              <a:rPr lang="de-CH" dirty="0" err="1"/>
              <a:t>capacité</a:t>
            </a:r>
            <a:r>
              <a:rPr lang="de-CH" dirty="0"/>
              <a:t> (</a:t>
            </a:r>
            <a:r>
              <a:rPr lang="de-CH" dirty="0" err="1"/>
              <a:t>aérobie</a:t>
            </a:r>
            <a:r>
              <a:rPr lang="de-CH" dirty="0"/>
              <a:t> </a:t>
            </a:r>
            <a:r>
              <a:rPr lang="de-CH" dirty="0" err="1"/>
              <a:t>ou</a:t>
            </a:r>
            <a:r>
              <a:rPr lang="de-CH" dirty="0"/>
              <a:t> </a:t>
            </a:r>
            <a:r>
              <a:rPr lang="de-CH" dirty="0" err="1"/>
              <a:t>anaérobie</a:t>
            </a:r>
            <a:r>
              <a:rPr lang="de-CH" dirty="0"/>
              <a:t>), </a:t>
            </a:r>
            <a:r>
              <a:rPr lang="de-CH" dirty="0" err="1"/>
              <a:t>lorsque</a:t>
            </a:r>
            <a:r>
              <a:rPr lang="de-CH" dirty="0"/>
              <a:t> </a:t>
            </a:r>
            <a:r>
              <a:rPr lang="de-CH" dirty="0" err="1"/>
              <a:t>l'on</a:t>
            </a:r>
            <a:r>
              <a:rPr lang="de-CH" dirty="0"/>
              <a:t> </a:t>
            </a:r>
            <a:r>
              <a:rPr lang="de-CH" dirty="0" err="1"/>
              <a:t>parle</a:t>
            </a:r>
            <a:r>
              <a:rPr lang="de-CH" dirty="0"/>
              <a:t> </a:t>
            </a:r>
            <a:r>
              <a:rPr lang="de-CH" dirty="0" err="1"/>
              <a:t>d'amplitude</a:t>
            </a:r>
            <a:r>
              <a:rPr lang="de-CH" dirty="0"/>
              <a:t>, on pense à la </a:t>
            </a:r>
            <a:r>
              <a:rPr lang="de-CH" dirty="0" err="1"/>
              <a:t>capacité</a:t>
            </a:r>
            <a:r>
              <a:rPr lang="de-CH" dirty="0"/>
              <a:t> (</a:t>
            </a:r>
            <a:r>
              <a:rPr lang="de-CH" dirty="0" err="1"/>
              <a:t>aérobie</a:t>
            </a:r>
            <a:r>
              <a:rPr lang="de-CH" dirty="0"/>
              <a:t> et </a:t>
            </a:r>
            <a:r>
              <a:rPr lang="de-CH" dirty="0" err="1"/>
              <a:t>anaérobie</a:t>
            </a:r>
            <a:r>
              <a:rPr lang="de-CH" dirty="0"/>
              <a:t>).</a:t>
            </a:r>
          </a:p>
        </p:txBody>
      </p:sp>
      <p:sp>
        <p:nvSpPr>
          <p:cNvPr id="239620" name="Foliennummernplatzhalter 3">
            <a:extLst>
              <a:ext uri="{FF2B5EF4-FFF2-40B4-BE49-F238E27FC236}">
                <a16:creationId xmlns:a16="http://schemas.microsoft.com/office/drawing/2014/main" id="{BE0EE4D0-D580-08C3-7D10-A9A79681514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33</a:t>
            </a:fld>
            <a:endParaRPr lang="de-CH" altLang="de-DE" sz="1300"/>
          </a:p>
        </p:txBody>
      </p:sp>
    </p:spTree>
    <p:extLst>
      <p:ext uri="{BB962C8B-B14F-4D97-AF65-F5344CB8AC3E}">
        <p14:creationId xmlns:p14="http://schemas.microsoft.com/office/powerpoint/2010/main" val="3508951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fr-CH" b="0" i="0" u="none" strike="noStrike" dirty="0" err="1">
                <a:solidFill>
                  <a:srgbClr val="000000"/>
                </a:solidFill>
                <a:effectLst/>
                <a:latin typeface="-webkit-standard"/>
              </a:rPr>
              <a:t>Gli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sforzi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hanno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una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certa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e un </a:t>
            </a:r>
            <a:r>
              <a:rPr lang="fr-CH" b="0" i="0" u="none" strike="noStrike" dirty="0" err="1">
                <a:solidFill>
                  <a:srgbClr val="000000"/>
                </a:solidFill>
                <a:effectLst/>
                <a:latin typeface="-webkit-standard"/>
              </a:rPr>
              <a:t>certo</a:t>
            </a:r>
            <a:r>
              <a:rPr lang="fr-CH" b="0" i="0" u="none" strike="noStrike" dirty="0">
                <a:solidFill>
                  <a:srgbClr val="000000"/>
                </a:solidFill>
                <a:effectLst/>
                <a:latin typeface="-webkit-standard"/>
              </a:rPr>
              <a:t> volume (</a:t>
            </a:r>
            <a:r>
              <a:rPr lang="fr-CH" b="0" i="0" u="none" strike="noStrike" dirty="0" err="1">
                <a:solidFill>
                  <a:srgbClr val="000000"/>
                </a:solidFill>
                <a:effectLst/>
                <a:latin typeface="-webkit-standard"/>
              </a:rPr>
              <a:t>nel</a:t>
            </a:r>
            <a:r>
              <a:rPr lang="fr-CH" b="0" i="0" u="none" strike="noStrike" dirty="0">
                <a:solidFill>
                  <a:srgbClr val="000000"/>
                </a:solidFill>
                <a:effectLst/>
                <a:latin typeface="-webkit-standard"/>
              </a:rPr>
              <a:t> tempo).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intensità</a:t>
            </a:r>
            <a:r>
              <a:rPr lang="fr-CH" b="0" i="0" u="none" strike="noStrike" dirty="0">
                <a:solidFill>
                  <a:srgbClr val="000000"/>
                </a:solidFill>
                <a:effectLst/>
                <a:latin typeface="-webkit-standard"/>
              </a:rPr>
              <a:t>, si fa </a:t>
            </a:r>
            <a:r>
              <a:rPr lang="fr-CH" b="0" i="0" u="none" strike="noStrike" dirty="0" err="1">
                <a:solidFill>
                  <a:srgbClr val="000000"/>
                </a:solidFill>
                <a:effectLst/>
                <a:latin typeface="-webkit-standard"/>
              </a:rPr>
              <a:t>riferimento</a:t>
            </a:r>
            <a:r>
              <a:rPr lang="fr-CH" b="0" i="0" u="none" strike="noStrike" dirty="0">
                <a:solidFill>
                  <a:srgbClr val="000000"/>
                </a:solidFill>
                <a:effectLst/>
                <a:latin typeface="-webkit-standard"/>
              </a:rPr>
              <a:t> alla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o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mentre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quando</a:t>
            </a:r>
            <a:r>
              <a:rPr lang="fr-CH" b="0" i="0" u="none" strike="noStrike" dirty="0">
                <a:solidFill>
                  <a:srgbClr val="000000"/>
                </a:solidFill>
                <a:effectLst/>
                <a:latin typeface="-webkit-standard"/>
              </a:rPr>
              <a:t> si parla di </a:t>
            </a:r>
            <a:r>
              <a:rPr lang="fr-CH" b="0" i="0" u="none" strike="noStrike" dirty="0" err="1">
                <a:solidFill>
                  <a:srgbClr val="000000"/>
                </a:solidFill>
                <a:effectLst/>
                <a:latin typeface="-webkit-standard"/>
              </a:rPr>
              <a:t>ampiezza</a:t>
            </a:r>
            <a:r>
              <a:rPr lang="fr-CH" b="0" i="0" u="none" strike="noStrike" dirty="0">
                <a:solidFill>
                  <a:srgbClr val="000000"/>
                </a:solidFill>
                <a:effectLst/>
                <a:latin typeface="-webkit-standard"/>
              </a:rPr>
              <a:t>, si </a:t>
            </a:r>
            <a:r>
              <a:rPr lang="fr-CH" b="0" i="0" u="none" strike="noStrike" dirty="0" err="1">
                <a:solidFill>
                  <a:srgbClr val="000000"/>
                </a:solidFill>
                <a:effectLst/>
                <a:latin typeface="-webkit-standard"/>
              </a:rPr>
              <a:t>intende</a:t>
            </a:r>
            <a:r>
              <a:rPr lang="fr-CH" b="0" i="0" u="none" strike="noStrike" dirty="0">
                <a:solidFill>
                  <a:srgbClr val="000000"/>
                </a:solidFill>
                <a:effectLst/>
                <a:latin typeface="-webkit-standard"/>
              </a:rPr>
              <a:t> la </a:t>
            </a:r>
            <a:r>
              <a:rPr lang="fr-CH" b="0" i="0" u="none" strike="noStrike" dirty="0" err="1">
                <a:solidFill>
                  <a:srgbClr val="000000"/>
                </a:solidFill>
                <a:effectLst/>
                <a:latin typeface="-webkit-standard"/>
              </a:rPr>
              <a:t>capacità</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aerobica</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anaerobica</a:t>
            </a:r>
            <a:r>
              <a:rPr lang="fr-CH" b="0" i="0" u="none" strike="noStrike" dirty="0">
                <a:solidFill>
                  <a:srgbClr val="000000"/>
                </a:solidFill>
                <a:effectLst/>
                <a:latin typeface="-webkit-standard"/>
              </a:rPr>
              <a:t>).</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34</a:t>
            </a:fld>
            <a:endParaRPr lang="de-CH"/>
          </a:p>
        </p:txBody>
      </p:sp>
    </p:spTree>
    <p:extLst>
      <p:ext uri="{BB962C8B-B14F-4D97-AF65-F5344CB8AC3E}">
        <p14:creationId xmlns:p14="http://schemas.microsoft.com/office/powerpoint/2010/main" val="2713096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35</a:t>
            </a:fld>
            <a:endParaRPr lang="de-CH" altLang="de-DE" sz="1300"/>
          </a:p>
        </p:txBody>
      </p:sp>
    </p:spTree>
    <p:extLst>
      <p:ext uri="{BB962C8B-B14F-4D97-AF65-F5344CB8AC3E}">
        <p14:creationId xmlns:p14="http://schemas.microsoft.com/office/powerpoint/2010/main" val="2347276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24DA0-C0A0-D6AE-35CC-7067BB5AC27A}"/>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A9A5AEA8-EFDA-732B-F065-F7A78355D751}"/>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AB9EA567-84FB-CF69-E4BE-E4740D71BE1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3786C472-73BD-4723-93D4-ED546F1466A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36</a:t>
            </a:fld>
            <a:endParaRPr lang="de-CH" altLang="de-DE" sz="1300"/>
          </a:p>
        </p:txBody>
      </p:sp>
    </p:spTree>
    <p:extLst>
      <p:ext uri="{BB962C8B-B14F-4D97-AF65-F5344CB8AC3E}">
        <p14:creationId xmlns:p14="http://schemas.microsoft.com/office/powerpoint/2010/main" val="3598073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indent="0">
              <a:buNone/>
              <a:defRPr/>
            </a:pPr>
            <a:r>
              <a:rPr lang="de-CH" altLang="de-DE" dirty="0"/>
              <a:t>Grundsätzlich</a:t>
            </a:r>
            <a:r>
              <a:rPr lang="de-CH" altLang="de-DE" baseline="0" dirty="0"/>
              <a:t> wird zwischen der </a:t>
            </a:r>
            <a:r>
              <a:rPr lang="de-CH" altLang="de-DE" b="1" baseline="0" dirty="0"/>
              <a:t>anaeroben</a:t>
            </a:r>
            <a:r>
              <a:rPr lang="de-CH" altLang="de-DE" baseline="0" dirty="0"/>
              <a:t> (Sauerstoffunabhängige Energiebereitstellung) und </a:t>
            </a:r>
            <a:r>
              <a:rPr lang="de-CH" altLang="de-DE" b="1" baseline="0" dirty="0"/>
              <a:t>aeroben</a:t>
            </a:r>
            <a:r>
              <a:rPr lang="de-CH" altLang="de-DE" baseline="0" dirty="0"/>
              <a:t> (Sauerstoffabhängige Energiebereitstellung) unterschieden.</a:t>
            </a:r>
          </a:p>
          <a:p>
            <a:pPr marL="0" indent="0">
              <a:buNone/>
              <a:defRPr/>
            </a:pPr>
            <a:r>
              <a:rPr lang="de-CH" altLang="de-DE" baseline="0" dirty="0"/>
              <a:t>Die aerobe Energiebereitstellung braucht eine gewisse Zeit um anzulaufen und setzt erst langsam ein.</a:t>
            </a:r>
            <a:endParaRPr lang="de-CH" altLang="de-DE" dirty="0"/>
          </a:p>
          <a:p>
            <a:pPr>
              <a:defRPr/>
            </a:pPr>
            <a:endParaRPr lang="de-CH" altLang="de-DE" dirty="0"/>
          </a:p>
          <a:p>
            <a:pPr marL="0" indent="0">
              <a:buNone/>
              <a:defRPr/>
            </a:pPr>
            <a:r>
              <a:rPr lang="de-CH" altLang="de-DE" dirty="0"/>
              <a:t>Schlüsselt man die Energiegewinnung weiter auf, können in</a:t>
            </a:r>
            <a:r>
              <a:rPr lang="de-CH" altLang="de-DE" baseline="0" dirty="0"/>
              <a:t> Abhängigkeit von der Intensität und der Dauer der Belastung folgende Formen zur Energiebereitstellung unterschieden werden:</a:t>
            </a:r>
            <a:endParaRPr lang="de-CH" altLang="de-DE" dirty="0"/>
          </a:p>
          <a:p>
            <a:pPr marL="171450" indent="-171450">
              <a:buFont typeface="Arial" panose="020B0604020202020204" pitchFamily="34" charset="0"/>
              <a:buChar char="•"/>
              <a:defRPr/>
            </a:pPr>
            <a:r>
              <a:rPr lang="de-CH" altLang="de-DE" dirty="0"/>
              <a:t>Sehr</a:t>
            </a:r>
            <a:r>
              <a:rPr lang="de-CH" altLang="de-DE" baseline="0" dirty="0"/>
              <a:t> kurze intensive Belastung (3-10 sec)</a:t>
            </a:r>
          </a:p>
          <a:p>
            <a:pPr marL="628650" lvl="1" indent="-171450">
              <a:buFont typeface="Arial" panose="020B0604020202020204" pitchFamily="34" charset="0"/>
              <a:buChar char="•"/>
              <a:defRPr/>
            </a:pPr>
            <a:r>
              <a:rPr lang="de-CH" altLang="de-DE" b="1" baseline="0" dirty="0"/>
              <a:t>Anaerob-alaktazide Energiegewinnung </a:t>
            </a:r>
            <a:r>
              <a:rPr lang="de-CH" altLang="de-DE" baseline="0" dirty="0"/>
              <a:t>mittels ADP und </a:t>
            </a:r>
            <a:r>
              <a:rPr lang="de-CH" altLang="de-DE" baseline="0" dirty="0" err="1"/>
              <a:t>Kreatinphosphatspeicher</a:t>
            </a:r>
            <a:r>
              <a:rPr lang="de-CH" altLang="de-DE" baseline="0" dirty="0"/>
              <a:t> (</a:t>
            </a:r>
            <a:r>
              <a:rPr lang="de-CH" altLang="de-DE" baseline="0" dirty="0">
                <a:sym typeface="Wingdings" panose="05000000000000000000" pitchFamily="2" charset="2"/>
              </a:rPr>
              <a:t> Sauerstoffunabhängige ATP-Produktion ohne Laktatproduktion)</a:t>
            </a:r>
            <a:endParaRPr lang="de-CH" altLang="de-DE" baseline="0" dirty="0"/>
          </a:p>
          <a:p>
            <a:pPr marL="628650" lvl="1" indent="-171450">
              <a:buFont typeface="Arial" panose="020B0604020202020204" pitchFamily="34" charset="0"/>
              <a:buChar char="•"/>
              <a:defRPr/>
            </a:pPr>
            <a:r>
              <a:rPr lang="de-CH" altLang="de-DE" baseline="0" dirty="0"/>
              <a:t>Beispiele: Würfe, Gewichtheben, Sprints (z.B. 100m) usw.</a:t>
            </a:r>
          </a:p>
          <a:p>
            <a:pPr marL="171450" indent="-171450">
              <a:buFont typeface="Arial" panose="020B0604020202020204" pitchFamily="34" charset="0"/>
              <a:buChar char="•"/>
              <a:defRPr/>
            </a:pPr>
            <a:r>
              <a:rPr lang="de-CH" altLang="de-DE" baseline="0" dirty="0"/>
              <a:t>Kurze intensive Belastung (30-120 sec)</a:t>
            </a:r>
          </a:p>
          <a:p>
            <a:pPr marL="628650" lvl="1" indent="-171450">
              <a:buFont typeface="Arial" panose="020B0604020202020204" pitchFamily="34" charset="0"/>
              <a:buChar char="•"/>
              <a:defRPr/>
            </a:pPr>
            <a:r>
              <a:rPr lang="de-CH" altLang="de-DE" b="1" baseline="0" dirty="0"/>
              <a:t>Anaerob-laktazide Energiegewinnung </a:t>
            </a:r>
            <a:r>
              <a:rPr lang="de-CH" altLang="de-DE" baseline="0" dirty="0"/>
              <a:t>durch anaeroben Glukoseabbau (Zuckerverbrennung) mit Laktatbildung</a:t>
            </a:r>
          </a:p>
          <a:p>
            <a:pPr marL="628650" lvl="1" indent="-171450">
              <a:buFont typeface="Arial" panose="020B0604020202020204" pitchFamily="34" charset="0"/>
              <a:buChar char="•"/>
              <a:defRPr/>
            </a:pPr>
            <a:r>
              <a:rPr lang="de-CH" altLang="de-DE" baseline="0" dirty="0"/>
              <a:t>Beispiele: Stehvermögensportarten wie 400m-Lauf, Ringen, Ski Slalom, Judo</a:t>
            </a:r>
          </a:p>
          <a:p>
            <a:pPr marL="171450" indent="-171450">
              <a:buFont typeface="Arial" panose="020B0604020202020204" pitchFamily="34" charset="0"/>
              <a:buChar char="•"/>
              <a:defRPr/>
            </a:pPr>
            <a:r>
              <a:rPr lang="de-CH" altLang="de-DE" baseline="0" dirty="0"/>
              <a:t>Längere intensive Belastungen (15-60min)</a:t>
            </a:r>
          </a:p>
          <a:p>
            <a:pPr marL="628650" lvl="1" indent="-171450">
              <a:buFont typeface="Arial" panose="020B0604020202020204" pitchFamily="34" charset="0"/>
              <a:buChar char="•"/>
              <a:defRPr/>
            </a:pPr>
            <a:r>
              <a:rPr lang="de-CH" altLang="de-DE" b="1" baseline="0" dirty="0"/>
              <a:t>Aerobe Energiegewinnung durch «Verbrennung» von Glukose</a:t>
            </a:r>
          </a:p>
          <a:p>
            <a:pPr marL="628650" lvl="1" indent="-171450">
              <a:buFont typeface="Arial" panose="020B0604020202020204" pitchFamily="34" charset="0"/>
              <a:buChar char="•"/>
              <a:defRPr/>
            </a:pPr>
            <a:r>
              <a:rPr lang="de-CH" altLang="de-DE" baseline="0" dirty="0"/>
              <a:t>Beispiele: Mittelstreckendistanzen (5’000/10’000m-Lauf), 1km Schwimmen usw.</a:t>
            </a:r>
          </a:p>
          <a:p>
            <a:pPr marL="171450" indent="-171450">
              <a:buFont typeface="Arial" panose="020B0604020202020204" pitchFamily="34" charset="0"/>
              <a:buChar char="•"/>
              <a:defRPr/>
            </a:pPr>
            <a:r>
              <a:rPr lang="de-CH" altLang="de-DE" baseline="0" dirty="0"/>
              <a:t>Längere extensive Belastungen (30-120min)</a:t>
            </a:r>
          </a:p>
          <a:p>
            <a:pPr marL="628650" lvl="1" indent="-171450">
              <a:buFont typeface="Arial" panose="020B0604020202020204" pitchFamily="34" charset="0"/>
              <a:buChar char="•"/>
              <a:defRPr/>
            </a:pPr>
            <a:r>
              <a:rPr lang="de-CH" altLang="de-DE" b="1" baseline="0" dirty="0"/>
              <a:t>Aerobe Energiegewinnung mit dominanter Fettverbrennung</a:t>
            </a:r>
          </a:p>
          <a:p>
            <a:pPr marL="628650" lvl="1" indent="-171450">
              <a:buFont typeface="Arial" panose="020B0604020202020204" pitchFamily="34" charset="0"/>
              <a:buChar char="•"/>
              <a:defRPr/>
            </a:pPr>
            <a:r>
              <a:rPr lang="de-CH" altLang="de-DE" baseline="0" dirty="0"/>
              <a:t>Beispiele: Marathon, Radetappen usw.</a:t>
            </a:r>
            <a:endParaRPr lang="de-CH" altLang="de-DE" dirty="0"/>
          </a:p>
          <a:p>
            <a:pPr>
              <a:defRPr/>
            </a:pP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38</a:t>
            </a:fld>
            <a:endParaRPr lang="de-CH"/>
          </a:p>
        </p:txBody>
      </p:sp>
    </p:spTree>
    <p:extLst>
      <p:ext uri="{BB962C8B-B14F-4D97-AF65-F5344CB8AC3E}">
        <p14:creationId xmlns:p14="http://schemas.microsoft.com/office/powerpoint/2010/main" val="3963289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296963"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CH" sz="1200" b="0" i="0" u="none" strike="noStrike" kern="1200" dirty="0">
                <a:solidFill>
                  <a:schemeClr val="tx1"/>
                </a:solidFill>
                <a:effectLst/>
                <a:latin typeface="Arial" pitchFamily="34" charset="0"/>
                <a:ea typeface="+mn-ea"/>
                <a:cs typeface="+mn-cs"/>
              </a:rPr>
              <a:t>En principe, tous les processus sont toujours utilisés simultanément pour la fourniture d'énergie. Cependant, il arrive qu'en fonction de la charge, l'un ou l'autre processus de fourniture d'énergie prenne en charge la charge principale de fourniture d'énergie.</a:t>
            </a:r>
            <a:endParaRPr lang="de-CH" altLang="de-DE" dirty="0"/>
          </a:p>
        </p:txBody>
      </p:sp>
      <p:sp>
        <p:nvSpPr>
          <p:cNvPr id="25600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68952B-C90E-4FF0-974A-3EBD742A1264}" type="slidenum">
              <a:rPr lang="de-CH" altLang="de-DE" sz="1300"/>
              <a:pPr algn="r" eaLnBrk="1" hangingPunct="1">
                <a:defRPr/>
              </a:pPr>
              <a:t>39</a:t>
            </a:fld>
            <a:endParaRPr lang="de-CH" altLang="de-DE" sz="1300"/>
          </a:p>
        </p:txBody>
      </p:sp>
    </p:spTree>
    <p:extLst>
      <p:ext uri="{BB962C8B-B14F-4D97-AF65-F5344CB8AC3E}">
        <p14:creationId xmlns:p14="http://schemas.microsoft.com/office/powerpoint/2010/main" val="1775669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296963"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it-IT" sz="1200" b="0" i="0" u="none" strike="noStrike" kern="1200" dirty="0">
                <a:solidFill>
                  <a:schemeClr val="tx1"/>
                </a:solidFill>
                <a:effectLst/>
                <a:latin typeface="Arial" pitchFamily="34" charset="0"/>
                <a:ea typeface="+mn-ea"/>
                <a:cs typeface="+mn-cs"/>
              </a:rPr>
              <a:t>In linea di principio, tutti i processi vengono sempre utilizzati contemporaneamente per la fornitura di energia. Tuttavia, a seconda del carico, uno o l'altro processo di fornitura di energia assume il carico principale della fornitura di energia.</a:t>
            </a:r>
            <a:endParaRPr lang="de-CH" altLang="de-DE" dirty="0"/>
          </a:p>
        </p:txBody>
      </p:sp>
      <p:sp>
        <p:nvSpPr>
          <p:cNvPr id="256004"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68952B-C90E-4FF0-974A-3EBD742A1264}" type="slidenum">
              <a:rPr lang="de-CH" altLang="de-DE" sz="1300"/>
              <a:pPr algn="r" eaLnBrk="1" hangingPunct="1">
                <a:defRPr/>
              </a:pPr>
              <a:t>40</a:t>
            </a:fld>
            <a:endParaRPr lang="de-CH" altLang="de-DE" sz="1300"/>
          </a:p>
        </p:txBody>
      </p:sp>
    </p:spTree>
    <p:extLst>
      <p:ext uri="{BB962C8B-B14F-4D97-AF65-F5344CB8AC3E}">
        <p14:creationId xmlns:p14="http://schemas.microsoft.com/office/powerpoint/2010/main" val="2702456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err="1">
                <a:solidFill>
                  <a:schemeClr val="tx1"/>
                </a:solidFill>
                <a:effectLst/>
                <a:latin typeface="Arial" pitchFamily="34" charset="0"/>
                <a:ea typeface="+mn-ea"/>
                <a:cs typeface="+mn-cs"/>
              </a:rPr>
              <a:t>Wer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regelmassig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bleibt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jung</a:t>
            </a:r>
            <a:r>
              <a:rPr lang="en-GB" sz="1200" b="0" i="0" u="none" strike="noStrike" kern="1200" dirty="0">
                <a:solidFill>
                  <a:schemeClr val="tx1"/>
                </a:solidFill>
                <a:effectLst/>
                <a:latin typeface="Arial" pitchFamily="34" charset="0"/>
                <a:ea typeface="+mn-ea"/>
                <a:cs typeface="+mn-cs"/>
              </a:rPr>
              <a:t>. Weil die aerobe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der Regenerations- und </a:t>
            </a:r>
            <a:r>
              <a:rPr lang="en-GB" sz="1200" b="0" i="0" u="none" strike="noStrike" kern="1200" dirty="0" err="1">
                <a:solidFill>
                  <a:schemeClr val="tx1"/>
                </a:solidFill>
                <a:effectLst/>
                <a:latin typeface="Arial" pitchFamily="34" charset="0"/>
                <a:ea typeface="+mn-ea"/>
                <a:cs typeface="+mn-cs"/>
              </a:rPr>
              <a:t>Adaptationsfähigkeit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verbunden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bildet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a:t>
            </a:r>
            <a:r>
              <a:rPr lang="en-GB" sz="1200" b="0" i="0" u="none" strike="noStrike" kern="1200" dirty="0">
                <a:solidFill>
                  <a:schemeClr val="tx1"/>
                </a:solidFill>
                <a:effectLst/>
                <a:latin typeface="Arial" pitchFamily="34" charset="0"/>
                <a:ea typeface="+mn-ea"/>
                <a:cs typeface="+mn-cs"/>
              </a:rPr>
              <a:t> für die </a:t>
            </a:r>
            <a:r>
              <a:rPr lang="en-GB" sz="1200" b="0" i="0" u="none" strike="noStrike" kern="1200" dirty="0" err="1">
                <a:solidFill>
                  <a:schemeClr val="tx1"/>
                </a:solidFill>
                <a:effectLst/>
                <a:latin typeface="Arial" pitchFamily="34" charset="0"/>
                <a:ea typeface="+mn-ea"/>
                <a:cs typeface="+mn-cs"/>
              </a:rPr>
              <a:t>Leistungsoptimierung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Alltag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Sport.</a:t>
            </a:r>
          </a:p>
          <a:p>
            <a:r>
              <a:rPr lang="en-GB" sz="1200" b="0" i="0" u="none" strike="noStrike" kern="1200" dirty="0">
                <a:solidFill>
                  <a:schemeClr val="tx1"/>
                </a:solidFill>
                <a:effectLst/>
                <a:latin typeface="Arial" pitchFamily="34" charset="0"/>
                <a:ea typeface="+mn-ea"/>
                <a:cs typeface="+mn-cs"/>
              </a:rPr>
              <a:t>Für das </a:t>
            </a:r>
            <a:r>
              <a:rPr lang="en-GB" sz="1200" b="0" i="0" u="none" strike="noStrike" kern="1200" dirty="0" err="1">
                <a:solidFill>
                  <a:schemeClr val="tx1"/>
                </a:solidFill>
                <a:effectLst/>
                <a:latin typeface="Arial" pitchFamily="34" charset="0"/>
                <a:ea typeface="+mn-ea"/>
                <a:cs typeface="+mn-cs"/>
              </a:rPr>
              <a:t>klassische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welches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in der </a:t>
            </a:r>
            <a:r>
              <a:rPr lang="en-GB" sz="1200" b="0" i="0" u="none" strike="noStrike" kern="1200" dirty="0" err="1">
                <a:solidFill>
                  <a:schemeClr val="tx1"/>
                </a:solidFill>
                <a:effectLst/>
                <a:latin typeface="Arial" pitchFamily="34" charset="0"/>
                <a:ea typeface="+mn-ea"/>
                <a:cs typeface="+mn-cs"/>
              </a:rPr>
              <a:t>breiten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Bevölkerung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gelangt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allgemeine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Diese</a:t>
            </a:r>
            <a:r>
              <a:rPr lang="en-GB" sz="1200" b="0" i="0" u="none" strike="noStrike" kern="1200" dirty="0">
                <a:solidFill>
                  <a:schemeClr val="tx1"/>
                </a:solidFill>
                <a:effectLst/>
                <a:latin typeface="Arial" pitchFamily="34" charset="0"/>
                <a:ea typeface="+mn-ea"/>
                <a:cs typeface="+mn-cs"/>
              </a:rPr>
              <a:t> Form des </a:t>
            </a:r>
            <a:r>
              <a:rPr lang="en-GB" sz="1200" b="0" i="0" u="none" strike="noStrike" kern="1200" dirty="0" err="1">
                <a:solidFill>
                  <a:schemeClr val="tx1"/>
                </a:solidFill>
                <a:effectLst/>
                <a:latin typeface="Arial" pitchFamily="34" charset="0"/>
                <a:ea typeface="+mn-ea"/>
                <a:cs typeface="+mn-cs"/>
              </a:rPr>
              <a:t>Ausdauertrainings</a:t>
            </a:r>
            <a:r>
              <a:rPr lang="en-GB" sz="1200" b="0" i="0" u="none" strike="noStrike" kern="1200" dirty="0">
                <a:solidFill>
                  <a:schemeClr val="tx1"/>
                </a:solidFill>
                <a:effectLst/>
                <a:latin typeface="Arial" pitchFamily="34" charset="0"/>
                <a:ea typeface="+mn-ea"/>
                <a:cs typeface="+mn-cs"/>
              </a:rPr>
              <a:t> hat </a:t>
            </a:r>
            <a:r>
              <a:rPr lang="en-GB" sz="1200" b="0" i="0" u="none" strike="noStrike" kern="1200" dirty="0" err="1">
                <a:solidFill>
                  <a:schemeClr val="tx1"/>
                </a:solidFill>
                <a:effectLst/>
                <a:latin typeface="Arial" pitchFamily="34" charset="0"/>
                <a:ea typeface="+mn-ea"/>
                <a:cs typeface="+mn-cs"/>
              </a:rPr>
              <a:t>neben</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verbesserten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für die Gesundheit positive </a:t>
            </a:r>
            <a:r>
              <a:rPr lang="en-GB" sz="1200" b="0" i="0" u="none" strike="noStrike" kern="1200" dirty="0" err="1">
                <a:solidFill>
                  <a:schemeClr val="tx1"/>
                </a:solidFill>
                <a:effectLst/>
                <a:latin typeface="Arial" pitchFamily="34" charset="0"/>
                <a:ea typeface="+mn-ea"/>
                <a:cs typeface="+mn-cs"/>
              </a:rPr>
              <a:t>Effekte</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a:solidFill>
                  <a:schemeClr val="tx1"/>
                </a:solidFill>
                <a:effectLst/>
                <a:latin typeface="Arial" pitchFamily="34" charset="0"/>
                <a:ea typeface="+mn-ea"/>
                <a:cs typeface="+mn-cs"/>
              </a:rPr>
              <a:t>Herz-</a:t>
            </a:r>
            <a:r>
              <a:rPr lang="en-GB" sz="1200" b="1" i="0" u="none" strike="noStrike" kern="1200" dirty="0" err="1">
                <a:solidFill>
                  <a:schemeClr val="tx1"/>
                </a:solidFill>
                <a:effectLst/>
                <a:latin typeface="Arial" pitchFamily="34" charset="0"/>
                <a:ea typeface="+mn-ea"/>
                <a:cs typeface="+mn-cs"/>
              </a:rPr>
              <a:t>Kreislauf</a:t>
            </a:r>
            <a:r>
              <a:rPr lang="en-GB" sz="1200" b="1" i="0" u="none" strike="noStrike" kern="1200" dirty="0">
                <a:solidFill>
                  <a:schemeClr val="tx1"/>
                </a:solidFill>
                <a:effectLst/>
                <a:latin typeface="Arial" pitchFamily="34" charset="0"/>
                <a:ea typeface="+mn-ea"/>
                <a:cs typeface="+mn-cs"/>
              </a:rPr>
              <a:t>-System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Niedriger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Ruhepuls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Herzrhythmusstörungen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Sauerstoffversorgung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a:solidFill>
                  <a:schemeClr val="tx1"/>
                </a:solidFill>
                <a:effectLst/>
                <a:latin typeface="Arial" pitchFamily="34" charset="0"/>
                <a:ea typeface="+mn-ea"/>
                <a:cs typeface="+mn-cs"/>
              </a:rPr>
              <a:t>Psyche</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von Stimmung, </a:t>
            </a:r>
            <a:r>
              <a:rPr lang="en-GB" sz="1200" b="0" i="0" u="none" strike="noStrike" kern="1200" dirty="0" err="1">
                <a:solidFill>
                  <a:schemeClr val="tx1"/>
                </a:solidFill>
                <a:effectLst/>
                <a:latin typeface="Arial" pitchFamily="34" charset="0"/>
                <a:ea typeface="+mn-ea"/>
                <a:cs typeface="+mn-cs"/>
              </a:rPr>
              <a:t>Wohlbefinden</a:t>
            </a:r>
            <a:r>
              <a:rPr lang="en-GB" sz="1200" b="0" i="0" u="none" strike="noStrike" kern="1200" dirty="0">
                <a:solidFill>
                  <a:schemeClr val="tx1"/>
                </a:solidFill>
                <a:effectLst/>
                <a:latin typeface="Arial" pitchFamily="34" charset="0"/>
                <a:ea typeface="+mn-ea"/>
                <a:cs typeface="+mn-cs"/>
              </a:rPr>
              <a:t>, antidepressive </a:t>
            </a:r>
            <a:r>
              <a:rPr lang="en-GB" sz="1200" b="0" i="0" u="none" strike="noStrike" kern="1200" dirty="0" err="1">
                <a:solidFill>
                  <a:schemeClr val="tx1"/>
                </a:solidFill>
                <a:effectLst/>
                <a:latin typeface="Arial" pitchFamily="34" charset="0"/>
                <a:ea typeface="+mn-ea"/>
                <a:cs typeface="+mn-cs"/>
              </a:rPr>
              <a:t>Wirkung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Stressabbau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Angstabbau</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Hormonsystem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Blutdrucksenkung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weniger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Stresshormonausschüttung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Stoffwechsel</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Bessere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Insulinsensitivität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Diabetes </a:t>
            </a:r>
            <a:r>
              <a:rPr lang="en-GB" sz="1200" b="0" i="0" u="none" strike="noStrike" kern="1200" dirty="0" err="1">
                <a:solidFill>
                  <a:schemeClr val="tx1"/>
                </a:solidFill>
                <a:effectLst/>
                <a:latin typeface="Arial" pitchFamily="34" charset="0"/>
                <a:ea typeface="+mn-ea"/>
                <a:cs typeface="+mn-cs"/>
              </a:rPr>
              <a:t>Typ</a:t>
            </a:r>
            <a:r>
              <a:rPr lang="en-GB" sz="1200" b="0" i="0" u="none" strike="noStrike" kern="1200" dirty="0">
                <a:solidFill>
                  <a:schemeClr val="tx1"/>
                </a:solidFill>
                <a:effectLst/>
                <a:latin typeface="Arial" pitchFamily="34" charset="0"/>
                <a:ea typeface="+mn-ea"/>
                <a:cs typeface="+mn-cs"/>
              </a:rPr>
              <a:t> II, </a:t>
            </a:r>
            <a:r>
              <a:rPr lang="en-GB" sz="1200" b="0" i="0" u="none" strike="noStrike" kern="1200" dirty="0" err="1">
                <a:solidFill>
                  <a:schemeClr val="tx1"/>
                </a:solidFill>
                <a:effectLst/>
                <a:latin typeface="Arial" pitchFamily="34" charset="0"/>
                <a:ea typeface="+mn-ea"/>
                <a:cs typeface="+mn-cs"/>
              </a:rPr>
              <a:t>verbesserte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Fettverbrennung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Cholesterinsenkung</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Immunsystem</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Verringerte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Infektanfälligkeit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Vorbeugung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gegen</a:t>
            </a:r>
            <a:r>
              <a:rPr lang="en-GB" sz="1200" b="0" i="0" u="none" strike="noStrike" kern="1200" dirty="0">
                <a:solidFill>
                  <a:schemeClr val="tx1"/>
                </a:solidFill>
                <a:effectLst/>
                <a:latin typeface="Arial" pitchFamily="34" charset="0"/>
                <a:ea typeface="+mn-ea"/>
                <a:cs typeface="+mn-cs"/>
              </a:rPr>
              <a:t> Krebs und </a:t>
            </a:r>
            <a:r>
              <a:rPr lang="en-GB" sz="1200" b="0" i="0" u="none" strike="noStrike" kern="1200" dirty="0" err="1">
                <a:solidFill>
                  <a:schemeClr val="tx1"/>
                </a:solidFill>
                <a:effectLst/>
                <a:latin typeface="Arial" pitchFamily="34" charset="0"/>
                <a:ea typeface="+mn-ea"/>
                <a:cs typeface="+mn-cs"/>
              </a:rPr>
              <a:t>Tumore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Immunsystems</a:t>
            </a:r>
            <a:endParaRPr lang="en-GB" sz="1200" b="0" i="0" u="none" strike="noStrike" kern="1200" dirty="0">
              <a:solidFill>
                <a:schemeClr val="tx1"/>
              </a:solidFill>
              <a:effectLst/>
              <a:latin typeface="Arial" pitchFamily="34" charset="0"/>
              <a:ea typeface="+mn-ea"/>
              <a:cs typeface="+mn-cs"/>
            </a:endParaRPr>
          </a:p>
          <a:p>
            <a:r>
              <a:rPr lang="en-GB" sz="1200" b="1" i="0" u="none" strike="noStrike" kern="1200" dirty="0" err="1">
                <a:solidFill>
                  <a:schemeClr val="tx1"/>
                </a:solidFill>
                <a:effectLst/>
                <a:latin typeface="Arial" pitchFamily="34" charset="0"/>
                <a:ea typeface="+mn-ea"/>
                <a:cs typeface="+mn-cs"/>
              </a:rPr>
              <a:t>Bewegungsapparat</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err="1">
                <a:solidFill>
                  <a:schemeClr val="tx1"/>
                </a:solidFill>
                <a:effectLst/>
                <a:latin typeface="Arial" pitchFamily="34" charset="0"/>
                <a:ea typeface="+mn-ea"/>
                <a:cs typeface="+mn-cs"/>
              </a:rPr>
              <a:t>Stärkung</a:t>
            </a:r>
            <a:r>
              <a:rPr lang="en-GB" sz="1200" b="0" i="0" u="none" strike="noStrike" kern="1200" dirty="0">
                <a:solidFill>
                  <a:schemeClr val="tx1"/>
                </a:solidFill>
                <a:effectLst/>
                <a:latin typeface="Arial" pitchFamily="34" charset="0"/>
                <a:ea typeface="+mn-ea"/>
                <a:cs typeface="+mn-cs"/>
              </a:rPr>
              <a:t> von </a:t>
            </a:r>
            <a:r>
              <a:rPr lang="en-GB" sz="1200" b="0" i="0" u="none" strike="noStrike" kern="1200" dirty="0" err="1">
                <a:solidFill>
                  <a:schemeClr val="tx1"/>
                </a:solidFill>
                <a:effectLst/>
                <a:latin typeface="Arial" pitchFamily="34" charset="0"/>
                <a:ea typeface="+mn-ea"/>
                <a:cs typeface="+mn-cs"/>
              </a:rPr>
              <a:t>Knochen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Knorpeln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Bänder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Kräftigung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Muskulatur</a:t>
            </a:r>
            <a:endParaRPr lang="en-GB" sz="1200" b="0" i="0" u="none" strike="noStrike" kern="1200" dirty="0">
              <a:solidFill>
                <a:schemeClr val="tx1"/>
              </a:solidFill>
              <a:effectLst/>
              <a:latin typeface="Arial" pitchFamily="34" charset="0"/>
              <a:ea typeface="+mn-ea"/>
              <a:cs typeface="+mn-cs"/>
            </a:endParaRP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jedoch</a:t>
            </a:r>
            <a:r>
              <a:rPr lang="en-GB" sz="1200" b="0" i="0" u="none" strike="noStrike" kern="1200" dirty="0">
                <a:solidFill>
                  <a:schemeClr val="tx1"/>
                </a:solidFill>
                <a:effectLst/>
                <a:latin typeface="Arial" pitchFamily="34" charset="0"/>
                <a:ea typeface="+mn-ea"/>
                <a:cs typeface="+mn-cs"/>
              </a:rPr>
              <a:t> für </a:t>
            </a:r>
            <a:r>
              <a:rPr lang="en-GB" sz="1200" b="0" i="0" u="none" strike="noStrike" kern="1200" dirty="0" err="1">
                <a:solidFill>
                  <a:schemeClr val="tx1"/>
                </a:solidFill>
                <a:effectLst/>
                <a:latin typeface="Arial" pitchFamily="34" charset="0"/>
                <a:ea typeface="+mn-ea"/>
                <a:cs typeface="+mn-cs"/>
              </a:rPr>
              <a:t>bestimmte</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beinhalten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Todesfälle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enorm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Risiko</a:t>
            </a:r>
            <a:r>
              <a:rPr lang="en-GB" sz="1200" b="0" i="0" u="none" strike="noStrike" kern="1200" dirty="0">
                <a:solidFill>
                  <a:schemeClr val="tx1"/>
                </a:solidFill>
                <a:effectLst/>
                <a:latin typeface="Arial" pitchFamily="34" charset="0"/>
                <a:ea typeface="+mn-ea"/>
                <a:cs typeface="+mn-cs"/>
              </a:rPr>
              <a:t> für Herz-</a:t>
            </a:r>
            <a:r>
              <a:rPr lang="en-GB" sz="1200" b="0" i="0" u="none" strike="noStrike" kern="1200" dirty="0" err="1">
                <a:solidFill>
                  <a:schemeClr val="tx1"/>
                </a:solidFill>
                <a:effectLst/>
                <a:latin typeface="Arial" pitchFamily="34" charset="0"/>
                <a:ea typeface="+mn-ea"/>
                <a:cs typeface="+mn-cs"/>
              </a:rPr>
              <a:t>Kreislauf</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Versagen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sollten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vorgängig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Arzt </a:t>
            </a:r>
            <a:r>
              <a:rPr lang="en-GB" sz="1200" b="0" i="0" u="none" strike="noStrike" kern="1200" dirty="0" err="1">
                <a:solidFill>
                  <a:schemeClr val="tx1"/>
                </a:solidFill>
                <a:effectLst/>
                <a:latin typeface="Arial" pitchFamily="34" charset="0"/>
                <a:ea typeface="+mn-ea"/>
                <a:cs typeface="+mn-cs"/>
              </a:rPr>
              <a:t>konsultieren</a:t>
            </a:r>
            <a:r>
              <a:rPr lang="en-GB" sz="1200" b="0" i="0" u="none" strike="noStrike" kern="1200" dirty="0">
                <a:solidFill>
                  <a:schemeClr val="tx1"/>
                </a:solidFill>
                <a:effectLst/>
                <a:latin typeface="Arial" pitchFamily="34" charset="0"/>
                <a:ea typeface="+mn-ea"/>
                <a:cs typeface="+mn-cs"/>
              </a:rPr>
              <a:t>. Zudem gilt es,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gezielt</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vorzubereiten</a:t>
            </a:r>
            <a:r>
              <a:rPr lang="en-GB" sz="1200" b="0" i="0" u="none" strike="noStrike" kern="1200" dirty="0">
                <a:solidFill>
                  <a:schemeClr val="tx1"/>
                </a:solidFill>
                <a:effectLst/>
                <a:latin typeface="Arial" pitchFamily="34" charset="0"/>
                <a:ea typeface="+mn-ea"/>
                <a:cs typeface="+mn-cs"/>
              </a:rPr>
              <a:t>, um </a:t>
            </a:r>
            <a:r>
              <a:rPr lang="en-GB" sz="1200" b="0" i="0" u="none" strike="noStrike" kern="1200" dirty="0" err="1">
                <a:solidFill>
                  <a:schemeClr val="tx1"/>
                </a:solidFill>
                <a:effectLst/>
                <a:latin typeface="Arial" pitchFamily="34" charset="0"/>
                <a:ea typeface="+mn-ea"/>
                <a:cs typeface="+mn-cs"/>
              </a:rPr>
              <a:t>Belastungsschäden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Folge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ungenügender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mangelnder</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vorzubeugen</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Durch Training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maximale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Sauerstoffverarbeitung</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zwar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Teil </a:t>
            </a:r>
            <a:r>
              <a:rPr lang="en-GB" sz="1200" b="0" i="0" u="none" strike="noStrike" kern="1200" dirty="0" err="1">
                <a:solidFill>
                  <a:schemeClr val="tx1"/>
                </a:solidFill>
                <a:effectLst/>
                <a:latin typeface="Arial" pitchFamily="34" charset="0"/>
                <a:ea typeface="+mn-ea"/>
                <a:cs typeface="+mn-cs"/>
              </a:rPr>
              <a:t>genetisch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vorgegeben</a:t>
            </a:r>
            <a:r>
              <a:rPr lang="en-GB" sz="1200" b="0" i="0" u="none" strike="noStrike" kern="1200" dirty="0">
                <a:solidFill>
                  <a:schemeClr val="tx1"/>
                </a:solidFill>
                <a:effectLst/>
                <a:latin typeface="Arial" pitchFamily="34" charset="0"/>
                <a:ea typeface="+mn-ea"/>
                <a:cs typeface="+mn-cs"/>
              </a:rPr>
              <a:t>. Durch </a:t>
            </a:r>
            <a:r>
              <a:rPr lang="en-GB" sz="1200" b="0" i="0" u="none" strike="noStrike" kern="1200" dirty="0" err="1">
                <a:solidFill>
                  <a:schemeClr val="tx1"/>
                </a:solidFill>
                <a:effectLst/>
                <a:latin typeface="Arial" pitchFamily="34" charset="0"/>
                <a:ea typeface="+mn-ea"/>
                <a:cs typeface="+mn-cs"/>
              </a:rPr>
              <a:t>Verbesserung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an der </a:t>
            </a:r>
            <a:r>
              <a:rPr lang="en-GB" sz="1200" b="0" i="0" u="none" strike="noStrike" kern="1200" dirty="0" err="1">
                <a:solidFill>
                  <a:schemeClr val="tx1"/>
                </a:solidFill>
                <a:effectLst/>
                <a:latin typeface="Arial" pitchFamily="34" charset="0"/>
                <a:ea typeface="+mn-ea"/>
                <a:cs typeface="+mn-cs"/>
              </a:rPr>
              <a:t>anaeroben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Schwelle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Ausdauerleistung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wesentlich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stärker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gesteigert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Untrainierte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Personen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fähig</a:t>
            </a:r>
            <a:r>
              <a:rPr lang="en-GB" sz="1200" b="0" i="0" u="none" strike="noStrike" kern="1200" dirty="0">
                <a:solidFill>
                  <a:schemeClr val="tx1"/>
                </a:solidFill>
                <a:effectLst/>
                <a:latin typeface="Arial" pitchFamily="34" charset="0"/>
                <a:ea typeface="+mn-ea"/>
                <a:cs typeface="+mn-cs"/>
              </a:rPr>
              <a:t> 50-60% </a:t>
            </a:r>
            <a:r>
              <a:rPr lang="en-GB" sz="1200" b="0" i="0" u="none" strike="noStrike" kern="1200" dirty="0" err="1">
                <a:solidFill>
                  <a:schemeClr val="tx1"/>
                </a:solidFill>
                <a:effectLst/>
                <a:latin typeface="Arial" pitchFamily="34" charset="0"/>
                <a:ea typeface="+mn-ea"/>
                <a:cs typeface="+mn-cs"/>
              </a:rPr>
              <a:t>ihrer</a:t>
            </a:r>
            <a:r>
              <a:rPr lang="en-GB" sz="1200" b="0" i="0" u="none" strike="noStrike" kern="1200" dirty="0">
                <a:solidFill>
                  <a:schemeClr val="tx1"/>
                </a:solidFill>
                <a:effectLst/>
                <a:latin typeface="Arial" pitchFamily="34" charset="0"/>
                <a:ea typeface="+mn-ea"/>
                <a:cs typeface="+mn-cs"/>
              </a:rPr>
              <a:t>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nützen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sie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geraten</a:t>
            </a:r>
            <a:r>
              <a:rPr lang="en-GB" sz="1200" b="0" i="0" u="none" strike="noStrike" kern="1200" dirty="0">
                <a:solidFill>
                  <a:schemeClr val="tx1"/>
                </a:solidFill>
                <a:effectLst/>
                <a:latin typeface="Arial" pitchFamily="34" charset="0"/>
                <a:ea typeface="+mn-ea"/>
                <a:cs typeface="+mn-cs"/>
              </a:rPr>
              <a:t>. Ein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90% seiner VO</a:t>
            </a:r>
            <a:r>
              <a:rPr lang="en-GB" sz="1200" b="0" i="0" u="none" strike="noStrike" kern="1200" baseline="-25000" dirty="0">
                <a:solidFill>
                  <a:schemeClr val="tx1"/>
                </a:solidFill>
                <a:effectLst/>
                <a:latin typeface="Arial" pitchFamily="34" charset="0"/>
                <a:ea typeface="+mn-ea"/>
                <a:cs typeface="+mn-cs"/>
              </a:rPr>
              <a:t>2</a:t>
            </a:r>
            <a:r>
              <a:rPr lang="en-GB" sz="1200" b="0" i="0" u="none" strike="noStrike" kern="1200" dirty="0">
                <a:solidFill>
                  <a:schemeClr val="tx1"/>
                </a:solidFill>
                <a:effectLst/>
                <a:latin typeface="Arial" pitchFamily="34" charset="0"/>
                <a:ea typeface="+mn-ea"/>
                <a:cs typeface="+mn-cs"/>
              </a:rPr>
              <a:t>Max </a:t>
            </a:r>
            <a:r>
              <a:rPr lang="en-GB" sz="1200" b="0" i="0" u="none" strike="noStrike" kern="1200" dirty="0" err="1">
                <a:solidFill>
                  <a:schemeClr val="tx1"/>
                </a:solidFill>
                <a:effectLst/>
                <a:latin typeface="Arial" pitchFamily="34" charset="0"/>
                <a:ea typeface="+mn-ea"/>
                <a:cs typeface="+mn-cs"/>
              </a:rPr>
              <a:t>ausschöpfen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ohne</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Übersäuerung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Azidose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fallen. Dies </a:t>
            </a:r>
            <a:r>
              <a:rPr lang="en-GB" sz="1200" b="0" i="0" u="none" strike="noStrike" kern="1200" dirty="0" err="1">
                <a:solidFill>
                  <a:schemeClr val="tx1"/>
                </a:solidFill>
                <a:effectLst/>
                <a:latin typeface="Arial" pitchFamily="34" charset="0"/>
                <a:ea typeface="+mn-ea"/>
                <a:cs typeface="+mn-cs"/>
              </a:rPr>
              <a:t>bedeutet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gut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seinen Körper </a:t>
            </a:r>
            <a:r>
              <a:rPr lang="en-GB" sz="1200" b="0" i="0" u="none" strike="noStrike" kern="1200" dirty="0" err="1">
                <a:solidFill>
                  <a:schemeClr val="tx1"/>
                </a:solidFill>
                <a:effectLst/>
                <a:latin typeface="Arial" pitchFamily="34" charset="0"/>
                <a:ea typeface="+mn-ea"/>
                <a:cs typeface="+mn-cs"/>
              </a:rPr>
              <a:t>länger</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hoher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Stoffwechsel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Energie </a:t>
            </a:r>
            <a:r>
              <a:rPr lang="en-GB" sz="1200" b="0" i="0" u="none" strike="noStrike" kern="1200" dirty="0" err="1">
                <a:solidFill>
                  <a:schemeClr val="tx1"/>
                </a:solidFill>
                <a:effectLst/>
                <a:latin typeface="Arial" pitchFamily="34" charset="0"/>
                <a:ea typeface="+mn-ea"/>
                <a:cs typeface="+mn-cs"/>
              </a:rPr>
              <a:t>versorgen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schlechter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trainierter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Sportler</a:t>
            </a:r>
            <a:r>
              <a:rPr lang="en-GB" sz="1200" b="0" i="0" u="none" strike="noStrike" kern="1200" dirty="0">
                <a:solidFill>
                  <a:schemeClr val="tx1"/>
                </a:solidFill>
                <a:effectLst/>
                <a:latin typeface="Arial" pitchFamily="34" charset="0"/>
                <a:ea typeface="+mn-ea"/>
                <a:cs typeface="+mn-cs"/>
              </a:rPr>
              <a:t>.</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41</a:t>
            </a:fld>
            <a:endParaRPr lang="de-CH"/>
          </a:p>
        </p:txBody>
      </p:sp>
    </p:spTree>
    <p:extLst>
      <p:ext uri="{BB962C8B-B14F-4D97-AF65-F5344CB8AC3E}">
        <p14:creationId xmlns:p14="http://schemas.microsoft.com/office/powerpoint/2010/main" val="276484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C78C7-D06C-188C-5435-47B5D6DE0A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997A83-B0D8-B969-28E6-2548BB90E19F}"/>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056F5CA1-8127-75E5-2BB0-03D4FD8ADD14}"/>
              </a:ext>
            </a:extLst>
          </p:cNvPr>
          <p:cNvSpPr>
            <a:spLocks noGrp="1"/>
          </p:cNvSpPr>
          <p:nvPr>
            <p:ph type="body" idx="1"/>
          </p:nvPr>
        </p:nvSpPr>
        <p:spPr/>
        <p:txBody>
          <a:bodyPr/>
          <a:lstStyle/>
          <a:p>
            <a:r>
              <a:rPr lang="it-IT" dirty="0"/>
              <a:t>La pratica sportiva apporta un grande valore aggiunto a livello fisico e psichico, di cui possiamo godere per tutta la vita.</a:t>
            </a:r>
            <a:endParaRPr lang="de-CH" dirty="0"/>
          </a:p>
        </p:txBody>
      </p:sp>
      <p:sp>
        <p:nvSpPr>
          <p:cNvPr id="4" name="Foliennummernplatzhalter 3">
            <a:extLst>
              <a:ext uri="{FF2B5EF4-FFF2-40B4-BE49-F238E27FC236}">
                <a16:creationId xmlns:a16="http://schemas.microsoft.com/office/drawing/2014/main" id="{2B8597E0-917B-3629-E7AC-D9E2CA42CE9F}"/>
              </a:ext>
            </a:extLst>
          </p:cNvPr>
          <p:cNvSpPr>
            <a:spLocks noGrp="1"/>
          </p:cNvSpPr>
          <p:nvPr>
            <p:ph type="sldNum" sz="quarter" idx="5"/>
          </p:nvPr>
        </p:nvSpPr>
        <p:spPr/>
        <p:txBody>
          <a:bodyPr/>
          <a:lstStyle/>
          <a:p>
            <a:pPr>
              <a:defRPr/>
            </a:pPr>
            <a:fld id="{C46147B8-7AEA-4922-A55B-DCDA58C024A2}" type="slidenum">
              <a:rPr lang="de-CH" smtClean="0"/>
              <a:pPr>
                <a:defRPr/>
              </a:pPr>
              <a:t>4</a:t>
            </a:fld>
            <a:endParaRPr lang="de-CH"/>
          </a:p>
        </p:txBody>
      </p:sp>
    </p:spTree>
    <p:extLst>
      <p:ext uri="{BB962C8B-B14F-4D97-AF65-F5344CB8AC3E}">
        <p14:creationId xmlns:p14="http://schemas.microsoft.com/office/powerpoint/2010/main" val="448019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L’entraînement de l’endurance:</a:t>
            </a:r>
            <a:br>
              <a:rPr lang="fr-CH" b="0" i="0" u="none" strike="noStrike" dirty="0">
                <a:solidFill>
                  <a:srgbClr val="000000"/>
                </a:solidFill>
                <a:effectLst/>
              </a:rPr>
            </a:br>
            <a:r>
              <a:rPr lang="fr-CH" b="0" i="0" u="none" strike="noStrike" dirty="0">
                <a:solidFill>
                  <a:srgbClr val="000000"/>
                </a:solidFill>
                <a:effectLst/>
              </a:rPr>
              <a:t>Les personnes qui entraînent régulièrement leur capacité d’endurance restent performantes et plus jeunes plus longtemps. En effet, la capacité aérobie est liée à la capacité de régénération et d’adaptation, et elle constitue une base importante pour l’optimisation des performances au quotidien et dans le sport.</a:t>
            </a:r>
            <a:br>
              <a:rPr lang="fr-CH" b="0" i="0" u="none" strike="noStrike" dirty="0">
                <a:solidFill>
                  <a:srgbClr val="000000"/>
                </a:solidFill>
                <a:effectLst/>
              </a:rPr>
            </a:br>
            <a:r>
              <a:rPr lang="fr-CH" b="0" i="0" u="none" strike="noStrike" dirty="0">
                <a:solidFill>
                  <a:srgbClr val="000000"/>
                </a:solidFill>
                <a:effectLst/>
              </a:rPr>
              <a:t>Pour l’entraînement classique de l’endurance, qui est également utilisé par la population générale, l’endurance de base générale est essentielle. Cette forme d’entraînement d’endurance a des effets positifs sur la santé en plus d'améliorer la performance.</a:t>
            </a:r>
          </a:p>
          <a:p>
            <a:pPr algn="l"/>
            <a:endParaRPr lang="fr-CH" b="1" i="0" u="none" strike="noStrike" dirty="0">
              <a:solidFill>
                <a:srgbClr val="000000"/>
              </a:solidFill>
              <a:effectLst/>
            </a:endParaRPr>
          </a:p>
          <a:p>
            <a:pPr algn="l"/>
            <a:r>
              <a:rPr lang="fr-CH" b="1" i="0" u="none" strike="noStrike" dirty="0">
                <a:solidFill>
                  <a:srgbClr val="000000"/>
                </a:solidFill>
                <a:effectLst/>
              </a:rPr>
              <a:t>Système cardiovasculaire</a:t>
            </a:r>
            <a:br>
              <a:rPr lang="fr-CH" b="0" i="0" u="none" strike="noStrike" dirty="0">
                <a:solidFill>
                  <a:srgbClr val="000000"/>
                </a:solidFill>
                <a:effectLst/>
              </a:rPr>
            </a:br>
            <a:r>
              <a:rPr lang="fr-CH" b="0" i="0" u="none" strike="noStrike" dirty="0">
                <a:solidFill>
                  <a:srgbClr val="000000"/>
                </a:solidFill>
                <a:effectLst/>
              </a:rPr>
              <a:t>Fréquence cardiaque au repos plus basse, moins de troubles du rythme cardiaque, meilleure oxygénation.</a:t>
            </a:r>
          </a:p>
          <a:p>
            <a:pPr algn="l"/>
            <a:r>
              <a:rPr lang="fr-CH" b="1" i="0" u="none" strike="noStrike" dirty="0">
                <a:solidFill>
                  <a:srgbClr val="000000"/>
                </a:solidFill>
                <a:effectLst/>
              </a:rPr>
              <a:t>Psyché</a:t>
            </a:r>
            <a:br>
              <a:rPr lang="fr-CH" b="0" i="0" u="none" strike="noStrike" dirty="0">
                <a:solidFill>
                  <a:srgbClr val="000000"/>
                </a:solidFill>
                <a:effectLst/>
              </a:rPr>
            </a:br>
            <a:r>
              <a:rPr lang="fr-CH" b="0" i="0" u="none" strike="noStrike" dirty="0">
                <a:solidFill>
                  <a:srgbClr val="000000"/>
                </a:solidFill>
                <a:effectLst/>
              </a:rPr>
              <a:t>Amélioration de l’humeur, bien-être, effet antidépresseur, réduction du stress, réduction de l’anxiété.</a:t>
            </a:r>
          </a:p>
          <a:p>
            <a:pPr algn="l"/>
            <a:r>
              <a:rPr lang="fr-CH" b="1" i="0" u="none" strike="noStrike" dirty="0">
                <a:solidFill>
                  <a:srgbClr val="000000"/>
                </a:solidFill>
                <a:effectLst/>
              </a:rPr>
              <a:t>Système hormonal</a:t>
            </a:r>
            <a:br>
              <a:rPr lang="fr-CH" b="0" i="0" u="none" strike="noStrike" dirty="0">
                <a:solidFill>
                  <a:srgbClr val="000000"/>
                </a:solidFill>
                <a:effectLst/>
              </a:rPr>
            </a:br>
            <a:r>
              <a:rPr lang="fr-CH" b="0" i="0" u="none" strike="noStrike" dirty="0">
                <a:solidFill>
                  <a:srgbClr val="000000"/>
                </a:solidFill>
                <a:effectLst/>
              </a:rPr>
              <a:t>Réduction de la pression artérielle, moins de sécrétion d’hormones de stress.</a:t>
            </a:r>
          </a:p>
          <a:p>
            <a:pPr algn="l"/>
            <a:r>
              <a:rPr lang="fr-CH" b="1" i="0" u="none" strike="noStrike" dirty="0">
                <a:solidFill>
                  <a:srgbClr val="000000"/>
                </a:solidFill>
                <a:effectLst/>
              </a:rPr>
              <a:t>Métabolisme</a:t>
            </a:r>
            <a:br>
              <a:rPr lang="fr-CH" b="0" i="0" u="none" strike="noStrike" dirty="0">
                <a:solidFill>
                  <a:srgbClr val="000000"/>
                </a:solidFill>
                <a:effectLst/>
              </a:rPr>
            </a:br>
            <a:r>
              <a:rPr lang="fr-CH" b="0" i="0" u="none" strike="noStrike" dirty="0">
                <a:solidFill>
                  <a:srgbClr val="000000"/>
                </a:solidFill>
                <a:effectLst/>
              </a:rPr>
              <a:t>Meilleure sensibilité à l’insuline, prévention du diabète de type II, amélioration de la combustion des graisses, réduction du cholestérol.</a:t>
            </a:r>
          </a:p>
          <a:p>
            <a:pPr algn="l"/>
            <a:r>
              <a:rPr lang="fr-CH" b="1" i="0" u="none" strike="noStrike" dirty="0">
                <a:solidFill>
                  <a:srgbClr val="000000"/>
                </a:solidFill>
                <a:effectLst/>
              </a:rPr>
              <a:t>Système immunitaire</a:t>
            </a:r>
            <a:br>
              <a:rPr lang="fr-CH" b="0" i="0" u="none" strike="noStrike" dirty="0">
                <a:solidFill>
                  <a:srgbClr val="000000"/>
                </a:solidFill>
                <a:effectLst/>
              </a:rPr>
            </a:br>
            <a:r>
              <a:rPr lang="fr-CH" b="0" i="0" u="none" strike="noStrike" dirty="0">
                <a:solidFill>
                  <a:srgbClr val="000000"/>
                </a:solidFill>
                <a:effectLst/>
              </a:rPr>
              <a:t>Réduction de la susceptibilité aux infections, prévention du cancer et des tumeurs, renforcement du système immunitaire.</a:t>
            </a:r>
          </a:p>
          <a:p>
            <a:pPr algn="l"/>
            <a:r>
              <a:rPr lang="fr-CH" b="1" i="0" u="none" strike="noStrike" dirty="0">
                <a:solidFill>
                  <a:srgbClr val="000000"/>
                </a:solidFill>
                <a:effectLst/>
              </a:rPr>
              <a:t>Appareil locomoteur</a:t>
            </a:r>
            <a:br>
              <a:rPr lang="fr-CH" b="0" i="0" u="none" strike="noStrike" dirty="0">
                <a:solidFill>
                  <a:srgbClr val="000000"/>
                </a:solidFill>
                <a:effectLst/>
              </a:rPr>
            </a:br>
            <a:r>
              <a:rPr lang="fr-CH" b="0" i="0" u="none" strike="noStrike" dirty="0">
                <a:solidFill>
                  <a:srgbClr val="000000"/>
                </a:solidFill>
                <a:effectLst/>
              </a:rPr>
              <a:t>Renforcement des os, des cartilages, des tendons et des ligaments, tonification musculaire.</a:t>
            </a:r>
          </a:p>
          <a:p>
            <a:pPr algn="l"/>
            <a:endParaRPr lang="fr-CH" b="0" i="0" u="none" strike="noStrike" dirty="0">
              <a:solidFill>
                <a:srgbClr val="000000"/>
              </a:solidFill>
              <a:effectLst/>
            </a:endParaRPr>
          </a:p>
          <a:p>
            <a:pPr algn="l"/>
            <a:r>
              <a:rPr lang="fr-CH" b="0" i="0" u="none" strike="noStrike" dirty="0">
                <a:solidFill>
                  <a:srgbClr val="000000"/>
                </a:solidFill>
                <a:effectLst/>
              </a:rPr>
              <a:t>L’entraînement d’endurance peut cependant présenter un risque pour certaines personnes. Bien que les décès dus à des charges excessives soient extrêmement rares, les personnes présentant un risque accru de défaillance cardiovasculaire doivent consulter un médecin avant de s'engager dans des efforts de très haute intensité. Il est également important de se préparer spécifiquement à la charge d’entraînement pour éviter les blessures dues à une insuffisance de force.</a:t>
            </a:r>
            <a:br>
              <a:rPr lang="fr-CH" b="0" i="0" u="none" strike="noStrike" dirty="0">
                <a:solidFill>
                  <a:srgbClr val="000000"/>
                </a:solidFill>
                <a:effectLst/>
              </a:rPr>
            </a:br>
            <a:r>
              <a:rPr lang="fr-CH" b="0" i="0" u="none" strike="noStrike" dirty="0">
                <a:solidFill>
                  <a:srgbClr val="000000"/>
                </a:solidFill>
                <a:effectLst/>
              </a:rPr>
              <a:t>L’entraînement peut améliorer la capacité maximale de traitement de l'oxygène (VO2Max), mais cette dernière est largement déterminée par la génétique. Toutefois, l'amélioration des performances à la limite anaérobie permet de considérablement augmenter la capacité d’endurance. Les personnes non entraînées sont capables d'utiliser 50 à 60 % de leur VO2Max avant d’atteindre l’acidose. Un athlète bien entraîné peut utiliser jusqu’à 90 % de sa VO2Max sans tomber dans l’acidose. Cela signifie qu’un athlète bien entraîné peut fournir de l’énergie à son corps pendant une période plus longue et à une intensité plus élevée en utilisant le métabolisme aérobie que ne le peut un athlète moins entraîné.</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42</a:t>
            </a:fld>
            <a:endParaRPr lang="de-CH" altLang="de-DE" sz="1300"/>
          </a:p>
        </p:txBody>
      </p:sp>
    </p:spTree>
    <p:extLst>
      <p:ext uri="{BB962C8B-B14F-4D97-AF65-F5344CB8AC3E}">
        <p14:creationId xmlns:p14="http://schemas.microsoft.com/office/powerpoint/2010/main" val="3135637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Chi </a:t>
            </a:r>
            <a:r>
              <a:rPr lang="fr-CH" b="0" i="0" u="none" strike="noStrike" dirty="0" err="1">
                <a:solidFill>
                  <a:srgbClr val="000000"/>
                </a:solidFill>
                <a:effectLst/>
              </a:rPr>
              <a:t>allena</a:t>
            </a:r>
            <a:r>
              <a:rPr lang="fr-CH" b="0" i="0" u="none" strike="noStrike" dirty="0">
                <a:solidFill>
                  <a:srgbClr val="000000"/>
                </a:solidFill>
                <a:effectLst/>
              </a:rPr>
              <a:t> </a:t>
            </a:r>
            <a:r>
              <a:rPr lang="fr-CH" b="0" i="0" u="none" strike="noStrike" dirty="0" err="1">
                <a:solidFill>
                  <a:srgbClr val="000000"/>
                </a:solidFill>
                <a:effectLst/>
              </a:rPr>
              <a:t>regolarmente</a:t>
            </a:r>
            <a:r>
              <a:rPr lang="fr-CH" b="0" i="0" u="none" strike="noStrike" dirty="0">
                <a:solidFill>
                  <a:srgbClr val="000000"/>
                </a:solidFill>
                <a:effectLst/>
              </a:rPr>
              <a:t> la propria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rimane</a:t>
            </a:r>
            <a:r>
              <a:rPr lang="fr-CH" b="0" i="0" u="none" strike="noStrike" dirty="0">
                <a:solidFill>
                  <a:srgbClr val="000000"/>
                </a:solidFill>
                <a:effectLst/>
              </a:rPr>
              <a:t> in forma e più </a:t>
            </a:r>
            <a:r>
              <a:rPr lang="fr-CH" b="0" i="0" u="none" strike="noStrike" dirty="0" err="1">
                <a:solidFill>
                  <a:srgbClr val="000000"/>
                </a:solidFill>
                <a:effectLst/>
              </a:rPr>
              <a:t>giovane</a:t>
            </a:r>
            <a:r>
              <a:rPr lang="fr-CH" b="0" i="0" u="none" strike="noStrike" dirty="0">
                <a:solidFill>
                  <a:srgbClr val="000000"/>
                </a:solidFill>
                <a:effectLst/>
              </a:rPr>
              <a:t> più a </a:t>
            </a:r>
            <a:r>
              <a:rPr lang="fr-CH" b="0" i="0" u="none" strike="noStrike" dirty="0" err="1">
                <a:solidFill>
                  <a:srgbClr val="000000"/>
                </a:solidFill>
                <a:effectLst/>
              </a:rPr>
              <a:t>lungo</a:t>
            </a:r>
            <a:r>
              <a:rPr lang="fr-CH" b="0" i="0" u="none" strike="noStrike" dirty="0">
                <a:solidFill>
                  <a:srgbClr val="000000"/>
                </a:solidFill>
                <a:effectLst/>
              </a:rPr>
              <a:t>. </a:t>
            </a:r>
            <a:r>
              <a:rPr lang="fr-CH" b="0" i="0" u="none" strike="noStrike" dirty="0" err="1">
                <a:solidFill>
                  <a:srgbClr val="000000"/>
                </a:solidFill>
                <a:effectLst/>
              </a:rPr>
              <a:t>Poiché</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aerobica</a:t>
            </a:r>
            <a:r>
              <a:rPr lang="fr-CH" b="0" i="0" u="none" strike="noStrike" dirty="0">
                <a:solidFill>
                  <a:srgbClr val="000000"/>
                </a:solidFill>
                <a:effectLst/>
              </a:rPr>
              <a:t> è </a:t>
            </a:r>
            <a:r>
              <a:rPr lang="fr-CH" b="0" i="0" u="none" strike="noStrike" dirty="0" err="1">
                <a:solidFill>
                  <a:srgbClr val="000000"/>
                </a:solidFill>
                <a:effectLst/>
              </a:rPr>
              <a:t>legata</a:t>
            </a:r>
            <a:r>
              <a:rPr lang="fr-CH" b="0" i="0" u="none" strike="noStrike" dirty="0">
                <a:solidFill>
                  <a:srgbClr val="000000"/>
                </a:solidFill>
                <a:effectLst/>
              </a:rPr>
              <a:t> alla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rigenerazione</a:t>
            </a:r>
            <a:r>
              <a:rPr lang="fr-CH" b="0" i="0" u="none" strike="noStrike" dirty="0">
                <a:solidFill>
                  <a:srgbClr val="000000"/>
                </a:solidFill>
                <a:effectLst/>
              </a:rPr>
              <a:t> e </a:t>
            </a:r>
            <a:r>
              <a:rPr lang="fr-CH" b="0" i="0" u="none" strike="noStrike" dirty="0" err="1">
                <a:solidFill>
                  <a:srgbClr val="000000"/>
                </a:solidFill>
                <a:effectLst/>
              </a:rPr>
              <a:t>adattamento</a:t>
            </a:r>
            <a:r>
              <a:rPr lang="fr-CH" b="0" i="0" u="none" strike="noStrike" dirty="0">
                <a:solidFill>
                  <a:srgbClr val="000000"/>
                </a:solidFill>
                <a:effectLst/>
              </a:rPr>
              <a:t>, </a:t>
            </a:r>
            <a:r>
              <a:rPr lang="fr-CH" b="0" i="0" u="none" strike="noStrike" dirty="0" err="1">
                <a:solidFill>
                  <a:srgbClr val="000000"/>
                </a:solidFill>
                <a:effectLst/>
              </a:rPr>
              <a:t>essa</a:t>
            </a:r>
            <a:r>
              <a:rPr lang="fr-CH" b="0" i="0" u="none" strike="noStrike" dirty="0">
                <a:solidFill>
                  <a:srgbClr val="000000"/>
                </a:solidFill>
                <a:effectLst/>
              </a:rPr>
              <a:t> </a:t>
            </a:r>
            <a:r>
              <a:rPr lang="fr-CH" b="0" i="0" u="none" strike="noStrike" dirty="0" err="1">
                <a:solidFill>
                  <a:srgbClr val="000000"/>
                </a:solidFill>
                <a:effectLst/>
              </a:rPr>
              <a:t>rappresenta</a:t>
            </a:r>
            <a:r>
              <a:rPr lang="fr-CH" b="0" i="0" u="none" strike="noStrike" dirty="0">
                <a:solidFill>
                  <a:srgbClr val="000000"/>
                </a:solidFill>
                <a:effectLst/>
              </a:rPr>
              <a:t> </a:t>
            </a:r>
            <a:r>
              <a:rPr lang="fr-CH" b="0" i="0" u="none" strike="noStrike" dirty="0" err="1">
                <a:solidFill>
                  <a:srgbClr val="000000"/>
                </a:solidFill>
                <a:effectLst/>
              </a:rPr>
              <a:t>una</a:t>
            </a:r>
            <a:r>
              <a:rPr lang="fr-CH" b="0" i="0" u="none" strike="noStrike" dirty="0">
                <a:solidFill>
                  <a:srgbClr val="000000"/>
                </a:solidFill>
                <a:effectLst/>
              </a:rPr>
              <a:t> base importante per l’</a:t>
            </a:r>
            <a:r>
              <a:rPr lang="fr-CH" b="0" i="0" u="none" strike="noStrike" dirty="0" err="1">
                <a:solidFill>
                  <a:srgbClr val="000000"/>
                </a:solidFill>
                <a:effectLst/>
              </a:rPr>
              <a:t>ottimizzazione</a:t>
            </a:r>
            <a:r>
              <a:rPr lang="fr-CH" b="0" i="0" u="none" strike="noStrike" dirty="0">
                <a:solidFill>
                  <a:srgbClr val="000000"/>
                </a:solidFill>
                <a:effectLst/>
              </a:rPr>
              <a:t> delle </a:t>
            </a:r>
            <a:r>
              <a:rPr lang="fr-CH" b="0" i="0" u="none" strike="noStrike" dirty="0" err="1">
                <a:solidFill>
                  <a:srgbClr val="000000"/>
                </a:solidFill>
                <a:effectLst/>
              </a:rPr>
              <a:t>prestazioni</a:t>
            </a:r>
            <a:r>
              <a:rPr lang="fr-CH" b="0" i="0" u="none" strike="noStrike" dirty="0">
                <a:solidFill>
                  <a:srgbClr val="000000"/>
                </a:solidFill>
                <a:effectLst/>
              </a:rPr>
              <a:t> </a:t>
            </a:r>
            <a:r>
              <a:rPr lang="fr-CH" b="0" i="0" u="none" strike="noStrike" dirty="0" err="1">
                <a:solidFill>
                  <a:srgbClr val="000000"/>
                </a:solidFill>
                <a:effectLst/>
              </a:rPr>
              <a:t>nella</a:t>
            </a:r>
            <a:r>
              <a:rPr lang="fr-CH" b="0" i="0" u="none" strike="noStrike" dirty="0">
                <a:solidFill>
                  <a:srgbClr val="000000"/>
                </a:solidFill>
                <a:effectLst/>
              </a:rPr>
              <a:t> </a:t>
            </a:r>
            <a:r>
              <a:rPr lang="fr-CH" b="0" i="0" u="none" strike="noStrike" dirty="0" err="1">
                <a:solidFill>
                  <a:srgbClr val="000000"/>
                </a:solidFill>
                <a:effectLst/>
              </a:rPr>
              <a:t>vita</a:t>
            </a:r>
            <a:r>
              <a:rPr lang="fr-CH" b="0" i="0" u="none" strike="noStrike" dirty="0">
                <a:solidFill>
                  <a:srgbClr val="000000"/>
                </a:solidFill>
                <a:effectLst/>
              </a:rPr>
              <a:t> </a:t>
            </a:r>
            <a:r>
              <a:rPr lang="fr-CH" b="0" i="0" u="none" strike="noStrike" dirty="0" err="1">
                <a:solidFill>
                  <a:srgbClr val="000000"/>
                </a:solidFill>
                <a:effectLst/>
              </a:rPr>
              <a:t>quotidiana</a:t>
            </a:r>
            <a:r>
              <a:rPr lang="fr-CH" b="0" i="0" u="none" strike="noStrike" dirty="0">
                <a:solidFill>
                  <a:srgbClr val="000000"/>
                </a:solidFill>
                <a:effectLst/>
              </a:rPr>
              <a:t> e </a:t>
            </a:r>
            <a:r>
              <a:rPr lang="fr-CH" b="0" i="0" u="none" strike="noStrike" dirty="0" err="1">
                <a:solidFill>
                  <a:srgbClr val="000000"/>
                </a:solidFill>
                <a:effectLst/>
              </a:rPr>
              <a:t>nello</a:t>
            </a:r>
            <a:r>
              <a:rPr lang="fr-CH" b="0" i="0" u="none" strike="noStrike" dirty="0">
                <a:solidFill>
                  <a:srgbClr val="000000"/>
                </a:solidFill>
                <a:effectLst/>
              </a:rPr>
              <a:t> sport.</a:t>
            </a:r>
            <a:br>
              <a:rPr lang="fr-CH" b="0" i="0" u="none" strike="noStrike" dirty="0">
                <a:solidFill>
                  <a:srgbClr val="000000"/>
                </a:solidFill>
                <a:effectLst/>
              </a:rPr>
            </a:br>
            <a:r>
              <a:rPr lang="fr-CH" b="0" i="0" u="none" strike="noStrike" dirty="0">
                <a:solidFill>
                  <a:srgbClr val="000000"/>
                </a:solidFill>
                <a:effectLst/>
              </a:rPr>
              <a:t>Per l'</a:t>
            </a:r>
            <a:r>
              <a:rPr lang="fr-CH" b="0" i="0" u="none" strike="noStrike" dirty="0" err="1">
                <a:solidFill>
                  <a:srgbClr val="000000"/>
                </a:solidFill>
                <a:effectLst/>
              </a:rPr>
              <a:t>allenamento</a:t>
            </a:r>
            <a:r>
              <a:rPr lang="fr-CH" b="0" i="0" u="none" strike="noStrike" dirty="0">
                <a:solidFill>
                  <a:srgbClr val="000000"/>
                </a:solidFill>
                <a:effectLst/>
              </a:rPr>
              <a:t> classico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a:t>
            </a:r>
            <a:r>
              <a:rPr lang="fr-CH" b="0" i="0" u="none" strike="noStrike" dirty="0" err="1">
                <a:solidFill>
                  <a:srgbClr val="000000"/>
                </a:solidFill>
                <a:effectLst/>
              </a:rPr>
              <a:t>viene</a:t>
            </a:r>
            <a:r>
              <a:rPr lang="fr-CH" b="0" i="0" u="none" strike="noStrike" dirty="0">
                <a:solidFill>
                  <a:srgbClr val="000000"/>
                </a:solidFill>
                <a:effectLst/>
              </a:rPr>
              <a:t> </a:t>
            </a:r>
            <a:r>
              <a:rPr lang="fr-CH" b="0" i="0" u="none" strike="noStrike" dirty="0" err="1">
                <a:solidFill>
                  <a:srgbClr val="000000"/>
                </a:solidFill>
                <a:effectLst/>
              </a:rPr>
              <a:t>utilizzato</a:t>
            </a:r>
            <a:r>
              <a:rPr lang="fr-CH" b="0" i="0" u="none" strike="noStrike" dirty="0">
                <a:solidFill>
                  <a:srgbClr val="000000"/>
                </a:solidFill>
                <a:effectLst/>
              </a:rPr>
              <a:t> anche dalla </a:t>
            </a:r>
            <a:r>
              <a:rPr lang="fr-CH" b="0" i="0" u="none" strike="noStrike" dirty="0" err="1">
                <a:solidFill>
                  <a:srgbClr val="000000"/>
                </a:solidFill>
                <a:effectLst/>
              </a:rPr>
              <a:t>popolazione</a:t>
            </a:r>
            <a:r>
              <a:rPr lang="fr-CH" b="0" i="0" u="none" strike="noStrike" dirty="0">
                <a:solidFill>
                  <a:srgbClr val="000000"/>
                </a:solidFill>
                <a:effectLst/>
              </a:rPr>
              <a:t> </a:t>
            </a:r>
            <a:r>
              <a:rPr lang="fr-CH" b="0" i="0" u="none" strike="noStrike" dirty="0" err="1">
                <a:solidFill>
                  <a:srgbClr val="000000"/>
                </a:solidFill>
                <a:effectLst/>
              </a:rPr>
              <a:t>generale</a:t>
            </a:r>
            <a:r>
              <a:rPr lang="fr-CH" b="0" i="0" u="none" strike="noStrike" dirty="0">
                <a:solidFill>
                  <a:srgbClr val="000000"/>
                </a:solidFill>
                <a:effectLst/>
              </a:rPr>
              <a:t>, è importante la </a:t>
            </a:r>
            <a:r>
              <a:rPr lang="fr-CH" b="0" i="0" u="none" strike="noStrike" dirty="0" err="1">
                <a:solidFill>
                  <a:srgbClr val="000000"/>
                </a:solidFill>
                <a:effectLst/>
              </a:rPr>
              <a:t>resistenza</a:t>
            </a:r>
            <a:r>
              <a:rPr lang="fr-CH" b="0" i="0" u="none" strike="noStrike" dirty="0">
                <a:solidFill>
                  <a:srgbClr val="000000"/>
                </a:solidFill>
                <a:effectLst/>
              </a:rPr>
              <a:t> di base </a:t>
            </a:r>
            <a:r>
              <a:rPr lang="fr-CH" b="0" i="0" u="none" strike="noStrike" dirty="0" err="1">
                <a:solidFill>
                  <a:srgbClr val="000000"/>
                </a:solidFill>
                <a:effectLst/>
              </a:rPr>
              <a:t>generale</a:t>
            </a:r>
            <a:r>
              <a:rPr lang="fr-CH" b="0" i="0" u="none" strike="noStrike" dirty="0">
                <a:solidFill>
                  <a:srgbClr val="000000"/>
                </a:solidFill>
                <a:effectLst/>
              </a:rPr>
              <a:t>. </a:t>
            </a:r>
            <a:r>
              <a:rPr lang="fr-CH" b="0" i="0" u="none" strike="noStrike" dirty="0" err="1">
                <a:solidFill>
                  <a:srgbClr val="000000"/>
                </a:solidFill>
                <a:effectLst/>
              </a:rPr>
              <a:t>Questo</a:t>
            </a:r>
            <a:r>
              <a:rPr lang="fr-CH" b="0" i="0" u="none" strike="noStrike" dirty="0">
                <a:solidFill>
                  <a:srgbClr val="000000"/>
                </a:solidFill>
                <a:effectLst/>
              </a:rPr>
              <a:t> </a:t>
            </a:r>
            <a:r>
              <a:rPr lang="fr-CH" b="0" i="0" u="none" strike="noStrike" dirty="0" err="1">
                <a:solidFill>
                  <a:srgbClr val="000000"/>
                </a:solidFill>
                <a:effectLst/>
              </a:rPr>
              <a:t>tipo</a:t>
            </a:r>
            <a:r>
              <a:rPr lang="fr-CH" b="0" i="0" u="none" strike="noStrike" dirty="0">
                <a:solidFill>
                  <a:srgbClr val="000000"/>
                </a:solidFill>
                <a:effectLst/>
              </a:rPr>
              <a:t> di </a:t>
            </a:r>
            <a:r>
              <a:rPr lang="fr-CH" b="0" i="0" u="none" strike="noStrike" dirty="0" err="1">
                <a:solidFill>
                  <a:srgbClr val="000000"/>
                </a:solidFill>
                <a:effectLst/>
              </a:rPr>
              <a:t>allenamento</a:t>
            </a:r>
            <a:r>
              <a:rPr lang="fr-CH" b="0" i="0" u="none" strike="noStrike" dirty="0">
                <a:solidFill>
                  <a:srgbClr val="000000"/>
                </a:solidFill>
                <a:effectLst/>
              </a:rPr>
              <a:t> ha </a:t>
            </a:r>
            <a:r>
              <a:rPr lang="fr-CH" b="0" i="0" u="none" strike="noStrike" dirty="0" err="1">
                <a:solidFill>
                  <a:srgbClr val="000000"/>
                </a:solidFill>
                <a:effectLst/>
              </a:rPr>
              <a:t>effetti</a:t>
            </a:r>
            <a:r>
              <a:rPr lang="fr-CH" b="0" i="0" u="none" strike="noStrike" dirty="0">
                <a:solidFill>
                  <a:srgbClr val="000000"/>
                </a:solidFill>
                <a:effectLst/>
              </a:rPr>
              <a:t> </a:t>
            </a:r>
            <a:r>
              <a:rPr lang="fr-CH" b="0" i="0" u="none" strike="noStrike" dirty="0" err="1">
                <a:solidFill>
                  <a:srgbClr val="000000"/>
                </a:solidFill>
                <a:effectLst/>
              </a:rPr>
              <a:t>positivi</a:t>
            </a:r>
            <a:r>
              <a:rPr lang="fr-CH" b="0" i="0" u="none" strike="noStrike" dirty="0">
                <a:solidFill>
                  <a:srgbClr val="000000"/>
                </a:solidFill>
                <a:effectLst/>
              </a:rPr>
              <a:t> </a:t>
            </a:r>
            <a:r>
              <a:rPr lang="fr-CH" b="0" i="0" u="none" strike="noStrike" dirty="0" err="1">
                <a:solidFill>
                  <a:srgbClr val="000000"/>
                </a:solidFill>
                <a:effectLst/>
              </a:rPr>
              <a:t>sulla</a:t>
            </a:r>
            <a:r>
              <a:rPr lang="fr-CH" b="0" i="0" u="none" strike="noStrike" dirty="0">
                <a:solidFill>
                  <a:srgbClr val="000000"/>
                </a:solidFill>
                <a:effectLst/>
              </a:rPr>
              <a:t> </a:t>
            </a:r>
            <a:r>
              <a:rPr lang="fr-CH" b="0" i="0" u="none" strike="noStrike" dirty="0" err="1">
                <a:solidFill>
                  <a:srgbClr val="000000"/>
                </a:solidFill>
                <a:effectLst/>
              </a:rPr>
              <a:t>salute</a:t>
            </a:r>
            <a:r>
              <a:rPr lang="fr-CH" b="0" i="0" u="none" strike="noStrike" dirty="0">
                <a:solidFill>
                  <a:srgbClr val="000000"/>
                </a:solidFill>
                <a:effectLst/>
              </a:rPr>
              <a:t> </a:t>
            </a:r>
            <a:r>
              <a:rPr lang="fr-CH" b="0" i="0" u="none" strike="noStrike" dirty="0" err="1">
                <a:solidFill>
                  <a:srgbClr val="000000"/>
                </a:solidFill>
                <a:effectLst/>
              </a:rPr>
              <a:t>oltre</a:t>
            </a:r>
            <a:r>
              <a:rPr lang="fr-CH" b="0" i="0" u="none" strike="noStrike" dirty="0">
                <a:solidFill>
                  <a:srgbClr val="000000"/>
                </a:solidFill>
                <a:effectLst/>
              </a:rPr>
              <a:t> a </a:t>
            </a:r>
            <a:r>
              <a:rPr lang="fr-CH" b="0" i="0" u="none" strike="noStrike" dirty="0" err="1">
                <a:solidFill>
                  <a:srgbClr val="000000"/>
                </a:solidFill>
                <a:effectLst/>
              </a:rPr>
              <a:t>migliorare</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a:t>
            </a:r>
          </a:p>
          <a:p>
            <a:pPr algn="l"/>
            <a:endParaRPr lang="fr-CH" b="1" i="0" u="none" strike="noStrike" dirty="0">
              <a:solidFill>
                <a:srgbClr val="000000"/>
              </a:solidFill>
              <a:effectLst/>
            </a:endParaRP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cardiovascolare</a:t>
            </a:r>
            <a:br>
              <a:rPr lang="fr-CH" b="0" i="0" u="none" strike="noStrike" dirty="0">
                <a:solidFill>
                  <a:srgbClr val="000000"/>
                </a:solidFill>
                <a:effectLst/>
              </a:rPr>
            </a:br>
            <a:r>
              <a:rPr lang="fr-CH" b="0" i="0" u="none" strike="noStrike" dirty="0">
                <a:solidFill>
                  <a:srgbClr val="000000"/>
                </a:solidFill>
                <a:effectLst/>
              </a:rPr>
              <a:t>Bassa </a:t>
            </a:r>
            <a:r>
              <a:rPr lang="fr-CH" b="0" i="0" u="none" strike="noStrike" dirty="0" err="1">
                <a:solidFill>
                  <a:srgbClr val="000000"/>
                </a:solidFill>
                <a:effectLst/>
              </a:rPr>
              <a:t>frequenza</a:t>
            </a:r>
            <a:r>
              <a:rPr lang="fr-CH" b="0" i="0" u="none" strike="noStrike" dirty="0">
                <a:solidFill>
                  <a:srgbClr val="000000"/>
                </a:solidFill>
                <a:effectLst/>
              </a:rPr>
              <a:t> </a:t>
            </a:r>
            <a:r>
              <a:rPr lang="fr-CH" b="0" i="0" u="none" strike="noStrike" dirty="0" err="1">
                <a:solidFill>
                  <a:srgbClr val="000000"/>
                </a:solidFill>
                <a:effectLst/>
              </a:rPr>
              <a:t>cardiaca</a:t>
            </a:r>
            <a:r>
              <a:rPr lang="fr-CH" b="0" i="0" u="none" strike="noStrike" dirty="0">
                <a:solidFill>
                  <a:srgbClr val="000000"/>
                </a:solidFill>
                <a:effectLst/>
              </a:rPr>
              <a:t> a </a:t>
            </a:r>
            <a:r>
              <a:rPr lang="fr-CH" b="0" i="0" u="none" strike="noStrike" dirty="0" err="1">
                <a:solidFill>
                  <a:srgbClr val="000000"/>
                </a:solidFill>
                <a:effectLst/>
              </a:rPr>
              <a:t>riposo</a:t>
            </a:r>
            <a:r>
              <a:rPr lang="fr-CH" b="0" i="0" u="none" strike="noStrike" dirty="0">
                <a:solidFill>
                  <a:srgbClr val="000000"/>
                </a:solidFill>
                <a:effectLst/>
              </a:rPr>
              <a:t>, </a:t>
            </a:r>
            <a:r>
              <a:rPr lang="fr-CH" b="0" i="0" u="none" strike="noStrike" dirty="0" err="1">
                <a:solidFill>
                  <a:srgbClr val="000000"/>
                </a:solidFill>
                <a:effectLst/>
              </a:rPr>
              <a:t>minori</a:t>
            </a:r>
            <a:r>
              <a:rPr lang="fr-CH" b="0" i="0" u="none" strike="noStrike" dirty="0">
                <a:solidFill>
                  <a:srgbClr val="000000"/>
                </a:solidFill>
                <a:effectLst/>
              </a:rPr>
              <a:t> </a:t>
            </a:r>
            <a:r>
              <a:rPr lang="fr-CH" b="0" i="0" u="none" strike="noStrike" dirty="0" err="1">
                <a:solidFill>
                  <a:srgbClr val="000000"/>
                </a:solidFill>
                <a:effectLst/>
              </a:rPr>
              <a:t>disturbi</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ritmo</a:t>
            </a:r>
            <a:r>
              <a:rPr lang="fr-CH" b="0" i="0" u="none" strike="noStrike" dirty="0">
                <a:solidFill>
                  <a:srgbClr val="000000"/>
                </a:solidFill>
                <a:effectLst/>
              </a:rPr>
              <a:t> </a:t>
            </a:r>
            <a:r>
              <a:rPr lang="fr-CH" b="0" i="0" u="none" strike="noStrike" dirty="0" err="1">
                <a:solidFill>
                  <a:srgbClr val="000000"/>
                </a:solidFill>
                <a:effectLst/>
              </a:rPr>
              <a:t>cardiaco</a:t>
            </a:r>
            <a:r>
              <a:rPr lang="fr-CH" b="0" i="0" u="none" strike="noStrike" dirty="0">
                <a:solidFill>
                  <a:srgbClr val="000000"/>
                </a:solidFill>
                <a:effectLst/>
              </a:rPr>
              <a:t>, </a:t>
            </a: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ossigenazione</a:t>
            </a:r>
            <a:r>
              <a:rPr lang="fr-CH" b="0" i="0" u="none" strike="noStrike" dirty="0">
                <a:solidFill>
                  <a:srgbClr val="000000"/>
                </a:solidFill>
                <a:effectLst/>
              </a:rPr>
              <a:t>.</a:t>
            </a:r>
          </a:p>
          <a:p>
            <a:pPr algn="l"/>
            <a:r>
              <a:rPr lang="fr-CH" b="1" i="0" u="none" strike="noStrike" dirty="0" err="1">
                <a:solidFill>
                  <a:srgbClr val="000000"/>
                </a:solidFill>
                <a:effectLst/>
              </a:rPr>
              <a:t>Psiche</a:t>
            </a:r>
            <a:br>
              <a:rPr lang="fr-CH" b="0" i="0" u="none" strike="noStrike" dirty="0">
                <a:solidFill>
                  <a:srgbClr val="000000"/>
                </a:solidFill>
                <a:effectLst/>
              </a:rPr>
            </a:b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dell'umore</a:t>
            </a:r>
            <a:r>
              <a:rPr lang="fr-CH" b="0" i="0" u="none" strike="noStrike" dirty="0">
                <a:solidFill>
                  <a:srgbClr val="000000"/>
                </a:solidFill>
                <a:effectLst/>
              </a:rPr>
              <a:t>, </a:t>
            </a:r>
            <a:r>
              <a:rPr lang="fr-CH" b="0" i="0" u="none" strike="noStrike" dirty="0" err="1">
                <a:solidFill>
                  <a:srgbClr val="000000"/>
                </a:solidFill>
                <a:effectLst/>
              </a:rPr>
              <a:t>benessere</a:t>
            </a:r>
            <a:r>
              <a:rPr lang="fr-CH" b="0" i="0" u="none" strike="noStrike" dirty="0">
                <a:solidFill>
                  <a:srgbClr val="000000"/>
                </a:solidFill>
                <a:effectLst/>
              </a:rPr>
              <a:t>, </a:t>
            </a:r>
            <a:r>
              <a:rPr lang="fr-CH" b="0" i="0" u="none" strike="noStrike" dirty="0" err="1">
                <a:solidFill>
                  <a:srgbClr val="000000"/>
                </a:solidFill>
                <a:effectLst/>
              </a:rPr>
              <a:t>effetto</a:t>
            </a:r>
            <a:r>
              <a:rPr lang="fr-CH" b="0" i="0" u="none" strike="noStrike" dirty="0">
                <a:solidFill>
                  <a:srgbClr val="000000"/>
                </a:solidFill>
                <a:effectLst/>
              </a:rPr>
              <a:t> </a:t>
            </a:r>
            <a:r>
              <a:rPr lang="fr-CH" b="0" i="0" u="none" strike="noStrike" dirty="0" err="1">
                <a:solidFill>
                  <a:srgbClr val="000000"/>
                </a:solidFill>
                <a:effectLst/>
              </a:rPr>
              <a:t>antidepressivo</a:t>
            </a:r>
            <a:r>
              <a:rPr lang="fr-CH" b="0" i="0" u="none" strike="noStrike" dirty="0">
                <a:solidFill>
                  <a:srgbClr val="000000"/>
                </a:solidFill>
                <a:effectLst/>
              </a:rPr>
              <a:t>,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 </a:t>
            </a: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dell'ansia</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ormonale</a:t>
            </a:r>
            <a:br>
              <a:rPr lang="fr-CH" b="0" i="0" u="none" strike="noStrike" dirty="0">
                <a:solidFill>
                  <a:srgbClr val="000000"/>
                </a:solidFill>
                <a:effectLst/>
              </a:rPr>
            </a:b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pressione</a:t>
            </a:r>
            <a:r>
              <a:rPr lang="fr-CH" b="0" i="0" u="none" strike="noStrike" dirty="0">
                <a:solidFill>
                  <a:srgbClr val="000000"/>
                </a:solidFill>
                <a:effectLst/>
              </a:rPr>
              <a:t> </a:t>
            </a:r>
            <a:r>
              <a:rPr lang="fr-CH" b="0" i="0" u="none" strike="noStrike" dirty="0" err="1">
                <a:solidFill>
                  <a:srgbClr val="000000"/>
                </a:solidFill>
                <a:effectLst/>
              </a:rPr>
              <a:t>sanguigna</a:t>
            </a:r>
            <a:r>
              <a:rPr lang="fr-CH" b="0" i="0" u="none" strike="noStrike" dirty="0">
                <a:solidFill>
                  <a:srgbClr val="000000"/>
                </a:solidFill>
                <a:effectLst/>
              </a:rPr>
              <a:t>, minore </a:t>
            </a:r>
            <a:r>
              <a:rPr lang="fr-CH" b="0" i="0" u="none" strike="noStrike" dirty="0" err="1">
                <a:solidFill>
                  <a:srgbClr val="000000"/>
                </a:solidFill>
                <a:effectLst/>
              </a:rPr>
              <a:t>secrezione</a:t>
            </a:r>
            <a:r>
              <a:rPr lang="fr-CH" b="0" i="0" u="none" strike="noStrike" dirty="0">
                <a:solidFill>
                  <a:srgbClr val="000000"/>
                </a:solidFill>
                <a:effectLst/>
              </a:rPr>
              <a:t> di </a:t>
            </a:r>
            <a:r>
              <a:rPr lang="fr-CH" b="0" i="0" u="none" strike="noStrike" dirty="0" err="1">
                <a:solidFill>
                  <a:srgbClr val="000000"/>
                </a:solidFill>
                <a:effectLst/>
              </a:rPr>
              <a:t>ormoni</a:t>
            </a:r>
            <a:r>
              <a:rPr lang="fr-CH" b="0" i="0" u="none" strike="noStrike" dirty="0">
                <a:solidFill>
                  <a:srgbClr val="000000"/>
                </a:solidFill>
                <a:effectLst/>
              </a:rPr>
              <a:t> </a:t>
            </a:r>
            <a:r>
              <a:rPr lang="fr-CH" b="0" i="0" u="none" strike="noStrike" dirty="0" err="1">
                <a:solidFill>
                  <a:srgbClr val="000000"/>
                </a:solidFill>
                <a:effectLst/>
              </a:rPr>
              <a:t>dello</a:t>
            </a:r>
            <a:r>
              <a:rPr lang="fr-CH" b="0" i="0" u="none" strike="noStrike" dirty="0">
                <a:solidFill>
                  <a:srgbClr val="000000"/>
                </a:solidFill>
                <a:effectLst/>
              </a:rPr>
              <a:t> stress.</a:t>
            </a:r>
          </a:p>
          <a:p>
            <a:pPr algn="l"/>
            <a:r>
              <a:rPr lang="fr-CH" b="1" i="0" u="none" strike="noStrike" dirty="0" err="1">
                <a:solidFill>
                  <a:srgbClr val="000000"/>
                </a:solidFill>
                <a:effectLst/>
              </a:rPr>
              <a:t>Metabolismo</a:t>
            </a:r>
            <a:br>
              <a:rPr lang="fr-CH" b="0" i="0" u="none" strike="noStrike" dirty="0">
                <a:solidFill>
                  <a:srgbClr val="000000"/>
                </a:solidFill>
                <a:effectLst/>
              </a:rPr>
            </a:br>
            <a:r>
              <a:rPr lang="fr-CH" b="0" i="0" u="none" strike="noStrike" dirty="0" err="1">
                <a:solidFill>
                  <a:srgbClr val="000000"/>
                </a:solidFill>
                <a:effectLst/>
              </a:rPr>
              <a:t>Migliore</a:t>
            </a:r>
            <a:r>
              <a:rPr lang="fr-CH" b="0" i="0" u="none" strike="noStrike" dirty="0">
                <a:solidFill>
                  <a:srgbClr val="000000"/>
                </a:solidFill>
                <a:effectLst/>
              </a:rPr>
              <a:t> </a:t>
            </a:r>
            <a:r>
              <a:rPr lang="fr-CH" b="0" i="0" u="none" strike="noStrike" dirty="0" err="1">
                <a:solidFill>
                  <a:srgbClr val="000000"/>
                </a:solidFill>
                <a:effectLst/>
              </a:rPr>
              <a:t>sensibilità</a:t>
            </a:r>
            <a:r>
              <a:rPr lang="fr-CH" b="0" i="0" u="none" strike="noStrike" dirty="0">
                <a:solidFill>
                  <a:srgbClr val="000000"/>
                </a:solidFill>
                <a:effectLst/>
              </a:rPr>
              <a:t> </a:t>
            </a:r>
            <a:r>
              <a:rPr lang="fr-CH" b="0" i="0" u="none" strike="noStrike" dirty="0" err="1">
                <a:solidFill>
                  <a:srgbClr val="000000"/>
                </a:solidFill>
                <a:effectLst/>
              </a:rPr>
              <a:t>all'insulina</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diabete</a:t>
            </a:r>
            <a:r>
              <a:rPr lang="fr-CH" b="0" i="0" u="none" strike="noStrike" dirty="0">
                <a:solidFill>
                  <a:srgbClr val="000000"/>
                </a:solidFill>
                <a:effectLst/>
              </a:rPr>
              <a:t> di </a:t>
            </a:r>
            <a:r>
              <a:rPr lang="fr-CH" b="0" i="0" u="none" strike="noStrike" dirty="0" err="1">
                <a:solidFill>
                  <a:srgbClr val="000000"/>
                </a:solidFill>
                <a:effectLst/>
              </a:rPr>
              <a:t>tipo</a:t>
            </a:r>
            <a:r>
              <a:rPr lang="fr-CH" b="0" i="0" u="none" strike="noStrike" dirty="0">
                <a:solidFill>
                  <a:srgbClr val="000000"/>
                </a:solidFill>
                <a:effectLst/>
              </a:rPr>
              <a:t> II, </a:t>
            </a:r>
            <a:r>
              <a:rPr lang="fr-CH" b="0" i="0" u="none" strike="noStrike" dirty="0" err="1">
                <a:solidFill>
                  <a:srgbClr val="000000"/>
                </a:solidFill>
                <a:effectLst/>
              </a:rPr>
              <a:t>miglioramento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combustione</a:t>
            </a:r>
            <a:r>
              <a:rPr lang="fr-CH" b="0" i="0" u="none" strike="noStrike" dirty="0">
                <a:solidFill>
                  <a:srgbClr val="000000"/>
                </a:solidFill>
                <a:effectLst/>
              </a:rPr>
              <a:t> dei </a:t>
            </a:r>
            <a:r>
              <a:rPr lang="fr-CH" b="0" i="0" u="none" strike="noStrike" dirty="0" err="1">
                <a:solidFill>
                  <a:srgbClr val="000000"/>
                </a:solidFill>
                <a:effectLst/>
              </a:rPr>
              <a:t>grassi</a:t>
            </a:r>
            <a:r>
              <a:rPr lang="fr-CH" b="0" i="0" u="none" strike="noStrike" dirty="0">
                <a:solidFill>
                  <a:srgbClr val="000000"/>
                </a:solidFill>
                <a:effectLst/>
              </a:rPr>
              <a:t>, </a:t>
            </a:r>
            <a:r>
              <a:rPr lang="fr-CH" b="0" i="0" u="none" strike="noStrike" dirty="0" err="1">
                <a:solidFill>
                  <a:srgbClr val="000000"/>
                </a:solidFill>
                <a:effectLst/>
              </a:rPr>
              <a:t>abbassamento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colesterolo</a:t>
            </a:r>
            <a:r>
              <a:rPr lang="fr-CH" b="0" i="0" u="none" strike="noStrike" dirty="0">
                <a:solidFill>
                  <a:srgbClr val="000000"/>
                </a:solidFill>
                <a:effectLst/>
              </a:rPr>
              <a:t>.</a:t>
            </a:r>
          </a:p>
          <a:p>
            <a:pPr algn="l"/>
            <a:r>
              <a:rPr lang="fr-CH" b="1" i="0" u="none" strike="noStrike" dirty="0" err="1">
                <a:solidFill>
                  <a:srgbClr val="000000"/>
                </a:solidFill>
                <a:effectLst/>
              </a:rPr>
              <a:t>Sistema</a:t>
            </a:r>
            <a:r>
              <a:rPr lang="fr-CH" b="1" i="0" u="none" strike="noStrike" dirty="0">
                <a:solidFill>
                  <a:srgbClr val="000000"/>
                </a:solidFill>
                <a:effectLst/>
              </a:rPr>
              <a:t> </a:t>
            </a:r>
            <a:r>
              <a:rPr lang="fr-CH" b="1" i="0" u="none" strike="noStrike" dirty="0" err="1">
                <a:solidFill>
                  <a:srgbClr val="000000"/>
                </a:solidFill>
                <a:effectLst/>
              </a:rPr>
              <a:t>immunitario</a:t>
            </a:r>
            <a:br>
              <a:rPr lang="fr-CH" b="0" i="0" u="none" strike="noStrike" dirty="0">
                <a:solidFill>
                  <a:srgbClr val="000000"/>
                </a:solidFill>
                <a:effectLst/>
              </a:rPr>
            </a:br>
            <a:r>
              <a:rPr lang="fr-CH" b="0" i="0" u="none" strike="noStrike" dirty="0" err="1">
                <a:solidFill>
                  <a:srgbClr val="000000"/>
                </a:solidFill>
                <a:effectLst/>
              </a:rPr>
              <a:t>Riduzione</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suscettibilità</a:t>
            </a:r>
            <a:r>
              <a:rPr lang="fr-CH" b="0" i="0" u="none" strike="noStrike" dirty="0">
                <a:solidFill>
                  <a:srgbClr val="000000"/>
                </a:solidFill>
                <a:effectLst/>
              </a:rPr>
              <a:t> </a:t>
            </a:r>
            <a:r>
              <a:rPr lang="fr-CH" b="0" i="0" u="none" strike="noStrike" dirty="0" err="1">
                <a:solidFill>
                  <a:srgbClr val="000000"/>
                </a:solidFill>
                <a:effectLst/>
              </a:rPr>
              <a:t>alle</a:t>
            </a:r>
            <a:r>
              <a:rPr lang="fr-CH" b="0" i="0" u="none" strike="noStrike" dirty="0">
                <a:solidFill>
                  <a:srgbClr val="000000"/>
                </a:solidFill>
                <a:effectLst/>
              </a:rPr>
              <a:t> </a:t>
            </a:r>
            <a:r>
              <a:rPr lang="fr-CH" b="0" i="0" u="none" strike="noStrike" dirty="0" err="1">
                <a:solidFill>
                  <a:srgbClr val="000000"/>
                </a:solidFill>
                <a:effectLst/>
              </a:rPr>
              <a:t>infezioni</a:t>
            </a:r>
            <a:r>
              <a:rPr lang="fr-CH" b="0" i="0" u="none" strike="noStrike" dirty="0">
                <a:solidFill>
                  <a:srgbClr val="000000"/>
                </a:solidFill>
                <a:effectLst/>
              </a:rPr>
              <a:t>, </a:t>
            </a:r>
            <a:r>
              <a:rPr lang="fr-CH" b="0" i="0" u="none" strike="noStrike" dirty="0" err="1">
                <a:solidFill>
                  <a:srgbClr val="000000"/>
                </a:solidFill>
                <a:effectLst/>
              </a:rPr>
              <a:t>prevenzione</a:t>
            </a:r>
            <a:r>
              <a:rPr lang="fr-CH" b="0" i="0" u="none" strike="noStrike" dirty="0">
                <a:solidFill>
                  <a:srgbClr val="000000"/>
                </a:solidFill>
                <a:effectLst/>
              </a:rPr>
              <a:t> di </a:t>
            </a:r>
            <a:r>
              <a:rPr lang="fr-CH" b="0" i="0" u="none" strike="noStrike" dirty="0" err="1">
                <a:solidFill>
                  <a:srgbClr val="000000"/>
                </a:solidFill>
                <a:effectLst/>
              </a:rPr>
              <a:t>cancro</a:t>
            </a:r>
            <a:r>
              <a:rPr lang="fr-CH" b="0" i="0" u="none" strike="noStrike" dirty="0">
                <a:solidFill>
                  <a:srgbClr val="000000"/>
                </a:solidFill>
                <a:effectLst/>
              </a:rPr>
              <a:t> e </a:t>
            </a:r>
            <a:r>
              <a:rPr lang="fr-CH" b="0" i="0" u="none" strike="noStrike" dirty="0" err="1">
                <a:solidFill>
                  <a:srgbClr val="000000"/>
                </a:solidFill>
                <a:effectLst/>
              </a:rPr>
              <a:t>tumori</a:t>
            </a:r>
            <a:r>
              <a:rPr lang="fr-CH" b="0" i="0" u="none" strike="noStrike" dirty="0">
                <a:solidFill>
                  <a:srgbClr val="000000"/>
                </a:solidFill>
                <a:effectLst/>
              </a:rPr>
              <a:t>, </a:t>
            </a:r>
            <a:r>
              <a:rPr lang="fr-CH" b="0" i="0" u="none" strike="noStrike" dirty="0" err="1">
                <a:solidFill>
                  <a:srgbClr val="000000"/>
                </a:solidFill>
                <a:effectLst/>
              </a:rPr>
              <a:t>rafforzamento</a:t>
            </a:r>
            <a:r>
              <a:rPr lang="fr-CH" b="0" i="0" u="none" strike="noStrike" dirty="0">
                <a:solidFill>
                  <a:srgbClr val="000000"/>
                </a:solidFill>
                <a:effectLst/>
              </a:rPr>
              <a:t> </a:t>
            </a:r>
            <a:r>
              <a:rPr lang="fr-CH" b="0" i="0" u="none" strike="noStrike" dirty="0" err="1">
                <a:solidFill>
                  <a:srgbClr val="000000"/>
                </a:solidFill>
                <a:effectLst/>
              </a:rPr>
              <a:t>del</a:t>
            </a:r>
            <a:r>
              <a:rPr lang="fr-CH" b="0" i="0" u="none" strike="noStrike" dirty="0">
                <a:solidFill>
                  <a:srgbClr val="000000"/>
                </a:solidFill>
                <a:effectLst/>
              </a:rPr>
              <a:t> </a:t>
            </a:r>
            <a:r>
              <a:rPr lang="fr-CH" b="0" i="0" u="none" strike="noStrike" dirty="0" err="1">
                <a:solidFill>
                  <a:srgbClr val="000000"/>
                </a:solidFill>
                <a:effectLst/>
              </a:rPr>
              <a:t>sistema</a:t>
            </a:r>
            <a:r>
              <a:rPr lang="fr-CH" b="0" i="0" u="none" strike="noStrike" dirty="0">
                <a:solidFill>
                  <a:srgbClr val="000000"/>
                </a:solidFill>
                <a:effectLst/>
              </a:rPr>
              <a:t> </a:t>
            </a:r>
            <a:r>
              <a:rPr lang="fr-CH" b="0" i="0" u="none" strike="noStrike" dirty="0" err="1">
                <a:solidFill>
                  <a:srgbClr val="000000"/>
                </a:solidFill>
                <a:effectLst/>
              </a:rPr>
              <a:t>immunitario</a:t>
            </a:r>
            <a:r>
              <a:rPr lang="fr-CH" b="0" i="0" u="none" strike="noStrike" dirty="0">
                <a:solidFill>
                  <a:srgbClr val="000000"/>
                </a:solidFill>
                <a:effectLst/>
              </a:rPr>
              <a:t>.</a:t>
            </a:r>
          </a:p>
          <a:p>
            <a:pPr algn="l"/>
            <a:r>
              <a:rPr lang="fr-CH" b="1" i="0" u="none" strike="noStrike" dirty="0" err="1">
                <a:solidFill>
                  <a:srgbClr val="000000"/>
                </a:solidFill>
                <a:effectLst/>
              </a:rPr>
              <a:t>Apparato</a:t>
            </a:r>
            <a:r>
              <a:rPr lang="fr-CH" b="1" i="0" u="none" strike="noStrike" dirty="0">
                <a:solidFill>
                  <a:srgbClr val="000000"/>
                </a:solidFill>
                <a:effectLst/>
              </a:rPr>
              <a:t> </a:t>
            </a:r>
            <a:r>
              <a:rPr lang="fr-CH" b="1" i="0" u="none" strike="noStrike" dirty="0" err="1">
                <a:solidFill>
                  <a:srgbClr val="000000"/>
                </a:solidFill>
                <a:effectLst/>
              </a:rPr>
              <a:t>muscoloscheletrico</a:t>
            </a:r>
            <a:br>
              <a:rPr lang="fr-CH" b="0" i="0" u="none" strike="noStrike" dirty="0">
                <a:solidFill>
                  <a:srgbClr val="000000"/>
                </a:solidFill>
                <a:effectLst/>
              </a:rPr>
            </a:br>
            <a:r>
              <a:rPr lang="fr-CH" b="0" i="0" u="none" strike="noStrike" dirty="0" err="1">
                <a:solidFill>
                  <a:srgbClr val="000000"/>
                </a:solidFill>
                <a:effectLst/>
              </a:rPr>
              <a:t>Rinforzo</a:t>
            </a:r>
            <a:r>
              <a:rPr lang="fr-CH" b="0" i="0" u="none" strike="noStrike" dirty="0">
                <a:solidFill>
                  <a:srgbClr val="000000"/>
                </a:solidFill>
                <a:effectLst/>
              </a:rPr>
              <a:t> di </a:t>
            </a:r>
            <a:r>
              <a:rPr lang="fr-CH" b="0" i="0" u="none" strike="noStrike" dirty="0" err="1">
                <a:solidFill>
                  <a:srgbClr val="000000"/>
                </a:solidFill>
                <a:effectLst/>
              </a:rPr>
              <a:t>ossa</a:t>
            </a:r>
            <a:r>
              <a:rPr lang="fr-CH" b="0" i="0" u="none" strike="noStrike" dirty="0">
                <a:solidFill>
                  <a:srgbClr val="000000"/>
                </a:solidFill>
                <a:effectLst/>
              </a:rPr>
              <a:t>, </a:t>
            </a:r>
            <a:r>
              <a:rPr lang="fr-CH" b="0" i="0" u="none" strike="noStrike" dirty="0" err="1">
                <a:solidFill>
                  <a:srgbClr val="000000"/>
                </a:solidFill>
                <a:effectLst/>
              </a:rPr>
              <a:t>cartilagini</a:t>
            </a:r>
            <a:r>
              <a:rPr lang="fr-CH" b="0" i="0" u="none" strike="noStrike" dirty="0">
                <a:solidFill>
                  <a:srgbClr val="000000"/>
                </a:solidFill>
                <a:effectLst/>
              </a:rPr>
              <a:t>, </a:t>
            </a:r>
            <a:r>
              <a:rPr lang="fr-CH" b="0" i="0" u="none" strike="noStrike" dirty="0" err="1">
                <a:solidFill>
                  <a:srgbClr val="000000"/>
                </a:solidFill>
                <a:effectLst/>
              </a:rPr>
              <a:t>tendini</a:t>
            </a:r>
            <a:r>
              <a:rPr lang="fr-CH" b="0" i="0" u="none" strike="noStrike" dirty="0">
                <a:solidFill>
                  <a:srgbClr val="000000"/>
                </a:solidFill>
                <a:effectLst/>
              </a:rPr>
              <a:t> e </a:t>
            </a:r>
            <a:r>
              <a:rPr lang="fr-CH" b="0" i="0" u="none" strike="noStrike" dirty="0" err="1">
                <a:solidFill>
                  <a:srgbClr val="000000"/>
                </a:solidFill>
                <a:effectLst/>
              </a:rPr>
              <a:t>legamenti</a:t>
            </a:r>
            <a:r>
              <a:rPr lang="fr-CH" b="0" i="0" u="none" strike="noStrike" dirty="0">
                <a:solidFill>
                  <a:srgbClr val="000000"/>
                </a:solidFill>
                <a:effectLst/>
              </a:rPr>
              <a:t>, </a:t>
            </a:r>
            <a:r>
              <a:rPr lang="fr-CH" b="0" i="0" u="none" strike="noStrike" dirty="0" err="1">
                <a:solidFill>
                  <a:srgbClr val="000000"/>
                </a:solidFill>
                <a:effectLst/>
              </a:rPr>
              <a:t>tonificazione</a:t>
            </a:r>
            <a:r>
              <a:rPr lang="fr-CH" b="0" i="0" u="none" strike="noStrike" dirty="0">
                <a:solidFill>
                  <a:srgbClr val="000000"/>
                </a:solidFill>
                <a:effectLst/>
              </a:rPr>
              <a:t> </a:t>
            </a:r>
            <a:r>
              <a:rPr lang="fr-CH" b="0" i="0" u="none" strike="noStrike" dirty="0" err="1">
                <a:solidFill>
                  <a:srgbClr val="000000"/>
                </a:solidFill>
                <a:effectLst/>
              </a:rPr>
              <a:t>muscolare</a:t>
            </a:r>
            <a:r>
              <a:rPr lang="fr-CH" b="0" i="0" u="none" strike="noStrike" dirty="0">
                <a:solidFill>
                  <a:srgbClr val="000000"/>
                </a:solidFill>
                <a:effectLst/>
              </a:rPr>
              <a:t>.</a:t>
            </a:r>
          </a:p>
          <a:p>
            <a:pPr algn="l"/>
            <a:endParaRPr lang="fr-CH" b="0" i="0" u="none" strike="noStrike" dirty="0">
              <a:solidFill>
                <a:srgbClr val="000000"/>
              </a:solidFill>
              <a:effectLst/>
            </a:endParaRPr>
          </a:p>
          <a:p>
            <a:pPr algn="l"/>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comunque</a:t>
            </a:r>
            <a:r>
              <a:rPr lang="fr-CH" b="0" i="0" u="none" strike="noStrike" dirty="0">
                <a:solidFill>
                  <a:srgbClr val="000000"/>
                </a:solidFill>
                <a:effectLst/>
              </a:rPr>
              <a:t> </a:t>
            </a:r>
            <a:r>
              <a:rPr lang="fr-CH" b="0" i="0" u="none" strike="noStrike" dirty="0" err="1">
                <a:solidFill>
                  <a:srgbClr val="000000"/>
                </a:solidFill>
                <a:effectLst/>
              </a:rPr>
              <a:t>comportare</a:t>
            </a:r>
            <a:r>
              <a:rPr lang="fr-CH" b="0" i="0" u="none" strike="noStrike" dirty="0">
                <a:solidFill>
                  <a:srgbClr val="000000"/>
                </a:solidFill>
                <a:effectLst/>
              </a:rPr>
              <a:t> dei </a:t>
            </a:r>
            <a:r>
              <a:rPr lang="fr-CH" b="0" i="0" u="none" strike="noStrike" dirty="0" err="1">
                <a:solidFill>
                  <a:srgbClr val="000000"/>
                </a:solidFill>
                <a:effectLst/>
              </a:rPr>
              <a:t>rischi</a:t>
            </a:r>
            <a:r>
              <a:rPr lang="fr-CH" b="0" i="0" u="none" strike="noStrike" dirty="0">
                <a:solidFill>
                  <a:srgbClr val="000000"/>
                </a:solidFill>
                <a:effectLst/>
              </a:rPr>
              <a:t> per </a:t>
            </a:r>
            <a:r>
              <a:rPr lang="fr-CH" b="0" i="0" u="none" strike="noStrike" dirty="0" err="1">
                <a:solidFill>
                  <a:srgbClr val="000000"/>
                </a:solidFill>
                <a:effectLst/>
              </a:rPr>
              <a:t>alcune</a:t>
            </a:r>
            <a:r>
              <a:rPr lang="fr-CH" b="0" i="0" u="none" strike="noStrike" dirty="0">
                <a:solidFill>
                  <a:srgbClr val="000000"/>
                </a:solidFill>
                <a:effectLst/>
              </a:rPr>
              <a:t> </a:t>
            </a:r>
            <a:r>
              <a:rPr lang="fr-CH" b="0" i="0" u="none" strike="noStrike" dirty="0" err="1">
                <a:solidFill>
                  <a:srgbClr val="000000"/>
                </a:solidFill>
                <a:effectLst/>
              </a:rPr>
              <a:t>persone</a:t>
            </a:r>
            <a:r>
              <a:rPr lang="fr-CH" b="0" i="0" u="none" strike="noStrike" dirty="0">
                <a:solidFill>
                  <a:srgbClr val="000000"/>
                </a:solidFill>
                <a:effectLst/>
              </a:rPr>
              <a:t>. </a:t>
            </a:r>
            <a:r>
              <a:rPr lang="fr-CH" b="0" i="0" u="none" strike="noStrike" dirty="0" err="1">
                <a:solidFill>
                  <a:srgbClr val="000000"/>
                </a:solidFill>
                <a:effectLst/>
              </a:rPr>
              <a:t>Sebbene</a:t>
            </a:r>
            <a:r>
              <a:rPr lang="fr-CH" b="0" i="0" u="none" strike="noStrike" dirty="0">
                <a:solidFill>
                  <a:srgbClr val="000000"/>
                </a:solidFill>
                <a:effectLst/>
              </a:rPr>
              <a:t> i </a:t>
            </a:r>
            <a:r>
              <a:rPr lang="fr-CH" b="0" i="0" u="none" strike="noStrike" dirty="0" err="1">
                <a:solidFill>
                  <a:srgbClr val="000000"/>
                </a:solidFill>
                <a:effectLst/>
              </a:rPr>
              <a:t>decessi</a:t>
            </a:r>
            <a:r>
              <a:rPr lang="fr-CH" b="0" i="0" u="none" strike="noStrike" dirty="0">
                <a:solidFill>
                  <a:srgbClr val="000000"/>
                </a:solidFill>
                <a:effectLst/>
              </a:rPr>
              <a:t> a causa di </a:t>
            </a:r>
            <a:r>
              <a:rPr lang="fr-CH" b="0" i="0" u="none" strike="noStrike" dirty="0" err="1">
                <a:solidFill>
                  <a:srgbClr val="000000"/>
                </a:solidFill>
                <a:effectLst/>
              </a:rPr>
              <a:t>carichi</a:t>
            </a:r>
            <a:r>
              <a:rPr lang="fr-CH" b="0" i="0" u="none" strike="noStrike" dirty="0">
                <a:solidFill>
                  <a:srgbClr val="000000"/>
                </a:solidFill>
                <a:effectLst/>
              </a:rPr>
              <a:t> </a:t>
            </a:r>
            <a:r>
              <a:rPr lang="fr-CH" b="0" i="0" u="none" strike="noStrike" dirty="0" err="1">
                <a:solidFill>
                  <a:srgbClr val="000000"/>
                </a:solidFill>
                <a:effectLst/>
              </a:rPr>
              <a:t>troppo</a:t>
            </a:r>
            <a:r>
              <a:rPr lang="fr-CH" b="0" i="0" u="none" strike="noStrike" dirty="0">
                <a:solidFill>
                  <a:srgbClr val="000000"/>
                </a:solidFill>
                <a:effectLst/>
              </a:rPr>
              <a:t>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siano</a:t>
            </a:r>
            <a:r>
              <a:rPr lang="fr-CH" b="0" i="0" u="none" strike="noStrike" dirty="0">
                <a:solidFill>
                  <a:srgbClr val="000000"/>
                </a:solidFill>
                <a:effectLst/>
              </a:rPr>
              <a:t> </a:t>
            </a:r>
            <a:r>
              <a:rPr lang="fr-CH" b="0" i="0" u="none" strike="noStrike" dirty="0" err="1">
                <a:solidFill>
                  <a:srgbClr val="000000"/>
                </a:solidFill>
                <a:effectLst/>
              </a:rPr>
              <a:t>estremamente</a:t>
            </a:r>
            <a:r>
              <a:rPr lang="fr-CH" b="0" i="0" u="none" strike="noStrike" dirty="0">
                <a:solidFill>
                  <a:srgbClr val="000000"/>
                </a:solidFill>
                <a:effectLst/>
              </a:rPr>
              <a:t> </a:t>
            </a:r>
            <a:r>
              <a:rPr lang="fr-CH" b="0" i="0" u="none" strike="noStrike" dirty="0" err="1">
                <a:solidFill>
                  <a:srgbClr val="000000"/>
                </a:solidFill>
                <a:effectLst/>
              </a:rPr>
              <a:t>rari</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con un </a:t>
            </a:r>
            <a:r>
              <a:rPr lang="fr-CH" b="0" i="0" u="none" strike="noStrike" dirty="0" err="1">
                <a:solidFill>
                  <a:srgbClr val="000000"/>
                </a:solidFill>
                <a:effectLst/>
              </a:rPr>
              <a:t>rischio</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di </a:t>
            </a:r>
            <a:r>
              <a:rPr lang="fr-CH" b="0" i="0" u="none" strike="noStrike" dirty="0" err="1">
                <a:solidFill>
                  <a:srgbClr val="000000"/>
                </a:solidFill>
                <a:effectLst/>
              </a:rPr>
              <a:t>insufficienza</a:t>
            </a:r>
            <a:r>
              <a:rPr lang="fr-CH" b="0" i="0" u="none" strike="noStrike" dirty="0">
                <a:solidFill>
                  <a:srgbClr val="000000"/>
                </a:solidFill>
                <a:effectLst/>
              </a:rPr>
              <a:t> </a:t>
            </a:r>
            <a:r>
              <a:rPr lang="fr-CH" b="0" i="0" u="none" strike="noStrike" dirty="0" err="1">
                <a:solidFill>
                  <a:srgbClr val="000000"/>
                </a:solidFill>
                <a:effectLst/>
              </a:rPr>
              <a:t>cardiovascolare</a:t>
            </a:r>
            <a:r>
              <a:rPr lang="fr-CH" b="0" i="0" u="none" strike="noStrike" dirty="0">
                <a:solidFill>
                  <a:srgbClr val="000000"/>
                </a:solidFill>
                <a:effectLst/>
              </a:rPr>
              <a:t> </a:t>
            </a:r>
            <a:r>
              <a:rPr lang="fr-CH" b="0" i="0" u="none" strike="noStrike" dirty="0" err="1">
                <a:solidFill>
                  <a:srgbClr val="000000"/>
                </a:solidFill>
                <a:effectLst/>
              </a:rPr>
              <a:t>dovrebbero</a:t>
            </a:r>
            <a:r>
              <a:rPr lang="fr-CH" b="0" i="0" u="none" strike="noStrike" dirty="0">
                <a:solidFill>
                  <a:srgbClr val="000000"/>
                </a:solidFill>
                <a:effectLst/>
              </a:rPr>
              <a:t> </a:t>
            </a:r>
            <a:r>
              <a:rPr lang="fr-CH" b="0" i="0" u="none" strike="noStrike" dirty="0" err="1">
                <a:solidFill>
                  <a:srgbClr val="000000"/>
                </a:solidFill>
                <a:effectLst/>
              </a:rPr>
              <a:t>consultare</a:t>
            </a:r>
            <a:r>
              <a:rPr lang="fr-CH" b="0" i="0" u="none" strike="noStrike" dirty="0">
                <a:solidFill>
                  <a:srgbClr val="000000"/>
                </a:solidFill>
                <a:effectLst/>
              </a:rPr>
              <a:t> un </a:t>
            </a:r>
            <a:r>
              <a:rPr lang="fr-CH" b="0" i="0" u="none" strike="noStrike" dirty="0" err="1">
                <a:solidFill>
                  <a:srgbClr val="000000"/>
                </a:solidFill>
                <a:effectLst/>
              </a:rPr>
              <a:t>medico</a:t>
            </a:r>
            <a:r>
              <a:rPr lang="fr-CH" b="0" i="0" u="none" strike="noStrike" dirty="0">
                <a:solidFill>
                  <a:srgbClr val="000000"/>
                </a:solidFill>
                <a:effectLst/>
              </a:rPr>
              <a:t> prima di </a:t>
            </a:r>
            <a:r>
              <a:rPr lang="fr-CH" b="0" i="0" u="none" strike="noStrike" dirty="0" err="1">
                <a:solidFill>
                  <a:srgbClr val="000000"/>
                </a:solidFill>
                <a:effectLst/>
              </a:rPr>
              <a:t>intraprendere</a:t>
            </a:r>
            <a:r>
              <a:rPr lang="fr-CH" b="0" i="0" u="none" strike="noStrike" dirty="0">
                <a:solidFill>
                  <a:srgbClr val="000000"/>
                </a:solidFill>
                <a:effectLst/>
              </a:rPr>
              <a:t> </a:t>
            </a:r>
            <a:r>
              <a:rPr lang="fr-CH" b="0" i="0" u="none" strike="noStrike" dirty="0" err="1">
                <a:solidFill>
                  <a:srgbClr val="000000"/>
                </a:solidFill>
                <a:effectLst/>
              </a:rPr>
              <a:t>carichi</a:t>
            </a:r>
            <a:r>
              <a:rPr lang="fr-CH" b="0" i="0" u="none" strike="noStrike" dirty="0">
                <a:solidFill>
                  <a:srgbClr val="000000"/>
                </a:solidFill>
                <a:effectLst/>
              </a:rPr>
              <a:t> di </a:t>
            </a:r>
            <a:r>
              <a:rPr lang="fr-CH" b="0" i="0" u="none" strike="noStrike" dirty="0" err="1">
                <a:solidFill>
                  <a:srgbClr val="000000"/>
                </a:solidFill>
                <a:effectLst/>
              </a:rPr>
              <a:t>lavoro</a:t>
            </a:r>
            <a:r>
              <a:rPr lang="fr-CH" b="0" i="0" u="none" strike="noStrike" dirty="0">
                <a:solidFill>
                  <a:srgbClr val="000000"/>
                </a:solidFill>
                <a:effectLst/>
              </a:rPr>
              <a:t> molto </a:t>
            </a:r>
            <a:r>
              <a:rPr lang="fr-CH" b="0" i="0" u="none" strike="noStrike" dirty="0" err="1">
                <a:solidFill>
                  <a:srgbClr val="000000"/>
                </a:solidFill>
                <a:effectLst/>
              </a:rPr>
              <a:t>elevati</a:t>
            </a:r>
            <a:r>
              <a:rPr lang="fr-CH" b="0" i="0" u="none" strike="noStrike" dirty="0">
                <a:solidFill>
                  <a:srgbClr val="000000"/>
                </a:solidFill>
                <a:effectLst/>
              </a:rPr>
              <a:t>. </a:t>
            </a:r>
            <a:r>
              <a:rPr lang="fr-CH" b="0" i="0" u="none" strike="noStrike" dirty="0" err="1">
                <a:solidFill>
                  <a:srgbClr val="000000"/>
                </a:solidFill>
                <a:effectLst/>
              </a:rPr>
              <a:t>Inoltre</a:t>
            </a:r>
            <a:r>
              <a:rPr lang="fr-CH" b="0" i="0" u="none" strike="noStrike" dirty="0">
                <a:solidFill>
                  <a:srgbClr val="000000"/>
                </a:solidFill>
                <a:effectLst/>
              </a:rPr>
              <a:t>, è importante </a:t>
            </a:r>
            <a:r>
              <a:rPr lang="fr-CH" b="0" i="0" u="none" strike="noStrike" dirty="0" err="1">
                <a:solidFill>
                  <a:srgbClr val="000000"/>
                </a:solidFill>
                <a:effectLst/>
              </a:rPr>
              <a:t>prepararsi</a:t>
            </a:r>
            <a:r>
              <a:rPr lang="fr-CH" b="0" i="0" u="none" strike="noStrike" dirty="0">
                <a:solidFill>
                  <a:srgbClr val="000000"/>
                </a:solidFill>
                <a:effectLst/>
              </a:rPr>
              <a:t> </a:t>
            </a:r>
            <a:r>
              <a:rPr lang="fr-CH" b="0" i="0" u="none" strike="noStrike" dirty="0" err="1">
                <a:solidFill>
                  <a:srgbClr val="000000"/>
                </a:solidFill>
                <a:effectLst/>
              </a:rPr>
              <a:t>adeguatamente</a:t>
            </a:r>
            <a:r>
              <a:rPr lang="fr-CH" b="0" i="0" u="none" strike="noStrike" dirty="0">
                <a:solidFill>
                  <a:srgbClr val="000000"/>
                </a:solidFill>
                <a:effectLst/>
              </a:rPr>
              <a:t> per l’</a:t>
            </a:r>
            <a:r>
              <a:rPr lang="fr-CH" b="0" i="0" u="none" strike="noStrike" dirty="0" err="1">
                <a:solidFill>
                  <a:srgbClr val="000000"/>
                </a:solidFill>
                <a:effectLst/>
              </a:rPr>
              <a:t>allenamento</a:t>
            </a:r>
            <a:r>
              <a:rPr lang="fr-CH" b="0" i="0" u="none" strike="noStrike" dirty="0">
                <a:solidFill>
                  <a:srgbClr val="000000"/>
                </a:solidFill>
                <a:effectLst/>
              </a:rPr>
              <a:t> in modo da </a:t>
            </a:r>
            <a:r>
              <a:rPr lang="fr-CH" b="0" i="0" u="none" strike="noStrike" dirty="0" err="1">
                <a:solidFill>
                  <a:srgbClr val="000000"/>
                </a:solidFill>
                <a:effectLst/>
              </a:rPr>
              <a:t>prevenire</a:t>
            </a:r>
            <a:r>
              <a:rPr lang="fr-CH" b="0" i="0" u="none" strike="noStrike" dirty="0">
                <a:solidFill>
                  <a:srgbClr val="000000"/>
                </a:solidFill>
                <a:effectLst/>
              </a:rPr>
              <a:t> </a:t>
            </a:r>
            <a:r>
              <a:rPr lang="fr-CH" b="0" i="0" u="none" strike="noStrike" dirty="0" err="1">
                <a:solidFill>
                  <a:srgbClr val="000000"/>
                </a:solidFill>
                <a:effectLst/>
              </a:rPr>
              <a:t>danni</a:t>
            </a:r>
            <a:r>
              <a:rPr lang="fr-CH" b="0" i="0" u="none" strike="noStrike" dirty="0">
                <a:solidFill>
                  <a:srgbClr val="000000"/>
                </a:solidFill>
                <a:effectLst/>
              </a:rPr>
              <a:t> da </a:t>
            </a:r>
            <a:r>
              <a:rPr lang="fr-CH" b="0" i="0" u="none" strike="noStrike" dirty="0" err="1">
                <a:solidFill>
                  <a:srgbClr val="000000"/>
                </a:solidFill>
                <a:effectLst/>
              </a:rPr>
              <a:t>carico</a:t>
            </a:r>
            <a:r>
              <a:rPr lang="fr-CH" b="0" i="0" u="none" strike="noStrike" dirty="0">
                <a:solidFill>
                  <a:srgbClr val="000000"/>
                </a:solidFill>
                <a:effectLst/>
              </a:rPr>
              <a:t> </a:t>
            </a:r>
            <a:r>
              <a:rPr lang="fr-CH" b="0" i="0" u="none" strike="noStrike" dirty="0" err="1">
                <a:solidFill>
                  <a:srgbClr val="000000"/>
                </a:solidFill>
                <a:effectLst/>
              </a:rPr>
              <a:t>dovuti</a:t>
            </a:r>
            <a:r>
              <a:rPr lang="fr-CH" b="0" i="0" u="none" strike="noStrike" dirty="0">
                <a:solidFill>
                  <a:srgbClr val="000000"/>
                </a:solidFill>
                <a:effectLst/>
              </a:rPr>
              <a:t> a </a:t>
            </a:r>
            <a:r>
              <a:rPr lang="fr-CH" b="0" i="0" u="none" strike="noStrike" dirty="0" err="1">
                <a:solidFill>
                  <a:srgbClr val="000000"/>
                </a:solidFill>
                <a:effectLst/>
              </a:rPr>
              <a:t>insufficiente</a:t>
            </a:r>
            <a:r>
              <a:rPr lang="fr-CH" b="0" i="0" u="none" strike="noStrike" dirty="0">
                <a:solidFill>
                  <a:srgbClr val="000000"/>
                </a:solidFill>
                <a:effectLst/>
              </a:rPr>
              <a:t> </a:t>
            </a:r>
            <a:r>
              <a:rPr lang="fr-CH" b="0" i="0" u="none" strike="noStrike" dirty="0" err="1">
                <a:solidFill>
                  <a:srgbClr val="000000"/>
                </a:solidFill>
                <a:effectLst/>
              </a:rPr>
              <a:t>forza</a:t>
            </a:r>
            <a:r>
              <a:rPr lang="fr-CH" b="0" i="0" u="none" strike="noStrike" dirty="0">
                <a:solidFill>
                  <a:srgbClr val="000000"/>
                </a:solidFill>
                <a:effectLst/>
              </a:rPr>
              <a:t>.</a:t>
            </a:r>
            <a:br>
              <a:rPr lang="fr-CH" b="0" i="0" u="none" strike="noStrike" dirty="0">
                <a:solidFill>
                  <a:srgbClr val="000000"/>
                </a:solidFill>
                <a:effectLst/>
              </a:rPr>
            </a:br>
            <a:r>
              <a:rPr lang="fr-CH" b="0" i="0" u="none" strike="noStrike" dirty="0">
                <a:solidFill>
                  <a:srgbClr val="000000"/>
                </a:solidFill>
                <a:effectLst/>
              </a:rPr>
              <a:t>L'</a:t>
            </a:r>
            <a:r>
              <a:rPr lang="fr-CH" b="0" i="0" u="none" strike="noStrike" dirty="0" err="1">
                <a:solidFill>
                  <a:srgbClr val="000000"/>
                </a:solidFill>
                <a:effectLst/>
              </a:rPr>
              <a:t>allenamento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a:t>
            </a:r>
            <a:r>
              <a:rPr lang="fr-CH" b="0" i="0" u="none" strike="noStrike" dirty="0" err="1">
                <a:solidFill>
                  <a:srgbClr val="000000"/>
                </a:solidFill>
                <a:effectLst/>
              </a:rPr>
              <a:t>massima</a:t>
            </a:r>
            <a:r>
              <a:rPr lang="fr-CH" b="0" i="0" u="none" strike="noStrike" dirty="0">
                <a:solidFill>
                  <a:srgbClr val="000000"/>
                </a:solidFill>
                <a:effectLst/>
              </a:rPr>
              <a:t> di </a:t>
            </a:r>
            <a:r>
              <a:rPr lang="fr-CH" b="0" i="0" u="none" strike="noStrike" dirty="0" err="1">
                <a:solidFill>
                  <a:srgbClr val="000000"/>
                </a:solidFill>
                <a:effectLst/>
              </a:rPr>
              <a:t>elaborazione</a:t>
            </a:r>
            <a:r>
              <a:rPr lang="fr-CH" b="0" i="0" u="none" strike="noStrike" dirty="0">
                <a:solidFill>
                  <a:srgbClr val="000000"/>
                </a:solidFill>
                <a:effectLst/>
              </a:rPr>
              <a:t> </a:t>
            </a:r>
            <a:r>
              <a:rPr lang="fr-CH" b="0" i="0" u="none" strike="noStrike" dirty="0" err="1">
                <a:solidFill>
                  <a:srgbClr val="000000"/>
                </a:solidFill>
                <a:effectLst/>
              </a:rPr>
              <a:t>dell'ossigeno</a:t>
            </a:r>
            <a:r>
              <a:rPr lang="fr-CH" b="0" i="0" u="none" strike="noStrike" dirty="0">
                <a:solidFill>
                  <a:srgbClr val="000000"/>
                </a:solidFill>
                <a:effectLst/>
              </a:rPr>
              <a:t> (VO2Max), ma </a:t>
            </a:r>
            <a:r>
              <a:rPr lang="fr-CH" b="0" i="0" u="none" strike="noStrike" dirty="0" err="1">
                <a:solidFill>
                  <a:srgbClr val="000000"/>
                </a:solidFill>
                <a:effectLst/>
              </a:rPr>
              <a:t>questa</a:t>
            </a:r>
            <a:r>
              <a:rPr lang="fr-CH" b="0" i="0" u="none" strike="noStrike" dirty="0">
                <a:solidFill>
                  <a:srgbClr val="000000"/>
                </a:solidFill>
                <a:effectLst/>
              </a:rPr>
              <a:t> è in </a:t>
            </a:r>
            <a:r>
              <a:rPr lang="fr-CH" b="0" i="0" u="none" strike="noStrike" dirty="0" err="1">
                <a:solidFill>
                  <a:srgbClr val="000000"/>
                </a:solidFill>
                <a:effectLst/>
              </a:rPr>
              <a:t>gran</a:t>
            </a:r>
            <a:r>
              <a:rPr lang="fr-CH" b="0" i="0" u="none" strike="noStrike" dirty="0">
                <a:solidFill>
                  <a:srgbClr val="000000"/>
                </a:solidFill>
                <a:effectLst/>
              </a:rPr>
              <a:t> parte </a:t>
            </a:r>
            <a:r>
              <a:rPr lang="fr-CH" b="0" i="0" u="none" strike="noStrike" dirty="0" err="1">
                <a:solidFill>
                  <a:srgbClr val="000000"/>
                </a:solidFill>
                <a:effectLst/>
              </a:rPr>
              <a:t>determinata</a:t>
            </a:r>
            <a:r>
              <a:rPr lang="fr-CH" b="0" i="0" u="none" strike="noStrike" dirty="0">
                <a:solidFill>
                  <a:srgbClr val="000000"/>
                </a:solidFill>
                <a:effectLst/>
              </a:rPr>
              <a:t> dalla </a:t>
            </a:r>
            <a:r>
              <a:rPr lang="fr-CH" b="0" i="0" u="none" strike="noStrike" dirty="0" err="1">
                <a:solidFill>
                  <a:srgbClr val="000000"/>
                </a:solidFill>
                <a:effectLst/>
              </a:rPr>
              <a:t>genetica</a:t>
            </a:r>
            <a:r>
              <a:rPr lang="fr-CH" b="0" i="0" u="none" strike="noStrike" dirty="0">
                <a:solidFill>
                  <a:srgbClr val="000000"/>
                </a:solidFill>
                <a:effectLst/>
              </a:rPr>
              <a:t>. </a:t>
            </a:r>
            <a:r>
              <a:rPr lang="fr-CH" b="0" i="0" u="none" strike="noStrike" dirty="0" err="1">
                <a:solidFill>
                  <a:srgbClr val="000000"/>
                </a:solidFill>
                <a:effectLst/>
              </a:rPr>
              <a:t>Tuttavia</a:t>
            </a:r>
            <a:r>
              <a:rPr lang="fr-CH" b="0" i="0" u="none" strike="noStrike" dirty="0">
                <a:solidFill>
                  <a:srgbClr val="000000"/>
                </a:solidFill>
                <a:effectLst/>
              </a:rPr>
              <a:t>, </a:t>
            </a:r>
            <a:r>
              <a:rPr lang="fr-CH" b="0" i="0" u="none" strike="noStrike" dirty="0" err="1">
                <a:solidFill>
                  <a:srgbClr val="000000"/>
                </a:solidFill>
                <a:effectLst/>
              </a:rPr>
              <a:t>migliorando</a:t>
            </a:r>
            <a:r>
              <a:rPr lang="fr-CH" b="0" i="0" u="none" strike="noStrike" dirty="0">
                <a:solidFill>
                  <a:srgbClr val="000000"/>
                </a:solidFill>
                <a:effectLst/>
              </a:rPr>
              <a:t> le </a:t>
            </a:r>
            <a:r>
              <a:rPr lang="fr-CH" b="0" i="0" u="none" strike="noStrike" dirty="0" err="1">
                <a:solidFill>
                  <a:srgbClr val="000000"/>
                </a:solidFill>
                <a:effectLst/>
              </a:rPr>
              <a:t>prestazioni</a:t>
            </a:r>
            <a:r>
              <a:rPr lang="fr-CH" b="0" i="0" u="none" strike="noStrike" dirty="0">
                <a:solidFill>
                  <a:srgbClr val="000000"/>
                </a:solidFill>
                <a:effectLst/>
              </a:rPr>
              <a:t> alla </a:t>
            </a:r>
            <a:r>
              <a:rPr lang="fr-CH" b="0" i="0" u="none" strike="noStrike" dirty="0" err="1">
                <a:solidFill>
                  <a:srgbClr val="000000"/>
                </a:solidFill>
                <a:effectLst/>
              </a:rPr>
              <a:t>soglia</a:t>
            </a:r>
            <a:r>
              <a:rPr lang="fr-CH" b="0" i="0" u="none" strike="noStrike" dirty="0">
                <a:solidFill>
                  <a:srgbClr val="000000"/>
                </a:solidFill>
                <a:effectLst/>
              </a:rPr>
              <a:t> </a:t>
            </a:r>
            <a:r>
              <a:rPr lang="fr-CH" b="0" i="0" u="none" strike="noStrike" dirty="0" err="1">
                <a:solidFill>
                  <a:srgbClr val="000000"/>
                </a:solidFill>
                <a:effectLst/>
              </a:rPr>
              <a:t>anaerobica</a:t>
            </a:r>
            <a:r>
              <a:rPr lang="fr-CH" b="0" i="0" u="none" strike="noStrike" dirty="0">
                <a:solidFill>
                  <a:srgbClr val="000000"/>
                </a:solidFill>
                <a:effectLst/>
              </a:rPr>
              <a:t>, la </a:t>
            </a:r>
            <a:r>
              <a:rPr lang="fr-CH" b="0" i="0" u="none" strike="noStrike" dirty="0" err="1">
                <a:solidFill>
                  <a:srgbClr val="000000"/>
                </a:solidFill>
                <a:effectLst/>
              </a:rPr>
              <a:t>capacità</a:t>
            </a:r>
            <a:r>
              <a:rPr lang="fr-CH" b="0" i="0" u="none" strike="noStrike" dirty="0">
                <a:solidFill>
                  <a:srgbClr val="000000"/>
                </a:solidFill>
                <a:effectLst/>
              </a:rPr>
              <a:t> di </a:t>
            </a:r>
            <a:r>
              <a:rPr lang="fr-CH" b="0" i="0" u="none" strike="noStrike" dirty="0" err="1">
                <a:solidFill>
                  <a:srgbClr val="000000"/>
                </a:solidFill>
                <a:effectLst/>
              </a:rPr>
              <a:t>resistenza</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aumentare</a:t>
            </a:r>
            <a:r>
              <a:rPr lang="fr-CH" b="0" i="0" u="none" strike="noStrike" dirty="0">
                <a:solidFill>
                  <a:srgbClr val="000000"/>
                </a:solidFill>
                <a:effectLst/>
              </a:rPr>
              <a:t> </a:t>
            </a:r>
            <a:r>
              <a:rPr lang="fr-CH" b="0" i="0" u="none" strike="noStrike" dirty="0" err="1">
                <a:solidFill>
                  <a:srgbClr val="000000"/>
                </a:solidFill>
                <a:effectLst/>
              </a:rPr>
              <a:t>significativamente</a:t>
            </a:r>
            <a:r>
              <a:rPr lang="fr-CH" b="0" i="0" u="none" strike="noStrike" dirty="0">
                <a:solidFill>
                  <a:srgbClr val="000000"/>
                </a:solidFill>
                <a:effectLst/>
              </a:rPr>
              <a:t>. Le </a:t>
            </a:r>
            <a:r>
              <a:rPr lang="fr-CH" b="0" i="0" u="none" strike="noStrike" dirty="0" err="1">
                <a:solidFill>
                  <a:srgbClr val="000000"/>
                </a:solidFill>
                <a:effectLst/>
              </a:rPr>
              <a:t>persone</a:t>
            </a:r>
            <a:r>
              <a:rPr lang="fr-CH" b="0" i="0" u="none" strike="noStrike" dirty="0">
                <a:solidFill>
                  <a:srgbClr val="000000"/>
                </a:solidFill>
                <a:effectLst/>
              </a:rPr>
              <a:t> non </a:t>
            </a:r>
            <a:r>
              <a:rPr lang="fr-CH" b="0" i="0" u="none" strike="noStrike" dirty="0" err="1">
                <a:solidFill>
                  <a:srgbClr val="000000"/>
                </a:solidFill>
                <a:effectLst/>
              </a:rPr>
              <a:t>allenate</a:t>
            </a:r>
            <a:r>
              <a:rPr lang="fr-CH" b="0" i="0" u="none" strike="noStrike" dirty="0">
                <a:solidFill>
                  <a:srgbClr val="000000"/>
                </a:solidFill>
                <a:effectLst/>
              </a:rPr>
              <a:t> sono in </a:t>
            </a:r>
            <a:r>
              <a:rPr lang="fr-CH" b="0" i="0" u="none" strike="noStrike" dirty="0" err="1">
                <a:solidFill>
                  <a:srgbClr val="000000"/>
                </a:solidFill>
                <a:effectLst/>
              </a:rPr>
              <a:t>grado</a:t>
            </a:r>
            <a:r>
              <a:rPr lang="fr-CH" b="0" i="0" u="none" strike="noStrike" dirty="0">
                <a:solidFill>
                  <a:srgbClr val="000000"/>
                </a:solidFill>
                <a:effectLst/>
              </a:rPr>
              <a:t> di </a:t>
            </a:r>
            <a:r>
              <a:rPr lang="fr-CH" b="0" i="0" u="none" strike="noStrike" dirty="0" err="1">
                <a:solidFill>
                  <a:srgbClr val="000000"/>
                </a:solidFill>
                <a:effectLst/>
              </a:rPr>
              <a:t>utilizzare</a:t>
            </a:r>
            <a:r>
              <a:rPr lang="fr-CH" b="0" i="0" u="none" strike="noStrike" dirty="0">
                <a:solidFill>
                  <a:srgbClr val="000000"/>
                </a:solidFill>
                <a:effectLst/>
              </a:rPr>
              <a:t> il 50-60% </a:t>
            </a:r>
            <a:r>
              <a:rPr lang="fr-CH" b="0" i="0" u="none" strike="noStrike" dirty="0" err="1">
                <a:solidFill>
                  <a:srgbClr val="000000"/>
                </a:solidFill>
                <a:effectLst/>
              </a:rPr>
              <a:t>della</a:t>
            </a:r>
            <a:r>
              <a:rPr lang="fr-CH" b="0" i="0" u="none" strike="noStrike" dirty="0">
                <a:solidFill>
                  <a:srgbClr val="000000"/>
                </a:solidFill>
                <a:effectLst/>
              </a:rPr>
              <a:t> </a:t>
            </a:r>
            <a:r>
              <a:rPr lang="fr-CH" b="0" i="0" u="none" strike="noStrike" dirty="0" err="1">
                <a:solidFill>
                  <a:srgbClr val="000000"/>
                </a:solidFill>
                <a:effectLst/>
              </a:rPr>
              <a:t>loro</a:t>
            </a:r>
            <a:r>
              <a:rPr lang="fr-CH" b="0" i="0" u="none" strike="noStrike" dirty="0">
                <a:solidFill>
                  <a:srgbClr val="000000"/>
                </a:solidFill>
                <a:effectLst/>
              </a:rPr>
              <a:t> VO2Max prima di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sfruttare</a:t>
            </a:r>
            <a:r>
              <a:rPr lang="fr-CH" b="0" i="0" u="none" strike="noStrike" dirty="0">
                <a:solidFill>
                  <a:srgbClr val="000000"/>
                </a:solidFill>
                <a:effectLst/>
              </a:rPr>
              <a:t> </a:t>
            </a:r>
            <a:r>
              <a:rPr lang="fr-CH" b="0" i="0" u="none" strike="noStrike" dirty="0" err="1">
                <a:solidFill>
                  <a:srgbClr val="000000"/>
                </a:solidFill>
                <a:effectLst/>
              </a:rPr>
              <a:t>fino</a:t>
            </a:r>
            <a:r>
              <a:rPr lang="fr-CH" b="0" i="0" u="none" strike="noStrike" dirty="0">
                <a:solidFill>
                  <a:srgbClr val="000000"/>
                </a:solidFill>
                <a:effectLst/>
              </a:rPr>
              <a:t> al 90% </a:t>
            </a:r>
            <a:r>
              <a:rPr lang="fr-CH" b="0" i="0" u="none" strike="noStrike" dirty="0" err="1">
                <a:solidFill>
                  <a:srgbClr val="000000"/>
                </a:solidFill>
                <a:effectLst/>
              </a:rPr>
              <a:t>della</a:t>
            </a:r>
            <a:r>
              <a:rPr lang="fr-CH" b="0" i="0" u="none" strike="noStrike" dirty="0">
                <a:solidFill>
                  <a:srgbClr val="000000"/>
                </a:solidFill>
                <a:effectLst/>
              </a:rPr>
              <a:t> sua VO2Max senza </a:t>
            </a:r>
            <a:r>
              <a:rPr lang="fr-CH" b="0" i="0" u="none" strike="noStrike" dirty="0" err="1">
                <a:solidFill>
                  <a:srgbClr val="000000"/>
                </a:solidFill>
                <a:effectLst/>
              </a:rPr>
              <a:t>entrare</a:t>
            </a:r>
            <a:r>
              <a:rPr lang="fr-CH" b="0" i="0" u="none" strike="noStrike" dirty="0">
                <a:solidFill>
                  <a:srgbClr val="000000"/>
                </a:solidFill>
                <a:effectLst/>
              </a:rPr>
              <a:t> in </a:t>
            </a:r>
            <a:r>
              <a:rPr lang="fr-CH" b="0" i="0" u="none" strike="noStrike" dirty="0" err="1">
                <a:solidFill>
                  <a:srgbClr val="000000"/>
                </a:solidFill>
                <a:effectLst/>
              </a:rPr>
              <a:t>acidosi</a:t>
            </a:r>
            <a:r>
              <a:rPr lang="fr-CH" b="0" i="0" u="none" strike="noStrike" dirty="0">
                <a:solidFill>
                  <a:srgbClr val="000000"/>
                </a:solidFill>
                <a:effectLst/>
              </a:rPr>
              <a:t>. </a:t>
            </a:r>
            <a:r>
              <a:rPr lang="fr-CH" b="0" i="0" u="none" strike="noStrike" dirty="0" err="1">
                <a:solidFill>
                  <a:srgbClr val="000000"/>
                </a:solidFill>
                <a:effectLst/>
              </a:rPr>
              <a:t>Ciò</a:t>
            </a:r>
            <a:r>
              <a:rPr lang="fr-CH" b="0" i="0" u="none" strike="noStrike" dirty="0">
                <a:solidFill>
                  <a:srgbClr val="000000"/>
                </a:solidFill>
                <a:effectLst/>
              </a:rPr>
              <a:t> </a:t>
            </a:r>
            <a:r>
              <a:rPr lang="fr-CH" b="0" i="0" u="none" strike="noStrike" dirty="0" err="1">
                <a:solidFill>
                  <a:srgbClr val="000000"/>
                </a:solidFill>
                <a:effectLst/>
              </a:rPr>
              <a:t>significa</a:t>
            </a:r>
            <a:r>
              <a:rPr lang="fr-CH" b="0" i="0" u="none" strike="noStrike" dirty="0">
                <a:solidFill>
                  <a:srgbClr val="000000"/>
                </a:solidFill>
                <a:effectLst/>
              </a:rPr>
              <a:t> </a:t>
            </a:r>
            <a:r>
              <a:rPr lang="fr-CH" b="0" i="0" u="none" strike="noStrike" dirty="0" err="1">
                <a:solidFill>
                  <a:srgbClr val="000000"/>
                </a:solidFill>
                <a:effectLst/>
              </a:rPr>
              <a:t>che</a:t>
            </a:r>
            <a:r>
              <a:rPr lang="fr-CH" b="0" i="0" u="none" strike="noStrike" dirty="0">
                <a:solidFill>
                  <a:srgbClr val="000000"/>
                </a:solidFill>
                <a:effectLst/>
              </a:rPr>
              <a:t> un </a:t>
            </a:r>
            <a:r>
              <a:rPr lang="fr-CH" b="0" i="0" u="none" strike="noStrike" dirty="0" err="1">
                <a:solidFill>
                  <a:srgbClr val="000000"/>
                </a:solidFill>
                <a:effectLst/>
              </a:rPr>
              <a:t>atleta</a:t>
            </a:r>
            <a:r>
              <a:rPr lang="fr-CH" b="0" i="0" u="none" strike="noStrike" dirty="0">
                <a:solidFill>
                  <a:srgbClr val="000000"/>
                </a:solidFill>
                <a:effectLst/>
              </a:rPr>
              <a:t> ben </a:t>
            </a:r>
            <a:r>
              <a:rPr lang="fr-CH" b="0" i="0" u="none" strike="noStrike" dirty="0" err="1">
                <a:solidFill>
                  <a:srgbClr val="000000"/>
                </a:solidFill>
                <a:effectLst/>
              </a:rPr>
              <a:t>allenato</a:t>
            </a:r>
            <a:r>
              <a:rPr lang="fr-CH" b="0" i="0" u="none" strike="noStrike" dirty="0">
                <a:solidFill>
                  <a:srgbClr val="000000"/>
                </a:solidFill>
                <a:effectLst/>
              </a:rPr>
              <a:t> </a:t>
            </a:r>
            <a:r>
              <a:rPr lang="fr-CH" b="0" i="0" u="none" strike="noStrike" dirty="0" err="1">
                <a:solidFill>
                  <a:srgbClr val="000000"/>
                </a:solidFill>
                <a:effectLst/>
              </a:rPr>
              <a:t>può</a:t>
            </a:r>
            <a:r>
              <a:rPr lang="fr-CH" b="0" i="0" u="none" strike="noStrike" dirty="0">
                <a:solidFill>
                  <a:srgbClr val="000000"/>
                </a:solidFill>
                <a:effectLst/>
              </a:rPr>
              <a:t> </a:t>
            </a:r>
            <a:r>
              <a:rPr lang="fr-CH" b="0" i="0" u="none" strike="noStrike" dirty="0" err="1">
                <a:solidFill>
                  <a:srgbClr val="000000"/>
                </a:solidFill>
                <a:effectLst/>
              </a:rPr>
              <a:t>fornire</a:t>
            </a:r>
            <a:r>
              <a:rPr lang="fr-CH" b="0" i="0" u="none" strike="noStrike" dirty="0">
                <a:solidFill>
                  <a:srgbClr val="000000"/>
                </a:solidFill>
                <a:effectLst/>
              </a:rPr>
              <a:t> </a:t>
            </a:r>
            <a:r>
              <a:rPr lang="fr-CH" b="0" i="0" u="none" strike="noStrike" dirty="0" err="1">
                <a:solidFill>
                  <a:srgbClr val="000000"/>
                </a:solidFill>
                <a:effectLst/>
              </a:rPr>
              <a:t>energia</a:t>
            </a:r>
            <a:r>
              <a:rPr lang="fr-CH" b="0" i="0" u="none" strike="noStrike" dirty="0">
                <a:solidFill>
                  <a:srgbClr val="000000"/>
                </a:solidFill>
                <a:effectLst/>
              </a:rPr>
              <a:t> al proprio corpo per un </a:t>
            </a:r>
            <a:r>
              <a:rPr lang="fr-CH" b="0" i="0" u="none" strike="noStrike" dirty="0" err="1">
                <a:solidFill>
                  <a:srgbClr val="000000"/>
                </a:solidFill>
                <a:effectLst/>
              </a:rPr>
              <a:t>periodo</a:t>
            </a:r>
            <a:r>
              <a:rPr lang="fr-CH" b="0" i="0" u="none" strike="noStrike" dirty="0">
                <a:solidFill>
                  <a:srgbClr val="000000"/>
                </a:solidFill>
                <a:effectLst/>
              </a:rPr>
              <a:t> di tempo più </a:t>
            </a:r>
            <a:r>
              <a:rPr lang="fr-CH" b="0" i="0" u="none" strike="noStrike" dirty="0" err="1">
                <a:solidFill>
                  <a:srgbClr val="000000"/>
                </a:solidFill>
                <a:effectLst/>
              </a:rPr>
              <a:t>lungo</a:t>
            </a:r>
            <a:r>
              <a:rPr lang="fr-CH" b="0" i="0" u="none" strike="noStrike" dirty="0">
                <a:solidFill>
                  <a:srgbClr val="000000"/>
                </a:solidFill>
                <a:effectLst/>
              </a:rPr>
              <a:t> e con </a:t>
            </a:r>
            <a:r>
              <a:rPr lang="fr-CH" b="0" i="0" u="none" strike="noStrike" dirty="0" err="1">
                <a:solidFill>
                  <a:srgbClr val="000000"/>
                </a:solidFill>
                <a:effectLst/>
              </a:rPr>
              <a:t>intensità</a:t>
            </a:r>
            <a:r>
              <a:rPr lang="fr-CH" b="0" i="0" u="none" strike="noStrike" dirty="0">
                <a:solidFill>
                  <a:srgbClr val="000000"/>
                </a:solidFill>
                <a:effectLst/>
              </a:rPr>
              <a:t> </a:t>
            </a:r>
            <a:r>
              <a:rPr lang="fr-CH" b="0" i="0" u="none" strike="noStrike" dirty="0" err="1">
                <a:solidFill>
                  <a:srgbClr val="000000"/>
                </a:solidFill>
                <a:effectLst/>
              </a:rPr>
              <a:t>maggiore</a:t>
            </a:r>
            <a:r>
              <a:rPr lang="fr-CH" b="0" i="0" u="none" strike="noStrike" dirty="0">
                <a:solidFill>
                  <a:srgbClr val="000000"/>
                </a:solidFill>
                <a:effectLst/>
              </a:rPr>
              <a:t> </a:t>
            </a:r>
            <a:r>
              <a:rPr lang="fr-CH" b="0" i="0" u="none" strike="noStrike" dirty="0" err="1">
                <a:solidFill>
                  <a:srgbClr val="000000"/>
                </a:solidFill>
                <a:effectLst/>
              </a:rPr>
              <a:t>utilizzando</a:t>
            </a:r>
            <a:r>
              <a:rPr lang="fr-CH" b="0" i="0" u="none" strike="noStrike" dirty="0">
                <a:solidFill>
                  <a:srgbClr val="000000"/>
                </a:solidFill>
                <a:effectLst/>
              </a:rPr>
              <a:t> il </a:t>
            </a:r>
            <a:r>
              <a:rPr lang="fr-CH" b="0" i="0" u="none" strike="noStrike" dirty="0" err="1">
                <a:solidFill>
                  <a:srgbClr val="000000"/>
                </a:solidFill>
                <a:effectLst/>
              </a:rPr>
              <a:t>metabolismo</a:t>
            </a:r>
            <a:r>
              <a:rPr lang="fr-CH" b="0" i="0" u="none" strike="noStrike" dirty="0">
                <a:solidFill>
                  <a:srgbClr val="000000"/>
                </a:solidFill>
                <a:effectLst/>
              </a:rPr>
              <a:t> </a:t>
            </a:r>
            <a:r>
              <a:rPr lang="fr-CH" b="0" i="0" u="none" strike="noStrike" dirty="0" err="1">
                <a:solidFill>
                  <a:srgbClr val="000000"/>
                </a:solidFill>
                <a:effectLst/>
              </a:rPr>
              <a:t>aerobico</a:t>
            </a:r>
            <a:r>
              <a:rPr lang="fr-CH" b="0" i="0" u="none" strike="noStrike" dirty="0">
                <a:solidFill>
                  <a:srgbClr val="000000"/>
                </a:solidFill>
                <a:effectLst/>
              </a:rPr>
              <a:t> </a:t>
            </a:r>
            <a:r>
              <a:rPr lang="fr-CH" b="0" i="0" u="none" strike="noStrike" dirty="0" err="1">
                <a:solidFill>
                  <a:srgbClr val="000000"/>
                </a:solidFill>
                <a:effectLst/>
              </a:rPr>
              <a:t>rispetto</a:t>
            </a:r>
            <a:r>
              <a:rPr lang="fr-CH" b="0" i="0" u="none" strike="noStrike" dirty="0">
                <a:solidFill>
                  <a:srgbClr val="000000"/>
                </a:solidFill>
                <a:effectLst/>
              </a:rPr>
              <a:t> a un </a:t>
            </a:r>
            <a:r>
              <a:rPr lang="fr-CH" b="0" i="0" u="none" strike="noStrike" dirty="0" err="1">
                <a:solidFill>
                  <a:srgbClr val="000000"/>
                </a:solidFill>
                <a:effectLst/>
              </a:rPr>
              <a:t>atleta</a:t>
            </a:r>
            <a:r>
              <a:rPr lang="fr-CH" b="0" i="0" u="none" strike="noStrike" dirty="0">
                <a:solidFill>
                  <a:srgbClr val="000000"/>
                </a:solidFill>
                <a:effectLst/>
              </a:rPr>
              <a:t> </a:t>
            </a:r>
            <a:r>
              <a:rPr lang="fr-CH" b="0" i="0" u="none" strike="noStrike" dirty="0" err="1">
                <a:solidFill>
                  <a:srgbClr val="000000"/>
                </a:solidFill>
                <a:effectLst/>
              </a:rPr>
              <a:t>meno</a:t>
            </a:r>
            <a:r>
              <a:rPr lang="fr-CH" b="0" i="0" u="none" strike="noStrike" dirty="0">
                <a:solidFill>
                  <a:srgbClr val="000000"/>
                </a:solidFill>
                <a:effectLst/>
              </a:rPr>
              <a:t> </a:t>
            </a:r>
            <a:r>
              <a:rPr lang="fr-CH" b="0" i="0" u="none" strike="noStrike" dirty="0" err="1">
                <a:solidFill>
                  <a:srgbClr val="000000"/>
                </a:solidFill>
                <a:effectLst/>
              </a:rPr>
              <a:t>allenato</a:t>
            </a:r>
            <a:r>
              <a:rPr lang="fr-CH" b="0" i="0" u="none" strike="noStrike" dirty="0">
                <a:solidFill>
                  <a:srgbClr val="000000"/>
                </a:solidFill>
                <a:effectLst/>
              </a:rPr>
              <a:t>.</a:t>
            </a:r>
          </a:p>
          <a:p>
            <a:endParaRPr lang="fr-FR" dirty="0"/>
          </a:p>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43</a:t>
            </a:fld>
            <a:endParaRPr lang="de-CH" altLang="de-DE" sz="1300"/>
          </a:p>
        </p:txBody>
      </p:sp>
    </p:spTree>
    <p:extLst>
      <p:ext uri="{BB962C8B-B14F-4D97-AF65-F5344CB8AC3E}">
        <p14:creationId xmlns:p14="http://schemas.microsoft.com/office/powerpoint/2010/main" val="3853497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44</a:t>
            </a:fld>
            <a:endParaRPr lang="de-CH" altLang="de-DE" sz="1300"/>
          </a:p>
        </p:txBody>
      </p:sp>
    </p:spTree>
    <p:extLst>
      <p:ext uri="{BB962C8B-B14F-4D97-AF65-F5344CB8AC3E}">
        <p14:creationId xmlns:p14="http://schemas.microsoft.com/office/powerpoint/2010/main" val="582132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A90FC-50F4-751F-2C87-C80889CF5981}"/>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780FC100-46A3-50C7-F101-C54CDC188151}"/>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0E74CC41-4B25-6071-8E45-5310D04DCED5}"/>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DCA750D8-01A5-90C9-407D-42FAF88878D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45</a:t>
            </a:fld>
            <a:endParaRPr lang="de-CH" altLang="de-DE" sz="1300"/>
          </a:p>
        </p:txBody>
      </p:sp>
    </p:spTree>
    <p:extLst>
      <p:ext uri="{BB962C8B-B14F-4D97-AF65-F5344CB8AC3E}">
        <p14:creationId xmlns:p14="http://schemas.microsoft.com/office/powerpoint/2010/main" val="2310003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Kapazität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verlangt</a:t>
            </a:r>
            <a:r>
              <a:rPr lang="en-GB" sz="1200" b="0" i="0" u="none" strike="noStrike" kern="1200" dirty="0">
                <a:solidFill>
                  <a:schemeClr val="tx1"/>
                </a:solidFill>
                <a:effectLst/>
                <a:latin typeface="Arial" pitchFamily="34" charset="0"/>
                <a:ea typeface="+mn-ea"/>
                <a:cs typeface="+mn-cs"/>
              </a:rPr>
              <a:t> vom </a:t>
            </a:r>
            <a:r>
              <a:rPr lang="en-GB" sz="1200" b="0" i="0" u="none" strike="noStrike" kern="1200" dirty="0" err="1">
                <a:solidFill>
                  <a:schemeClr val="tx1"/>
                </a:solidFill>
                <a:effectLst/>
                <a:latin typeface="Arial" pitchFamily="34" charset="0"/>
                <a:ea typeface="+mn-ea"/>
                <a:cs typeface="+mn-cs"/>
              </a:rPr>
              <a:t>Organismus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zahlreiche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aufwändige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Anpassungen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Vordergrund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stehen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Vermehrung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Mitochondrienmasse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Verdichtung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Kapillarnetzes</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Vergrösserung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Blutvolumens</a:t>
            </a:r>
            <a:r>
              <a:rPr lang="en-GB" sz="1200" b="0" i="0" u="none" strike="noStrike" kern="1200" dirty="0">
                <a:solidFill>
                  <a:schemeClr val="tx1"/>
                </a:solidFill>
                <a:effectLst/>
                <a:latin typeface="Arial" pitchFamily="34" charset="0"/>
                <a:ea typeface="+mn-ea"/>
                <a:cs typeface="+mn-cs"/>
              </a:rPr>
              <a:t> und der </a:t>
            </a:r>
            <a:r>
              <a:rPr lang="en-GB" sz="1200" b="0" i="0" u="none" strike="noStrike" kern="1200" dirty="0" err="1">
                <a:solidFill>
                  <a:schemeClr val="tx1"/>
                </a:solidFill>
                <a:effectLst/>
                <a:latin typeface="Arial" pitchFamily="34" charset="0"/>
                <a:ea typeface="+mn-ea"/>
                <a:cs typeface="+mn-cs"/>
              </a:rPr>
              <a:t>Hämoglobinmenge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sowie</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Erhöhung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Herzens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damit</a:t>
            </a:r>
            <a:r>
              <a:rPr lang="en-GB" sz="1200" b="0" i="0" u="none" strike="noStrike" kern="1200" dirty="0">
                <a:solidFill>
                  <a:schemeClr val="tx1"/>
                </a:solidFill>
                <a:effectLst/>
                <a:latin typeface="Arial" pitchFamily="34" charset="0"/>
                <a:ea typeface="+mn-ea"/>
                <a:cs typeface="+mn-cs"/>
              </a:rPr>
              <a:t> des Herz-Minuten-</a:t>
            </a:r>
            <a:r>
              <a:rPr lang="en-GB" sz="1200" b="0" i="0" u="none" strike="noStrike" kern="1200" dirty="0" err="1">
                <a:solidFill>
                  <a:schemeClr val="tx1"/>
                </a:solidFill>
                <a:effectLst/>
                <a:latin typeface="Arial" pitchFamily="34" charset="0"/>
                <a:ea typeface="+mn-ea"/>
                <a:cs typeface="+mn-cs"/>
              </a:rPr>
              <a: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Deshalb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erfordert</a:t>
            </a:r>
            <a:r>
              <a:rPr lang="en-GB" sz="1200" b="0" i="0" u="none" strike="noStrike" kern="1200" dirty="0">
                <a:solidFill>
                  <a:schemeClr val="tx1"/>
                </a:solidFill>
                <a:effectLst/>
                <a:latin typeface="Arial" pitchFamily="34" charset="0"/>
                <a:ea typeface="+mn-ea"/>
                <a:cs typeface="+mn-cs"/>
              </a:rPr>
              <a:t> 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Aufbau.</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stressfreies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abwechslungsreiches</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umfangbetontes</a:t>
            </a:r>
            <a:r>
              <a:rPr lang="en-GB" sz="1200" b="0" i="0" u="none" strike="noStrike" kern="1200" dirty="0">
                <a:solidFill>
                  <a:schemeClr val="tx1"/>
                </a:solidFill>
                <a:effectLst/>
                <a:latin typeface="Arial" pitchFamily="34" charset="0"/>
                <a:ea typeface="+mn-ea"/>
                <a:cs typeface="+mn-cs"/>
              </a:rPr>
              <a:t> Training von </a:t>
            </a:r>
            <a:r>
              <a:rPr lang="en-GB" sz="1200" b="0" i="0" u="none" strike="noStrike" kern="1200" dirty="0" err="1">
                <a:solidFill>
                  <a:schemeClr val="tx1"/>
                </a:solidFill>
                <a:effectLst/>
                <a:latin typeface="Arial" pitchFamily="34" charset="0"/>
                <a:ea typeface="+mn-ea"/>
                <a:cs typeface="+mn-cs"/>
              </a:rPr>
              <a:t>geringer</a:t>
            </a:r>
            <a:r>
              <a:rPr lang="en-GB" sz="1200" b="0" i="0" u="none" strike="noStrike" kern="1200" dirty="0">
                <a:solidFill>
                  <a:schemeClr val="tx1"/>
                </a:solidFill>
                <a:effectLst/>
                <a:latin typeface="Arial" pitchFamily="34" charset="0"/>
                <a:ea typeface="+mn-ea"/>
                <a:cs typeface="+mn-cs"/>
              </a:rPr>
              <a:t> bis </a:t>
            </a:r>
            <a:r>
              <a:rPr lang="en-GB" sz="1200" b="0" i="0" u="none" strike="noStrike" kern="1200" dirty="0" err="1">
                <a:solidFill>
                  <a:schemeClr val="tx1"/>
                </a:solidFill>
                <a:effectLst/>
                <a:latin typeface="Arial" pitchFamily="34" charset="0"/>
                <a:ea typeface="+mn-ea"/>
                <a:cs typeface="+mn-cs"/>
              </a:rPr>
              <a:t>mittlerer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individuellen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Voraussetzungen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Bedürfnisse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abgestimmt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Allenfalls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Herzfrequenz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Pulsmessgerät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kontrolliert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p>
          <a:p>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Die Basis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die aerobe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Training der </a:t>
            </a:r>
            <a:r>
              <a:rPr lang="en-GB" sz="1200" b="0" i="0" u="none" strike="noStrike" kern="1200" dirty="0" err="1">
                <a:solidFill>
                  <a:schemeClr val="tx1"/>
                </a:solidFill>
                <a:effectLst/>
                <a:latin typeface="Arial" pitchFamily="34" charset="0"/>
                <a:ea typeface="+mn-ea"/>
                <a:cs typeface="+mn-cs"/>
              </a:rPr>
              <a:t>speziellen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Ausdauer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setzt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seriöse</a:t>
            </a:r>
            <a:r>
              <a:rPr lang="en-GB" sz="1200" b="0" i="0" u="none" strike="noStrike" kern="1200" dirty="0">
                <a:solidFill>
                  <a:schemeClr val="tx1"/>
                </a:solidFill>
                <a:effectLst/>
                <a:latin typeface="Arial" pitchFamily="34" charset="0"/>
                <a:ea typeface="+mn-ea"/>
                <a:cs typeface="+mn-cs"/>
              </a:rPr>
              <a:t> Analyse des </a:t>
            </a:r>
            <a:r>
              <a:rPr lang="en-GB" sz="1200" b="0" i="0" u="none" strike="noStrike" kern="1200" dirty="0" err="1">
                <a:solidFill>
                  <a:schemeClr val="tx1"/>
                </a:solidFill>
                <a:effectLst/>
                <a:latin typeface="Arial" pitchFamily="34" charset="0"/>
                <a:ea typeface="+mn-ea"/>
                <a:cs typeface="+mn-cs"/>
              </a:rPr>
              <a:t>Anforderungsprofils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voraus</a:t>
            </a:r>
            <a:r>
              <a:rPr lang="en-GB" sz="1200" b="0" i="0" u="none" strike="noStrike" kern="1200" dirty="0">
                <a:solidFill>
                  <a:schemeClr val="tx1"/>
                </a:solidFill>
                <a:effectLst/>
                <a:latin typeface="Arial" pitchFamily="34" charset="0"/>
                <a:ea typeface="+mn-ea"/>
                <a:cs typeface="+mn-cs"/>
              </a:rPr>
              <a:t>. Durch </a:t>
            </a:r>
            <a:r>
              <a:rPr lang="en-GB" sz="1200" b="0" i="0" u="none" strike="noStrike" kern="1200" dirty="0" err="1">
                <a:solidFill>
                  <a:schemeClr val="tx1"/>
                </a:solidFill>
                <a:effectLst/>
                <a:latin typeface="Arial" pitchFamily="34" charset="0"/>
                <a:ea typeface="+mn-ea"/>
                <a:cs typeface="+mn-cs"/>
              </a:rPr>
              <a:t>Überforderungen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Vernachlässigung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regenerativen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kommt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häufig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einem</a:t>
            </a:r>
            <a:r>
              <a:rPr lang="en-GB" sz="1200" b="0" i="0" u="none" strike="noStrike" kern="1200" dirty="0">
                <a:solidFill>
                  <a:schemeClr val="tx1"/>
                </a:solidFill>
                <a:effectLst/>
                <a:latin typeface="Arial" pitchFamily="34" charset="0"/>
                <a:ea typeface="+mn-ea"/>
                <a:cs typeface="+mn-cs"/>
              </a:rPr>
              <a:t> Verlust an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a:t>
            </a:r>
          </a:p>
          <a:p>
            <a:r>
              <a:rPr lang="en-GB" sz="1200" b="0" i="0" u="none" strike="noStrike" kern="1200" dirty="0">
                <a:solidFill>
                  <a:schemeClr val="tx1"/>
                </a:solidFill>
                <a:effectLst/>
                <a:latin typeface="Arial" pitchFamily="34" charset="0"/>
                <a:ea typeface="+mn-ea"/>
                <a:cs typeface="+mn-cs"/>
              </a:rPr>
              <a:t>Das </a:t>
            </a:r>
            <a:r>
              <a:rPr lang="en-GB" sz="1200" b="0" i="0" u="none" strike="noStrike" kern="1200" dirty="0" err="1">
                <a:solidFill>
                  <a:schemeClr val="tx1"/>
                </a:solidFill>
                <a:effectLst/>
                <a:latin typeface="Arial" pitchFamily="34" charset="0"/>
                <a:ea typeface="+mn-ea"/>
                <a:cs typeface="+mn-cs"/>
              </a:rPr>
              <a:t>Ausdauertraining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besteht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grössten</a:t>
            </a:r>
            <a:r>
              <a:rPr lang="en-GB" sz="1200" b="0" i="0" u="none" strike="noStrike" kern="1200" dirty="0">
                <a:solidFill>
                  <a:schemeClr val="tx1"/>
                </a:solidFill>
                <a:effectLst/>
                <a:latin typeface="Arial" pitchFamily="34" charset="0"/>
                <a:ea typeface="+mn-ea"/>
                <a:cs typeface="+mn-cs"/>
              </a:rPr>
              <a:t> Teil (70-80%) </a:t>
            </a:r>
            <a:r>
              <a:rPr lang="en-GB" sz="1200" b="0" i="0" u="none" strike="noStrike" kern="1200" dirty="0" err="1">
                <a:solidFill>
                  <a:schemeClr val="tx1"/>
                </a:solidFill>
                <a:effectLst/>
                <a:latin typeface="Arial" pitchFamily="34" charset="0"/>
                <a:ea typeface="+mn-ea"/>
                <a:cs typeface="+mn-cs"/>
              </a:rPr>
              <a:t>aus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Einheiten</a:t>
            </a:r>
            <a:r>
              <a:rPr lang="en-GB" sz="1200" b="0" i="0" u="none" strike="noStrike" kern="1200" dirty="0">
                <a:solidFill>
                  <a:schemeClr val="tx1"/>
                </a:solidFill>
                <a:effectLst/>
                <a:latin typeface="Arial" pitchFamily="34" charset="0"/>
                <a:ea typeface="+mn-ea"/>
                <a:cs typeface="+mn-cs"/>
              </a:rPr>
              <a:t> die der </a:t>
            </a:r>
            <a:r>
              <a:rPr lang="en-GB" sz="1200" b="0" i="0" u="none" strike="noStrike" kern="1200" dirty="0" err="1">
                <a:solidFill>
                  <a:schemeClr val="tx1"/>
                </a:solidFill>
                <a:effectLst/>
                <a:latin typeface="Arial" pitchFamily="34" charset="0"/>
                <a:ea typeface="+mn-ea"/>
                <a:cs typeface="+mn-cs"/>
              </a:rPr>
              <a:t>Grundlagenausdauer</a:t>
            </a:r>
            <a:r>
              <a:rPr lang="en-GB" sz="1200" b="0" i="0" u="none" strike="noStrike" kern="1200" dirty="0">
                <a:solidFill>
                  <a:schemeClr val="tx1"/>
                </a:solidFill>
                <a:effectLst/>
                <a:latin typeface="Arial" pitchFamily="34" charset="0"/>
                <a:ea typeface="+mn-ea"/>
                <a:cs typeface="+mn-cs"/>
              </a:rPr>
              <a:t> I &amp; II </a:t>
            </a:r>
            <a:r>
              <a:rPr lang="en-GB" sz="1200" b="0" i="0" u="none" strike="noStrike" kern="1200" dirty="0" err="1">
                <a:solidFill>
                  <a:schemeClr val="tx1"/>
                </a:solidFill>
                <a:effectLst/>
                <a:latin typeface="Arial" pitchFamily="34" charset="0"/>
                <a:ea typeface="+mn-ea"/>
                <a:cs typeface="+mn-cs"/>
              </a:rPr>
              <a:t>zuzuordnen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Disziplinspezifisches</a:t>
            </a:r>
            <a:r>
              <a:rPr lang="en-GB" sz="1200" b="0" i="0" u="none" strike="noStrike" kern="1200" dirty="0">
                <a:solidFill>
                  <a:schemeClr val="tx1"/>
                </a:solidFill>
                <a:effectLst/>
                <a:latin typeface="Arial" pitchFamily="34" charset="0"/>
                <a:ea typeface="+mn-ea"/>
                <a:cs typeface="+mn-cs"/>
              </a:rPr>
              <a:t> Training </a:t>
            </a:r>
            <a:r>
              <a:rPr lang="en-GB" sz="1200" b="0" i="0" u="none" strike="noStrike" kern="1200" dirty="0" err="1">
                <a:solidFill>
                  <a:schemeClr val="tx1"/>
                </a:solidFill>
                <a:effectLst/>
                <a:latin typeface="Arial" pitchFamily="34" charset="0"/>
                <a:ea typeface="+mn-ea"/>
                <a:cs typeface="+mn-cs"/>
              </a:rPr>
              <a:t>macht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kleinen</a:t>
            </a:r>
            <a:r>
              <a:rPr lang="en-GB" sz="1200" b="0" i="0" u="none" strike="noStrike" kern="1200" dirty="0">
                <a:solidFill>
                  <a:schemeClr val="tx1"/>
                </a:solidFill>
                <a:effectLst/>
                <a:latin typeface="Arial" pitchFamily="34" charset="0"/>
                <a:ea typeface="+mn-ea"/>
                <a:cs typeface="+mn-cs"/>
              </a:rPr>
              <a:t> Teil des </a:t>
            </a:r>
            <a:r>
              <a:rPr lang="en-GB" sz="1200" b="0" i="0" u="none" strike="noStrike" kern="1200" dirty="0" err="1">
                <a:solidFill>
                  <a:schemeClr val="tx1"/>
                </a:solidFill>
                <a:effectLst/>
                <a:latin typeface="Arial" pitchFamily="34" charset="0"/>
                <a:ea typeface="+mn-ea"/>
                <a:cs typeface="+mn-cs"/>
              </a:rPr>
              <a:t>Gesamtvolumens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aus.</a:t>
            </a: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endParaRPr lang="de-CH" dirty="0"/>
          </a:p>
          <a:p>
            <a:pPr>
              <a:buFont typeface="Arial" panose="020B0604020202020204" pitchFamily="34" charset="0"/>
              <a:buNone/>
              <a:defRPr/>
            </a:pP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Leistungssport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Entwicklung</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aeroben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Leistungsfähigkeit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durch</a:t>
            </a:r>
            <a:r>
              <a:rPr lang="en-GB" sz="1200" b="0" i="0" u="none" strike="noStrike" kern="1200" dirty="0">
                <a:solidFill>
                  <a:schemeClr val="tx1"/>
                </a:solidFill>
                <a:effectLst/>
                <a:latin typeface="Arial" pitchFamily="34" charset="0"/>
                <a:ea typeface="+mn-ea"/>
                <a:cs typeface="+mn-cs"/>
              </a:rPr>
              <a:t> Tests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evaluieren</a:t>
            </a:r>
            <a:r>
              <a:rPr lang="en-GB" sz="1200" b="0" i="0" u="none" strike="noStrike" kern="1200" dirty="0">
                <a:solidFill>
                  <a:schemeClr val="tx1"/>
                </a:solidFill>
                <a:effectLst/>
                <a:latin typeface="Arial" pitchFamily="34" charset="0"/>
                <a:ea typeface="+mn-ea"/>
                <a:cs typeface="+mn-cs"/>
              </a:rPr>
              <a:t> und die </a:t>
            </a:r>
            <a:r>
              <a:rPr lang="en-GB" sz="1200" b="0" i="0" u="none" strike="noStrike" kern="1200" dirty="0" err="1">
                <a:solidFill>
                  <a:schemeClr val="tx1"/>
                </a:solidFill>
                <a:effectLst/>
                <a:latin typeface="Arial" pitchFamily="34" charset="0"/>
                <a:ea typeface="+mn-ea"/>
                <a:cs typeface="+mn-cs"/>
              </a:rPr>
              <a:t>Belastungen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Bezug</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Umfang</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Intensität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sorgfältig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planen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sukzessiv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steigern</a:t>
            </a:r>
            <a:r>
              <a:rPr lang="en-GB" sz="1200" b="0" i="0" u="none" strike="noStrike" kern="1200" dirty="0">
                <a:solidFill>
                  <a:schemeClr val="tx1"/>
                </a:solidFill>
                <a:effectLst/>
                <a:latin typeface="Arial" pitchFamily="34" charset="0"/>
                <a:ea typeface="+mn-ea"/>
                <a:cs typeface="+mn-cs"/>
              </a:rPr>
              <a:t>.</a:t>
            </a:r>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47</a:t>
            </a:fld>
            <a:endParaRPr lang="de-CH"/>
          </a:p>
        </p:txBody>
      </p:sp>
    </p:spTree>
    <p:extLst>
      <p:ext uri="{BB962C8B-B14F-4D97-AF65-F5344CB8AC3E}">
        <p14:creationId xmlns:p14="http://schemas.microsoft.com/office/powerpoint/2010/main" val="3008374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93D4-56D7-8C60-4649-0F8E1805A61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37EFB03-3537-D116-37A1-4AA2D81533F8}"/>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870FD47E-FF32-C738-7FBD-B7B6CC3EEBF4}"/>
              </a:ext>
            </a:extLst>
          </p:cNvPr>
          <p:cNvSpPr>
            <a:spLocks noGrp="1"/>
          </p:cNvSpPr>
          <p:nvPr>
            <p:ph type="body" idx="1"/>
          </p:nvPr>
        </p:nvSpPr>
        <p:spPr/>
        <p:txBody>
          <a:bodyPr/>
          <a:lstStyle/>
          <a:p>
            <a:r>
              <a:rPr lang="de-CH" dirty="0"/>
              <a:t>Le </a:t>
            </a:r>
            <a:r>
              <a:rPr lang="de-CH" dirty="0" err="1"/>
              <a:t>développement</a:t>
            </a:r>
            <a:r>
              <a:rPr lang="de-CH" dirty="0"/>
              <a:t> de la </a:t>
            </a:r>
            <a:r>
              <a:rPr lang="de-CH" dirty="0" err="1"/>
              <a:t>capacité</a:t>
            </a:r>
            <a:r>
              <a:rPr lang="de-CH" dirty="0"/>
              <a:t> </a:t>
            </a:r>
            <a:r>
              <a:rPr lang="de-CH" dirty="0" err="1"/>
              <a:t>aérobie</a:t>
            </a:r>
            <a:r>
              <a:rPr lang="de-CH" dirty="0"/>
              <a:t> et de la </a:t>
            </a:r>
            <a:r>
              <a:rPr lang="de-CH" dirty="0" err="1"/>
              <a:t>puissance</a:t>
            </a:r>
            <a:r>
              <a:rPr lang="de-CH" dirty="0"/>
              <a:t> </a:t>
            </a:r>
            <a:r>
              <a:rPr lang="de-CH" dirty="0" err="1"/>
              <a:t>aérobie</a:t>
            </a:r>
            <a:r>
              <a:rPr lang="de-CH" dirty="0"/>
              <a:t> </a:t>
            </a:r>
            <a:r>
              <a:rPr lang="de-CH" dirty="0" err="1"/>
              <a:t>exige</a:t>
            </a:r>
            <a:r>
              <a:rPr lang="de-CH" dirty="0"/>
              <a:t> de </a:t>
            </a:r>
            <a:r>
              <a:rPr lang="de-CH" dirty="0" err="1"/>
              <a:t>l'organisme</a:t>
            </a:r>
            <a:r>
              <a:rPr lang="de-CH" dirty="0"/>
              <a:t> de </a:t>
            </a:r>
            <a:r>
              <a:rPr lang="de-CH" dirty="0" err="1"/>
              <a:t>nombreuses</a:t>
            </a:r>
            <a:r>
              <a:rPr lang="de-CH" dirty="0"/>
              <a:t> </a:t>
            </a:r>
            <a:r>
              <a:rPr lang="de-CH" dirty="0" err="1"/>
              <a:t>adaptations</a:t>
            </a:r>
            <a:r>
              <a:rPr lang="de-CH" dirty="0"/>
              <a:t> </a:t>
            </a:r>
            <a:r>
              <a:rPr lang="de-CH" dirty="0" err="1"/>
              <a:t>coûteuses</a:t>
            </a:r>
            <a:r>
              <a:rPr lang="de-CH" dirty="0"/>
              <a:t>. Au </a:t>
            </a:r>
            <a:r>
              <a:rPr lang="de-CH" dirty="0" err="1"/>
              <a:t>premier</a:t>
            </a:r>
            <a:r>
              <a:rPr lang="de-CH" dirty="0"/>
              <a:t> plan </a:t>
            </a:r>
            <a:r>
              <a:rPr lang="de-CH" dirty="0" err="1"/>
              <a:t>figurent</a:t>
            </a:r>
            <a:r>
              <a:rPr lang="de-CH" dirty="0"/>
              <a:t> </a:t>
            </a:r>
            <a:r>
              <a:rPr lang="de-CH" dirty="0" err="1"/>
              <a:t>l'augmentation</a:t>
            </a:r>
            <a:r>
              <a:rPr lang="de-CH" dirty="0"/>
              <a:t> de la </a:t>
            </a:r>
            <a:r>
              <a:rPr lang="de-CH" dirty="0" err="1"/>
              <a:t>masse</a:t>
            </a:r>
            <a:r>
              <a:rPr lang="de-CH" dirty="0"/>
              <a:t> mitochondriale, la </a:t>
            </a:r>
            <a:r>
              <a:rPr lang="de-CH" dirty="0" err="1"/>
              <a:t>densification</a:t>
            </a:r>
            <a:r>
              <a:rPr lang="de-CH" dirty="0"/>
              <a:t> du </a:t>
            </a:r>
            <a:r>
              <a:rPr lang="de-CH" dirty="0" err="1"/>
              <a:t>réseau</a:t>
            </a:r>
            <a:r>
              <a:rPr lang="de-CH" dirty="0"/>
              <a:t> </a:t>
            </a:r>
            <a:r>
              <a:rPr lang="de-CH" dirty="0" err="1"/>
              <a:t>capillaire</a:t>
            </a:r>
            <a:r>
              <a:rPr lang="de-CH" dirty="0"/>
              <a:t>, </a:t>
            </a:r>
            <a:r>
              <a:rPr lang="de-CH" dirty="0" err="1"/>
              <a:t>l'augmentation</a:t>
            </a:r>
            <a:r>
              <a:rPr lang="de-CH" dirty="0"/>
              <a:t> du </a:t>
            </a:r>
            <a:r>
              <a:rPr lang="de-CH" dirty="0" err="1"/>
              <a:t>volume</a:t>
            </a:r>
            <a:r>
              <a:rPr lang="de-CH" dirty="0"/>
              <a:t> </a:t>
            </a:r>
            <a:r>
              <a:rPr lang="de-CH" dirty="0" err="1"/>
              <a:t>sanguin</a:t>
            </a:r>
            <a:r>
              <a:rPr lang="de-CH" dirty="0"/>
              <a:t> et de la </a:t>
            </a:r>
            <a:r>
              <a:rPr lang="de-CH" dirty="0" err="1"/>
              <a:t>quantité</a:t>
            </a:r>
            <a:r>
              <a:rPr lang="de-CH" dirty="0"/>
              <a:t> </a:t>
            </a:r>
            <a:r>
              <a:rPr lang="de-CH" dirty="0" err="1"/>
              <a:t>d'hémoglobine</a:t>
            </a:r>
            <a:r>
              <a:rPr lang="de-CH" dirty="0"/>
              <a:t> </a:t>
            </a:r>
            <a:r>
              <a:rPr lang="de-CH" dirty="0" err="1"/>
              <a:t>ainsi</a:t>
            </a:r>
            <a:r>
              <a:rPr lang="de-CH" dirty="0"/>
              <a:t> </a:t>
            </a:r>
            <a:r>
              <a:rPr lang="de-CH" dirty="0" err="1"/>
              <a:t>que</a:t>
            </a:r>
            <a:r>
              <a:rPr lang="de-CH" dirty="0"/>
              <a:t> </a:t>
            </a:r>
            <a:r>
              <a:rPr lang="de-CH" dirty="0" err="1"/>
              <a:t>l'augmentation</a:t>
            </a:r>
            <a:r>
              <a:rPr lang="de-CH" dirty="0"/>
              <a:t> de la </a:t>
            </a:r>
            <a:r>
              <a:rPr lang="de-CH" dirty="0" err="1"/>
              <a:t>capacité</a:t>
            </a:r>
            <a:r>
              <a:rPr lang="de-CH" dirty="0"/>
              <a:t> de </a:t>
            </a:r>
            <a:r>
              <a:rPr lang="de-CH" dirty="0" err="1"/>
              <a:t>performance</a:t>
            </a:r>
            <a:r>
              <a:rPr lang="de-CH" dirty="0"/>
              <a:t> du </a:t>
            </a:r>
            <a:r>
              <a:rPr lang="de-CH" dirty="0" err="1"/>
              <a:t>cœur</a:t>
            </a:r>
            <a:r>
              <a:rPr lang="de-CH" dirty="0"/>
              <a:t> et </a:t>
            </a:r>
            <a:r>
              <a:rPr lang="de-CH" dirty="0" err="1"/>
              <a:t>donc</a:t>
            </a:r>
            <a:r>
              <a:rPr lang="de-CH" dirty="0"/>
              <a:t> du </a:t>
            </a:r>
            <a:r>
              <a:rPr lang="de-CH" dirty="0" err="1"/>
              <a:t>volume</a:t>
            </a:r>
            <a:r>
              <a:rPr lang="de-CH" dirty="0"/>
              <a:t> </a:t>
            </a:r>
            <a:r>
              <a:rPr lang="de-CH" dirty="0" err="1"/>
              <a:t>cardiaque</a:t>
            </a:r>
            <a:r>
              <a:rPr lang="de-CH" dirty="0"/>
              <a:t> par </a:t>
            </a:r>
            <a:r>
              <a:rPr lang="de-CH" dirty="0" err="1"/>
              <a:t>minute</a:t>
            </a:r>
            <a:r>
              <a:rPr lang="de-CH" dirty="0"/>
              <a:t>. C'est </a:t>
            </a:r>
            <a:r>
              <a:rPr lang="de-CH" dirty="0" err="1"/>
              <a:t>pourquoi</a:t>
            </a:r>
            <a:r>
              <a:rPr lang="de-CH" dirty="0"/>
              <a:t> </a:t>
            </a:r>
            <a:r>
              <a:rPr lang="de-CH" dirty="0" err="1"/>
              <a:t>l'entraînement</a:t>
            </a:r>
            <a:r>
              <a:rPr lang="de-CH" dirty="0"/>
              <a:t> de </a:t>
            </a:r>
            <a:r>
              <a:rPr lang="de-CH" dirty="0" err="1"/>
              <a:t>l'endurance</a:t>
            </a:r>
            <a:r>
              <a:rPr lang="de-CH" dirty="0"/>
              <a:t> </a:t>
            </a:r>
            <a:r>
              <a:rPr lang="de-CH" dirty="0" err="1"/>
              <a:t>nécessite</a:t>
            </a:r>
            <a:r>
              <a:rPr lang="de-CH" dirty="0"/>
              <a:t> </a:t>
            </a:r>
            <a:r>
              <a:rPr lang="de-CH" dirty="0" err="1"/>
              <a:t>une</a:t>
            </a:r>
            <a:r>
              <a:rPr lang="de-CH" dirty="0"/>
              <a:t> </a:t>
            </a:r>
            <a:r>
              <a:rPr lang="de-CH" dirty="0" err="1"/>
              <a:t>mise</a:t>
            </a:r>
            <a:r>
              <a:rPr lang="de-CH" dirty="0"/>
              <a:t> en </a:t>
            </a:r>
            <a:r>
              <a:rPr lang="de-CH" dirty="0" err="1"/>
              <a:t>place</a:t>
            </a:r>
            <a:r>
              <a:rPr lang="de-CH" dirty="0"/>
              <a:t> </a:t>
            </a:r>
            <a:r>
              <a:rPr lang="de-CH" dirty="0" err="1"/>
              <a:t>minutieuse</a:t>
            </a:r>
            <a:r>
              <a:rPr lang="de-CH" dirty="0"/>
              <a:t> et à </a:t>
            </a:r>
            <a:r>
              <a:rPr lang="de-CH" dirty="0" err="1"/>
              <a:t>long</a:t>
            </a:r>
            <a:r>
              <a:rPr lang="de-CH" dirty="0"/>
              <a:t> </a:t>
            </a:r>
            <a:r>
              <a:rPr lang="de-CH" dirty="0" err="1"/>
              <a:t>terme</a:t>
            </a:r>
            <a:r>
              <a:rPr lang="de-CH" dirty="0"/>
              <a:t>.</a:t>
            </a:r>
          </a:p>
          <a:p>
            <a:endParaRPr lang="de-CH" dirty="0"/>
          </a:p>
          <a:p>
            <a:r>
              <a:rPr lang="de-CH" dirty="0"/>
              <a:t>L'entraînement de </a:t>
            </a:r>
            <a:r>
              <a:rPr lang="de-CH" dirty="0" err="1"/>
              <a:t>l'endurance</a:t>
            </a:r>
            <a:r>
              <a:rPr lang="de-CH" dirty="0"/>
              <a:t> de base </a:t>
            </a:r>
            <a:r>
              <a:rPr lang="de-CH" dirty="0" err="1"/>
              <a:t>est</a:t>
            </a:r>
            <a:r>
              <a:rPr lang="de-CH" dirty="0"/>
              <a:t> </a:t>
            </a:r>
            <a:r>
              <a:rPr lang="de-CH" dirty="0" err="1"/>
              <a:t>un</a:t>
            </a:r>
            <a:r>
              <a:rPr lang="de-CH" dirty="0"/>
              <a:t> </a:t>
            </a:r>
            <a:r>
              <a:rPr lang="de-CH" dirty="0" err="1"/>
              <a:t>entraînement</a:t>
            </a:r>
            <a:r>
              <a:rPr lang="de-CH" dirty="0"/>
              <a:t> </a:t>
            </a:r>
            <a:r>
              <a:rPr lang="de-CH" dirty="0" err="1"/>
              <a:t>régulier</a:t>
            </a:r>
            <a:r>
              <a:rPr lang="de-CH" dirty="0"/>
              <a:t>, </a:t>
            </a:r>
            <a:r>
              <a:rPr lang="de-CH" dirty="0" err="1"/>
              <a:t>sans</a:t>
            </a:r>
            <a:r>
              <a:rPr lang="de-CH" dirty="0"/>
              <a:t> stress, </a:t>
            </a:r>
            <a:r>
              <a:rPr lang="de-CH" dirty="0" err="1"/>
              <a:t>varié</a:t>
            </a:r>
            <a:r>
              <a:rPr lang="de-CH" dirty="0"/>
              <a:t> et de </a:t>
            </a:r>
            <a:r>
              <a:rPr lang="de-CH" dirty="0" err="1"/>
              <a:t>grande</a:t>
            </a:r>
            <a:r>
              <a:rPr lang="de-CH" dirty="0"/>
              <a:t> </a:t>
            </a:r>
            <a:r>
              <a:rPr lang="de-CH" dirty="0" err="1"/>
              <a:t>ampleur</a:t>
            </a:r>
            <a:r>
              <a:rPr lang="de-CH" dirty="0"/>
              <a:t>, </a:t>
            </a:r>
            <a:r>
              <a:rPr lang="de-CH" dirty="0" err="1"/>
              <a:t>d'intensité</a:t>
            </a:r>
            <a:r>
              <a:rPr lang="de-CH" dirty="0"/>
              <a:t> </a:t>
            </a:r>
            <a:r>
              <a:rPr lang="de-CH" dirty="0" err="1"/>
              <a:t>faible</a:t>
            </a:r>
            <a:r>
              <a:rPr lang="de-CH" dirty="0"/>
              <a:t> à </a:t>
            </a:r>
            <a:r>
              <a:rPr lang="de-CH" dirty="0" err="1"/>
              <a:t>moyenne</a:t>
            </a:r>
            <a:r>
              <a:rPr lang="de-CH" dirty="0"/>
              <a:t>. </a:t>
            </a:r>
            <a:r>
              <a:rPr lang="de-CH" dirty="0" err="1"/>
              <a:t>L'effort</a:t>
            </a:r>
            <a:r>
              <a:rPr lang="de-CH" dirty="0"/>
              <a:t> </a:t>
            </a:r>
            <a:r>
              <a:rPr lang="de-CH" dirty="0" err="1"/>
              <a:t>doit</a:t>
            </a:r>
            <a:r>
              <a:rPr lang="de-CH" dirty="0"/>
              <a:t> </a:t>
            </a:r>
            <a:r>
              <a:rPr lang="de-CH" dirty="0" err="1"/>
              <a:t>être</a:t>
            </a:r>
            <a:r>
              <a:rPr lang="de-CH" dirty="0"/>
              <a:t> </a:t>
            </a:r>
            <a:r>
              <a:rPr lang="de-CH" dirty="0" err="1"/>
              <a:t>soigneusement</a:t>
            </a:r>
            <a:r>
              <a:rPr lang="de-CH" dirty="0"/>
              <a:t> </a:t>
            </a:r>
            <a:r>
              <a:rPr lang="de-CH" dirty="0" err="1"/>
              <a:t>adapté</a:t>
            </a:r>
            <a:r>
              <a:rPr lang="de-CH" dirty="0"/>
              <a:t> </a:t>
            </a:r>
            <a:r>
              <a:rPr lang="de-CH" dirty="0" err="1"/>
              <a:t>aux</a:t>
            </a:r>
            <a:r>
              <a:rPr lang="de-CH" dirty="0"/>
              <a:t> </a:t>
            </a:r>
            <a:r>
              <a:rPr lang="de-CH" dirty="0" err="1"/>
              <a:t>conditions</a:t>
            </a:r>
            <a:r>
              <a:rPr lang="de-CH" dirty="0"/>
              <a:t> et </a:t>
            </a:r>
            <a:r>
              <a:rPr lang="de-CH" dirty="0" err="1"/>
              <a:t>aux</a:t>
            </a:r>
            <a:r>
              <a:rPr lang="de-CH" dirty="0"/>
              <a:t> </a:t>
            </a:r>
            <a:r>
              <a:rPr lang="de-CH" dirty="0" err="1"/>
              <a:t>besoins</a:t>
            </a:r>
            <a:r>
              <a:rPr lang="de-CH" dirty="0"/>
              <a:t> </a:t>
            </a:r>
            <a:r>
              <a:rPr lang="de-CH" dirty="0" err="1"/>
              <a:t>individuels</a:t>
            </a:r>
            <a:r>
              <a:rPr lang="de-CH" dirty="0"/>
              <a:t>. Le </a:t>
            </a:r>
            <a:r>
              <a:rPr lang="de-CH" dirty="0" err="1"/>
              <a:t>cas</a:t>
            </a:r>
            <a:r>
              <a:rPr lang="de-CH" dirty="0"/>
              <a:t> </a:t>
            </a:r>
            <a:r>
              <a:rPr lang="de-CH" dirty="0" err="1"/>
              <a:t>échéant</a:t>
            </a:r>
            <a:r>
              <a:rPr lang="de-CH" dirty="0"/>
              <a:t>, la </a:t>
            </a:r>
            <a:r>
              <a:rPr lang="de-CH" dirty="0" err="1"/>
              <a:t>fréquence</a:t>
            </a:r>
            <a:r>
              <a:rPr lang="de-CH" dirty="0"/>
              <a:t> </a:t>
            </a:r>
            <a:r>
              <a:rPr lang="de-CH" dirty="0" err="1"/>
              <a:t>cardiaque</a:t>
            </a:r>
            <a:r>
              <a:rPr lang="de-CH" dirty="0"/>
              <a:t> </a:t>
            </a:r>
            <a:r>
              <a:rPr lang="de-CH" dirty="0" err="1"/>
              <a:t>peut</a:t>
            </a:r>
            <a:r>
              <a:rPr lang="de-CH" dirty="0"/>
              <a:t> </a:t>
            </a:r>
            <a:r>
              <a:rPr lang="de-CH" dirty="0" err="1"/>
              <a:t>être</a:t>
            </a:r>
            <a:r>
              <a:rPr lang="de-CH" dirty="0"/>
              <a:t> </a:t>
            </a:r>
            <a:r>
              <a:rPr lang="de-CH" dirty="0" err="1"/>
              <a:t>contrôlée</a:t>
            </a:r>
            <a:r>
              <a:rPr lang="de-CH" dirty="0"/>
              <a:t> à </a:t>
            </a:r>
            <a:r>
              <a:rPr lang="de-CH" dirty="0" err="1"/>
              <a:t>l'aide</a:t>
            </a:r>
            <a:r>
              <a:rPr lang="de-CH" dirty="0"/>
              <a:t> </a:t>
            </a:r>
            <a:r>
              <a:rPr lang="de-CH" dirty="0" err="1"/>
              <a:t>d'un</a:t>
            </a:r>
            <a:r>
              <a:rPr lang="de-CH" dirty="0"/>
              <a:t> </a:t>
            </a:r>
            <a:r>
              <a:rPr lang="de-CH" dirty="0" err="1"/>
              <a:t>cardiofréquencemètre</a:t>
            </a:r>
            <a:r>
              <a:rPr lang="de-CH" dirty="0"/>
              <a:t>.</a:t>
            </a:r>
          </a:p>
          <a:p>
            <a:endParaRPr lang="de-CH" dirty="0"/>
          </a:p>
          <a:p>
            <a:r>
              <a:rPr lang="de-CH" dirty="0"/>
              <a:t>La base de </a:t>
            </a:r>
            <a:r>
              <a:rPr lang="de-CH" dirty="0" err="1"/>
              <a:t>l'endurance</a:t>
            </a:r>
            <a:r>
              <a:rPr lang="de-CH" dirty="0"/>
              <a:t> </a:t>
            </a:r>
            <a:r>
              <a:rPr lang="de-CH" dirty="0" err="1"/>
              <a:t>spécifique</a:t>
            </a:r>
            <a:r>
              <a:rPr lang="de-CH" dirty="0"/>
              <a:t> </a:t>
            </a:r>
            <a:r>
              <a:rPr lang="de-CH" dirty="0" err="1"/>
              <a:t>est</a:t>
            </a:r>
            <a:r>
              <a:rPr lang="de-CH" dirty="0"/>
              <a:t> </a:t>
            </a:r>
            <a:r>
              <a:rPr lang="de-CH" dirty="0" err="1"/>
              <a:t>l'endurance</a:t>
            </a:r>
            <a:r>
              <a:rPr lang="de-CH" dirty="0"/>
              <a:t> </a:t>
            </a:r>
            <a:r>
              <a:rPr lang="de-CH" dirty="0" err="1"/>
              <a:t>aérobie</a:t>
            </a:r>
            <a:r>
              <a:rPr lang="de-CH" dirty="0"/>
              <a:t> </a:t>
            </a:r>
            <a:r>
              <a:rPr lang="de-CH" dirty="0" err="1"/>
              <a:t>fondamentale</a:t>
            </a:r>
            <a:r>
              <a:rPr lang="de-CH" dirty="0"/>
              <a:t>.</a:t>
            </a:r>
          </a:p>
          <a:p>
            <a:r>
              <a:rPr lang="de-CH" dirty="0" err="1"/>
              <a:t>L'entraînement</a:t>
            </a:r>
            <a:r>
              <a:rPr lang="de-CH" dirty="0"/>
              <a:t> de </a:t>
            </a:r>
            <a:r>
              <a:rPr lang="de-CH" dirty="0" err="1"/>
              <a:t>l'endurance</a:t>
            </a:r>
            <a:r>
              <a:rPr lang="de-CH" dirty="0"/>
              <a:t> </a:t>
            </a:r>
            <a:r>
              <a:rPr lang="de-CH" dirty="0" err="1"/>
              <a:t>spécifique</a:t>
            </a:r>
            <a:r>
              <a:rPr lang="de-CH" dirty="0"/>
              <a:t> </a:t>
            </a:r>
            <a:r>
              <a:rPr lang="de-CH" dirty="0" err="1"/>
              <a:t>présuppose</a:t>
            </a:r>
            <a:r>
              <a:rPr lang="de-CH" dirty="0"/>
              <a:t> </a:t>
            </a:r>
            <a:r>
              <a:rPr lang="de-CH" dirty="0" err="1"/>
              <a:t>une</a:t>
            </a:r>
            <a:r>
              <a:rPr lang="de-CH" dirty="0"/>
              <a:t> </a:t>
            </a:r>
            <a:r>
              <a:rPr lang="de-CH" dirty="0" err="1"/>
              <a:t>analyse</a:t>
            </a:r>
            <a:r>
              <a:rPr lang="de-CH" dirty="0"/>
              <a:t> </a:t>
            </a:r>
            <a:r>
              <a:rPr lang="de-CH" dirty="0" err="1"/>
              <a:t>sérieuse</a:t>
            </a:r>
            <a:r>
              <a:rPr lang="de-CH" dirty="0"/>
              <a:t> du </a:t>
            </a:r>
            <a:r>
              <a:rPr lang="de-CH" dirty="0" err="1"/>
              <a:t>profil</a:t>
            </a:r>
            <a:r>
              <a:rPr lang="de-CH" dirty="0"/>
              <a:t> </a:t>
            </a:r>
            <a:r>
              <a:rPr lang="de-CH" dirty="0" err="1"/>
              <a:t>d'exigences</a:t>
            </a:r>
            <a:r>
              <a:rPr lang="de-CH" dirty="0"/>
              <a:t>. Des </a:t>
            </a:r>
            <a:r>
              <a:rPr lang="de-CH" dirty="0" err="1"/>
              <a:t>exigences</a:t>
            </a:r>
            <a:r>
              <a:rPr lang="de-CH" dirty="0"/>
              <a:t> </a:t>
            </a:r>
            <a:r>
              <a:rPr lang="de-CH" dirty="0" err="1"/>
              <a:t>excessives</a:t>
            </a:r>
            <a:r>
              <a:rPr lang="de-CH" dirty="0"/>
              <a:t> </a:t>
            </a:r>
            <a:r>
              <a:rPr lang="de-CH" dirty="0" err="1"/>
              <a:t>lors</a:t>
            </a:r>
            <a:r>
              <a:rPr lang="de-CH" dirty="0"/>
              <a:t> de </a:t>
            </a:r>
            <a:r>
              <a:rPr lang="de-CH" dirty="0" err="1"/>
              <a:t>l'entraînement</a:t>
            </a:r>
            <a:r>
              <a:rPr lang="de-CH" dirty="0"/>
              <a:t> </a:t>
            </a:r>
            <a:r>
              <a:rPr lang="de-CH" dirty="0" err="1"/>
              <a:t>ou</a:t>
            </a:r>
            <a:r>
              <a:rPr lang="de-CH" dirty="0"/>
              <a:t> la </a:t>
            </a:r>
            <a:r>
              <a:rPr lang="de-CH" dirty="0" err="1"/>
              <a:t>négligence</a:t>
            </a:r>
            <a:r>
              <a:rPr lang="de-CH" dirty="0"/>
              <a:t> des </a:t>
            </a:r>
            <a:r>
              <a:rPr lang="de-CH" dirty="0" err="1"/>
              <a:t>mesures</a:t>
            </a:r>
            <a:r>
              <a:rPr lang="de-CH" dirty="0"/>
              <a:t> de </a:t>
            </a:r>
            <a:r>
              <a:rPr lang="de-CH" dirty="0" err="1"/>
              <a:t>régénération</a:t>
            </a:r>
            <a:r>
              <a:rPr lang="de-CH" dirty="0"/>
              <a:t> </a:t>
            </a:r>
            <a:r>
              <a:rPr lang="de-CH" dirty="0" err="1"/>
              <a:t>entraînent</a:t>
            </a:r>
            <a:r>
              <a:rPr lang="de-CH" dirty="0"/>
              <a:t> </a:t>
            </a:r>
            <a:r>
              <a:rPr lang="de-CH" dirty="0" err="1"/>
              <a:t>souvent</a:t>
            </a:r>
            <a:r>
              <a:rPr lang="de-CH" dirty="0"/>
              <a:t> </a:t>
            </a:r>
            <a:r>
              <a:rPr lang="de-CH" dirty="0" err="1"/>
              <a:t>une</a:t>
            </a:r>
            <a:r>
              <a:rPr lang="de-CH" dirty="0"/>
              <a:t> </a:t>
            </a:r>
            <a:r>
              <a:rPr lang="de-CH" dirty="0" err="1"/>
              <a:t>perte</a:t>
            </a:r>
            <a:r>
              <a:rPr lang="de-CH" dirty="0"/>
              <a:t> de </a:t>
            </a:r>
            <a:r>
              <a:rPr lang="de-CH" dirty="0" err="1"/>
              <a:t>performance</a:t>
            </a:r>
            <a:r>
              <a:rPr lang="de-CH" dirty="0"/>
              <a:t>.</a:t>
            </a:r>
          </a:p>
          <a:p>
            <a:r>
              <a:rPr lang="de-CH" dirty="0"/>
              <a:t>L'entraînement de </a:t>
            </a:r>
            <a:r>
              <a:rPr lang="de-CH" dirty="0" err="1"/>
              <a:t>l'endurance</a:t>
            </a:r>
            <a:r>
              <a:rPr lang="de-CH" dirty="0"/>
              <a:t> se </a:t>
            </a:r>
            <a:r>
              <a:rPr lang="de-CH" dirty="0" err="1"/>
              <a:t>compose</a:t>
            </a:r>
            <a:r>
              <a:rPr lang="de-CH" dirty="0"/>
              <a:t> en </a:t>
            </a:r>
            <a:r>
              <a:rPr lang="de-CH" dirty="0" err="1"/>
              <a:t>grande</a:t>
            </a:r>
            <a:r>
              <a:rPr lang="de-CH" dirty="0"/>
              <a:t> </a:t>
            </a:r>
            <a:r>
              <a:rPr lang="de-CH" dirty="0" err="1"/>
              <a:t>partie</a:t>
            </a:r>
            <a:r>
              <a:rPr lang="de-CH" dirty="0"/>
              <a:t> (70-80%) </a:t>
            </a:r>
            <a:r>
              <a:rPr lang="de-CH" dirty="0" err="1"/>
              <a:t>d'unités</a:t>
            </a:r>
            <a:r>
              <a:rPr lang="de-CH" dirty="0"/>
              <a:t> </a:t>
            </a:r>
            <a:r>
              <a:rPr lang="de-CH" dirty="0" err="1"/>
              <a:t>qui</a:t>
            </a:r>
            <a:r>
              <a:rPr lang="de-CH" dirty="0"/>
              <a:t> </a:t>
            </a:r>
            <a:r>
              <a:rPr lang="de-CH" dirty="0" err="1"/>
              <a:t>relèvent</a:t>
            </a:r>
            <a:r>
              <a:rPr lang="de-CH" dirty="0"/>
              <a:t> de </a:t>
            </a:r>
            <a:r>
              <a:rPr lang="de-CH" dirty="0" err="1"/>
              <a:t>l'endurance</a:t>
            </a:r>
            <a:r>
              <a:rPr lang="de-CH" dirty="0"/>
              <a:t> de base I &amp; II. </a:t>
            </a:r>
            <a:r>
              <a:rPr lang="de-CH" dirty="0" err="1"/>
              <a:t>L'entraînement</a:t>
            </a:r>
            <a:r>
              <a:rPr lang="de-CH" dirty="0"/>
              <a:t> </a:t>
            </a:r>
            <a:r>
              <a:rPr lang="de-CH" dirty="0" err="1"/>
              <a:t>spécifique</a:t>
            </a:r>
            <a:r>
              <a:rPr lang="de-CH" dirty="0"/>
              <a:t> à la </a:t>
            </a:r>
            <a:r>
              <a:rPr lang="de-CH" dirty="0" err="1"/>
              <a:t>discipline</a:t>
            </a:r>
            <a:r>
              <a:rPr lang="de-CH" dirty="0"/>
              <a:t> ne </a:t>
            </a:r>
            <a:r>
              <a:rPr lang="de-CH" dirty="0" err="1"/>
              <a:t>représente</a:t>
            </a:r>
            <a:r>
              <a:rPr lang="de-CH" dirty="0"/>
              <a:t> </a:t>
            </a:r>
            <a:r>
              <a:rPr lang="de-CH" dirty="0" err="1"/>
              <a:t>qu'une</a:t>
            </a:r>
            <a:r>
              <a:rPr lang="de-CH" dirty="0"/>
              <a:t> </a:t>
            </a:r>
            <a:r>
              <a:rPr lang="de-CH" dirty="0" err="1"/>
              <a:t>petite</a:t>
            </a:r>
            <a:r>
              <a:rPr lang="de-CH" dirty="0"/>
              <a:t> </a:t>
            </a:r>
            <a:r>
              <a:rPr lang="de-CH" dirty="0" err="1"/>
              <a:t>partie</a:t>
            </a:r>
            <a:r>
              <a:rPr lang="de-CH" dirty="0"/>
              <a:t> du </a:t>
            </a:r>
            <a:r>
              <a:rPr lang="de-CH" dirty="0" err="1"/>
              <a:t>volume</a:t>
            </a:r>
            <a:r>
              <a:rPr lang="de-CH" dirty="0"/>
              <a:t> total.</a:t>
            </a:r>
          </a:p>
          <a:p>
            <a:endParaRPr lang="de-CH" dirty="0"/>
          </a:p>
          <a:p>
            <a:r>
              <a:rPr lang="de-CH" dirty="0"/>
              <a:t>Dans le </a:t>
            </a:r>
            <a:r>
              <a:rPr lang="de-CH" dirty="0" err="1"/>
              <a:t>sport</a:t>
            </a:r>
            <a:r>
              <a:rPr lang="de-CH" dirty="0"/>
              <a:t> de </a:t>
            </a:r>
            <a:r>
              <a:rPr lang="de-CH" dirty="0" err="1"/>
              <a:t>compétition</a:t>
            </a:r>
            <a:r>
              <a:rPr lang="de-CH" dirty="0"/>
              <a:t>, </a:t>
            </a:r>
            <a:r>
              <a:rPr lang="de-CH" dirty="0" err="1"/>
              <a:t>il</a:t>
            </a:r>
            <a:r>
              <a:rPr lang="de-CH" dirty="0"/>
              <a:t> </a:t>
            </a:r>
            <a:r>
              <a:rPr lang="de-CH" dirty="0" err="1"/>
              <a:t>est</a:t>
            </a:r>
            <a:r>
              <a:rPr lang="de-CH" dirty="0"/>
              <a:t> </a:t>
            </a:r>
            <a:r>
              <a:rPr lang="de-CH" dirty="0" err="1"/>
              <a:t>important</a:t>
            </a:r>
            <a:r>
              <a:rPr lang="de-CH" dirty="0"/>
              <a:t> </a:t>
            </a:r>
            <a:r>
              <a:rPr lang="de-CH" dirty="0" err="1"/>
              <a:t>d'évaluer</a:t>
            </a:r>
            <a:r>
              <a:rPr lang="de-CH" dirty="0"/>
              <a:t> </a:t>
            </a:r>
            <a:r>
              <a:rPr lang="de-CH" dirty="0" err="1"/>
              <a:t>régulièrement</a:t>
            </a:r>
            <a:r>
              <a:rPr lang="de-CH" dirty="0"/>
              <a:t> </a:t>
            </a:r>
            <a:r>
              <a:rPr lang="de-CH" dirty="0" err="1"/>
              <a:t>l'évolution</a:t>
            </a:r>
            <a:r>
              <a:rPr lang="de-CH" dirty="0"/>
              <a:t> de la </a:t>
            </a:r>
            <a:r>
              <a:rPr lang="de-CH" dirty="0" err="1"/>
              <a:t>capacité</a:t>
            </a:r>
            <a:r>
              <a:rPr lang="de-CH" dirty="0"/>
              <a:t> </a:t>
            </a:r>
            <a:r>
              <a:rPr lang="de-CH" dirty="0" err="1"/>
              <a:t>aérobie</a:t>
            </a:r>
            <a:r>
              <a:rPr lang="de-CH" dirty="0"/>
              <a:t> à </a:t>
            </a:r>
            <a:r>
              <a:rPr lang="de-CH" dirty="0" err="1"/>
              <a:t>l'aide</a:t>
            </a:r>
            <a:r>
              <a:rPr lang="de-CH" dirty="0"/>
              <a:t> de </a:t>
            </a:r>
            <a:r>
              <a:rPr lang="de-CH" dirty="0" err="1"/>
              <a:t>tests</a:t>
            </a:r>
            <a:r>
              <a:rPr lang="de-CH" dirty="0"/>
              <a:t> et de </a:t>
            </a:r>
            <a:r>
              <a:rPr lang="de-CH" dirty="0" err="1"/>
              <a:t>planifier</a:t>
            </a:r>
            <a:r>
              <a:rPr lang="de-CH" dirty="0"/>
              <a:t> </a:t>
            </a:r>
            <a:r>
              <a:rPr lang="de-CH" dirty="0" err="1"/>
              <a:t>soigneusement</a:t>
            </a:r>
            <a:r>
              <a:rPr lang="de-CH" dirty="0"/>
              <a:t> </a:t>
            </a:r>
            <a:r>
              <a:rPr lang="de-CH" dirty="0" err="1"/>
              <a:t>les</a:t>
            </a:r>
            <a:r>
              <a:rPr lang="de-CH" dirty="0"/>
              <a:t> </a:t>
            </a:r>
            <a:r>
              <a:rPr lang="de-CH" dirty="0" err="1"/>
              <a:t>efforts</a:t>
            </a:r>
            <a:r>
              <a:rPr lang="de-CH" dirty="0"/>
              <a:t> en </a:t>
            </a:r>
            <a:r>
              <a:rPr lang="de-CH" dirty="0" err="1"/>
              <a:t>termes</a:t>
            </a:r>
            <a:r>
              <a:rPr lang="de-CH" dirty="0"/>
              <a:t> de </a:t>
            </a:r>
            <a:r>
              <a:rPr lang="de-CH" dirty="0" err="1"/>
              <a:t>volume</a:t>
            </a:r>
            <a:r>
              <a:rPr lang="de-CH" dirty="0"/>
              <a:t> et </a:t>
            </a:r>
            <a:r>
              <a:rPr lang="de-CH" dirty="0" err="1"/>
              <a:t>d'intensité</a:t>
            </a:r>
            <a:r>
              <a:rPr lang="de-CH" dirty="0"/>
              <a:t> et de </a:t>
            </a:r>
            <a:r>
              <a:rPr lang="de-CH" dirty="0" err="1"/>
              <a:t>les</a:t>
            </a:r>
            <a:r>
              <a:rPr lang="de-CH" dirty="0"/>
              <a:t> </a:t>
            </a:r>
            <a:r>
              <a:rPr lang="de-CH" dirty="0" err="1"/>
              <a:t>augmenter</a:t>
            </a:r>
            <a:r>
              <a:rPr lang="de-CH" dirty="0"/>
              <a:t> </a:t>
            </a:r>
            <a:r>
              <a:rPr lang="de-CH" dirty="0" err="1"/>
              <a:t>successivement</a:t>
            </a:r>
            <a:r>
              <a:rPr lang="de-CH" dirty="0"/>
              <a:t>.</a:t>
            </a:r>
          </a:p>
        </p:txBody>
      </p:sp>
      <p:sp>
        <p:nvSpPr>
          <p:cNvPr id="239620" name="Foliennummernplatzhalter 3">
            <a:extLst>
              <a:ext uri="{FF2B5EF4-FFF2-40B4-BE49-F238E27FC236}">
                <a16:creationId xmlns:a16="http://schemas.microsoft.com/office/drawing/2014/main" id="{97A9474F-2BD7-E27B-2F07-5519B792A9B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48</a:t>
            </a:fld>
            <a:endParaRPr lang="de-CH" altLang="de-DE" sz="1300"/>
          </a:p>
        </p:txBody>
      </p:sp>
    </p:spTree>
    <p:extLst>
      <p:ext uri="{BB962C8B-B14F-4D97-AF65-F5344CB8AC3E}">
        <p14:creationId xmlns:p14="http://schemas.microsoft.com/office/powerpoint/2010/main" val="1316098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6247-B19A-E4EE-2CD8-35449D0A6934}"/>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EEB59329-6737-FFD2-CFD6-C403A6861BE1}"/>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FEA73108-7932-B866-6571-04E74AB66141}"/>
              </a:ext>
            </a:extLst>
          </p:cNvPr>
          <p:cNvSpPr>
            <a:spLocks noGrp="1"/>
          </p:cNvSpPr>
          <p:nvPr>
            <p:ph type="body" idx="1"/>
          </p:nvPr>
        </p:nvSpPr>
        <p:spPr/>
        <p:txBody>
          <a:bodyPr/>
          <a:lstStyle/>
          <a:p>
            <a:r>
              <a:rPr lang="de-CH" dirty="0"/>
              <a:t>Lo </a:t>
            </a:r>
            <a:r>
              <a:rPr lang="de-CH" dirty="0" err="1"/>
              <a:t>sviluppo</a:t>
            </a:r>
            <a:r>
              <a:rPr lang="de-CH" dirty="0"/>
              <a:t> delle </a:t>
            </a:r>
            <a:r>
              <a:rPr lang="de-CH" dirty="0" err="1"/>
              <a:t>prestazioni</a:t>
            </a:r>
            <a:r>
              <a:rPr lang="de-CH" dirty="0"/>
              <a:t> </a:t>
            </a:r>
            <a:r>
              <a:rPr lang="de-CH" dirty="0" err="1"/>
              <a:t>e</a:t>
            </a:r>
            <a:r>
              <a:rPr lang="de-CH" dirty="0"/>
              <a:t> della </a:t>
            </a:r>
            <a:r>
              <a:rPr lang="de-CH" dirty="0" err="1"/>
              <a:t>capacità</a:t>
            </a:r>
            <a:r>
              <a:rPr lang="de-CH" dirty="0"/>
              <a:t> </a:t>
            </a:r>
            <a:r>
              <a:rPr lang="de-CH" dirty="0" err="1"/>
              <a:t>aerobica</a:t>
            </a:r>
            <a:r>
              <a:rPr lang="de-CH" dirty="0"/>
              <a:t> </a:t>
            </a:r>
            <a:r>
              <a:rPr lang="de-CH" dirty="0" err="1"/>
              <a:t>richiede</a:t>
            </a:r>
            <a:r>
              <a:rPr lang="de-CH" dirty="0"/>
              <a:t> </a:t>
            </a:r>
            <a:r>
              <a:rPr lang="de-CH" dirty="0" err="1"/>
              <a:t>all'organismo</a:t>
            </a:r>
            <a:r>
              <a:rPr lang="de-CH" dirty="0"/>
              <a:t> </a:t>
            </a:r>
            <a:r>
              <a:rPr lang="de-CH" dirty="0" err="1"/>
              <a:t>numerosi</a:t>
            </a:r>
            <a:r>
              <a:rPr lang="de-CH" dirty="0"/>
              <a:t> </a:t>
            </a:r>
            <a:r>
              <a:rPr lang="de-CH" dirty="0" err="1"/>
              <a:t>e</a:t>
            </a:r>
            <a:r>
              <a:rPr lang="de-CH" dirty="0"/>
              <a:t> </a:t>
            </a:r>
            <a:r>
              <a:rPr lang="de-CH" dirty="0" err="1"/>
              <a:t>complessi</a:t>
            </a:r>
            <a:r>
              <a:rPr lang="de-CH" dirty="0"/>
              <a:t> </a:t>
            </a:r>
            <a:r>
              <a:rPr lang="de-CH" dirty="0" err="1"/>
              <a:t>adattamenti</a:t>
            </a:r>
            <a:r>
              <a:rPr lang="de-CH" dirty="0"/>
              <a:t>. </a:t>
            </a:r>
            <a:r>
              <a:rPr lang="de-CH" dirty="0" err="1"/>
              <a:t>L'attenzione</a:t>
            </a:r>
            <a:r>
              <a:rPr lang="de-CH" dirty="0"/>
              <a:t> si </a:t>
            </a:r>
            <a:r>
              <a:rPr lang="de-CH" dirty="0" err="1"/>
              <a:t>concentra</a:t>
            </a:r>
            <a:r>
              <a:rPr lang="de-CH" dirty="0"/>
              <a:t> </a:t>
            </a:r>
            <a:r>
              <a:rPr lang="de-CH" dirty="0" err="1"/>
              <a:t>sull'aumento</a:t>
            </a:r>
            <a:r>
              <a:rPr lang="de-CH" dirty="0"/>
              <a:t> della </a:t>
            </a:r>
            <a:r>
              <a:rPr lang="de-CH" dirty="0" err="1"/>
              <a:t>massa</a:t>
            </a:r>
            <a:r>
              <a:rPr lang="de-CH" dirty="0"/>
              <a:t> </a:t>
            </a:r>
            <a:r>
              <a:rPr lang="de-CH" dirty="0" err="1"/>
              <a:t>mitocondriale</a:t>
            </a:r>
            <a:r>
              <a:rPr lang="de-CH" dirty="0"/>
              <a:t>, </a:t>
            </a:r>
            <a:r>
              <a:rPr lang="de-CH" dirty="0" err="1"/>
              <a:t>sulla</a:t>
            </a:r>
            <a:r>
              <a:rPr lang="de-CH" dirty="0"/>
              <a:t> </a:t>
            </a:r>
            <a:r>
              <a:rPr lang="de-CH" dirty="0" err="1"/>
              <a:t>densificazione</a:t>
            </a:r>
            <a:r>
              <a:rPr lang="de-CH" dirty="0"/>
              <a:t> della </a:t>
            </a:r>
            <a:r>
              <a:rPr lang="de-CH" dirty="0" err="1"/>
              <a:t>rete</a:t>
            </a:r>
            <a:r>
              <a:rPr lang="de-CH" dirty="0"/>
              <a:t> </a:t>
            </a:r>
            <a:r>
              <a:rPr lang="de-CH" dirty="0" err="1"/>
              <a:t>capillare</a:t>
            </a:r>
            <a:r>
              <a:rPr lang="de-CH" dirty="0"/>
              <a:t>, </a:t>
            </a:r>
            <a:r>
              <a:rPr lang="de-CH" dirty="0" err="1"/>
              <a:t>sull'aumento</a:t>
            </a:r>
            <a:r>
              <a:rPr lang="de-CH" dirty="0"/>
              <a:t> del </a:t>
            </a:r>
            <a:r>
              <a:rPr lang="de-CH" dirty="0" err="1"/>
              <a:t>volume</a:t>
            </a:r>
            <a:r>
              <a:rPr lang="de-CH" dirty="0"/>
              <a:t> </a:t>
            </a:r>
            <a:r>
              <a:rPr lang="de-CH" dirty="0" err="1"/>
              <a:t>sanguigno</a:t>
            </a:r>
            <a:r>
              <a:rPr lang="de-CH" dirty="0"/>
              <a:t> </a:t>
            </a:r>
            <a:r>
              <a:rPr lang="de-CH" dirty="0" err="1"/>
              <a:t>e</a:t>
            </a:r>
            <a:r>
              <a:rPr lang="de-CH" dirty="0"/>
              <a:t> della </a:t>
            </a:r>
            <a:r>
              <a:rPr lang="de-CH" dirty="0" err="1"/>
              <a:t>quantità</a:t>
            </a:r>
            <a:r>
              <a:rPr lang="de-CH" dirty="0"/>
              <a:t> di </a:t>
            </a:r>
            <a:r>
              <a:rPr lang="de-CH" dirty="0" err="1"/>
              <a:t>emoglobina</a:t>
            </a:r>
            <a:r>
              <a:rPr lang="de-CH" dirty="0"/>
              <a:t>, </a:t>
            </a:r>
            <a:r>
              <a:rPr lang="de-CH" dirty="0" err="1"/>
              <a:t>nonché</a:t>
            </a:r>
            <a:r>
              <a:rPr lang="de-CH" dirty="0"/>
              <a:t> </a:t>
            </a:r>
            <a:r>
              <a:rPr lang="de-CH" dirty="0" err="1"/>
              <a:t>sull'aumento</a:t>
            </a:r>
            <a:r>
              <a:rPr lang="de-CH" dirty="0"/>
              <a:t> delle </a:t>
            </a:r>
            <a:r>
              <a:rPr lang="de-CH" dirty="0" err="1"/>
              <a:t>prestazioni</a:t>
            </a:r>
            <a:r>
              <a:rPr lang="de-CH" dirty="0"/>
              <a:t> del </a:t>
            </a:r>
            <a:r>
              <a:rPr lang="de-CH" dirty="0" err="1"/>
              <a:t>cuore</a:t>
            </a:r>
            <a:r>
              <a:rPr lang="de-CH" dirty="0"/>
              <a:t> </a:t>
            </a:r>
            <a:r>
              <a:rPr lang="de-CH" dirty="0" err="1"/>
              <a:t>e</a:t>
            </a:r>
            <a:r>
              <a:rPr lang="de-CH" dirty="0"/>
              <a:t> </a:t>
            </a:r>
            <a:r>
              <a:rPr lang="de-CH" dirty="0" err="1"/>
              <a:t>quindi</a:t>
            </a:r>
            <a:r>
              <a:rPr lang="de-CH" dirty="0"/>
              <a:t> della </a:t>
            </a:r>
            <a:r>
              <a:rPr lang="de-CH" dirty="0" err="1"/>
              <a:t>gittata</a:t>
            </a:r>
            <a:r>
              <a:rPr lang="de-CH" dirty="0"/>
              <a:t> </a:t>
            </a:r>
            <a:r>
              <a:rPr lang="de-CH" dirty="0" err="1"/>
              <a:t>cardiaca</a:t>
            </a:r>
            <a:r>
              <a:rPr lang="de-CH" dirty="0"/>
              <a:t> al </a:t>
            </a:r>
            <a:r>
              <a:rPr lang="de-CH" dirty="0" err="1"/>
              <a:t>minuto</a:t>
            </a:r>
            <a:r>
              <a:rPr lang="de-CH" dirty="0"/>
              <a:t>. </a:t>
            </a:r>
            <a:r>
              <a:rPr lang="de-CH" dirty="0" err="1"/>
              <a:t>L'allenamento</a:t>
            </a:r>
            <a:r>
              <a:rPr lang="de-CH" dirty="0"/>
              <a:t> della </a:t>
            </a:r>
            <a:r>
              <a:rPr lang="de-CH" dirty="0" err="1"/>
              <a:t>resistenza</a:t>
            </a:r>
            <a:r>
              <a:rPr lang="de-CH" dirty="0"/>
              <a:t> </a:t>
            </a:r>
            <a:r>
              <a:rPr lang="de-CH" dirty="0" err="1"/>
              <a:t>richiede</a:t>
            </a:r>
            <a:r>
              <a:rPr lang="de-CH" dirty="0"/>
              <a:t> </a:t>
            </a:r>
            <a:r>
              <a:rPr lang="de-CH" dirty="0" err="1"/>
              <a:t>quindi</a:t>
            </a:r>
            <a:r>
              <a:rPr lang="de-CH" dirty="0"/>
              <a:t> uno </a:t>
            </a:r>
            <a:r>
              <a:rPr lang="de-CH" dirty="0" err="1"/>
              <a:t>sviluppo</a:t>
            </a:r>
            <a:r>
              <a:rPr lang="de-CH" dirty="0"/>
              <a:t> </a:t>
            </a:r>
            <a:r>
              <a:rPr lang="de-CH" dirty="0" err="1"/>
              <a:t>attento</a:t>
            </a:r>
            <a:r>
              <a:rPr lang="de-CH" dirty="0"/>
              <a:t> </a:t>
            </a:r>
            <a:r>
              <a:rPr lang="de-CH" dirty="0" err="1"/>
              <a:t>e</a:t>
            </a:r>
            <a:r>
              <a:rPr lang="de-CH" dirty="0"/>
              <a:t> a lungo </a:t>
            </a:r>
            <a:r>
              <a:rPr lang="de-CH" dirty="0" err="1"/>
              <a:t>termine</a:t>
            </a:r>
            <a:r>
              <a:rPr lang="de-CH" dirty="0"/>
              <a:t>.</a:t>
            </a:r>
          </a:p>
          <a:p>
            <a:endParaRPr lang="de-CH" dirty="0"/>
          </a:p>
          <a:p>
            <a:r>
              <a:rPr lang="de-CH" dirty="0" err="1"/>
              <a:t>L'allenamento</a:t>
            </a:r>
            <a:r>
              <a:rPr lang="de-CH" dirty="0"/>
              <a:t> di base per la </a:t>
            </a:r>
            <a:r>
              <a:rPr lang="de-CH" dirty="0" err="1"/>
              <a:t>resistenza</a:t>
            </a:r>
            <a:r>
              <a:rPr lang="de-CH" dirty="0"/>
              <a:t> è </a:t>
            </a:r>
            <a:r>
              <a:rPr lang="de-CH" dirty="0" err="1"/>
              <a:t>un</a:t>
            </a:r>
            <a:r>
              <a:rPr lang="de-CH" dirty="0"/>
              <a:t> </a:t>
            </a:r>
            <a:r>
              <a:rPr lang="de-CH" dirty="0" err="1"/>
              <a:t>programma</a:t>
            </a:r>
            <a:r>
              <a:rPr lang="de-CH" dirty="0"/>
              <a:t> di </a:t>
            </a:r>
            <a:r>
              <a:rPr lang="de-CH" dirty="0" err="1"/>
              <a:t>allenamento</a:t>
            </a:r>
            <a:r>
              <a:rPr lang="de-CH" dirty="0"/>
              <a:t> </a:t>
            </a:r>
            <a:r>
              <a:rPr lang="de-CH" dirty="0" err="1"/>
              <a:t>regolare</a:t>
            </a:r>
            <a:r>
              <a:rPr lang="de-CH" dirty="0"/>
              <a:t>, senza stress, </a:t>
            </a:r>
            <a:r>
              <a:rPr lang="de-CH" dirty="0" err="1"/>
              <a:t>vario</a:t>
            </a:r>
            <a:r>
              <a:rPr lang="de-CH" dirty="0"/>
              <a:t> e </a:t>
            </a:r>
            <a:r>
              <a:rPr lang="de-CH" dirty="0" err="1"/>
              <a:t>completo</a:t>
            </a:r>
            <a:r>
              <a:rPr lang="de-CH" dirty="0"/>
              <a:t>, di </a:t>
            </a:r>
            <a:r>
              <a:rPr lang="de-CH" dirty="0" err="1"/>
              <a:t>intensità</a:t>
            </a:r>
            <a:r>
              <a:rPr lang="de-CH" dirty="0"/>
              <a:t> medio-bassa. Il </a:t>
            </a:r>
            <a:r>
              <a:rPr lang="de-CH" dirty="0" err="1"/>
              <a:t>carico</a:t>
            </a:r>
            <a:r>
              <a:rPr lang="de-CH" dirty="0"/>
              <a:t> di </a:t>
            </a:r>
            <a:r>
              <a:rPr lang="de-CH" dirty="0" err="1"/>
              <a:t>lavoro</a:t>
            </a:r>
            <a:r>
              <a:rPr lang="de-CH" dirty="0"/>
              <a:t> </a:t>
            </a:r>
            <a:r>
              <a:rPr lang="de-CH" dirty="0" err="1"/>
              <a:t>deve</a:t>
            </a:r>
            <a:r>
              <a:rPr lang="de-CH" dirty="0"/>
              <a:t> </a:t>
            </a:r>
            <a:r>
              <a:rPr lang="de-CH" dirty="0" err="1"/>
              <a:t>essere</a:t>
            </a:r>
            <a:r>
              <a:rPr lang="de-CH" dirty="0"/>
              <a:t> </a:t>
            </a:r>
            <a:r>
              <a:rPr lang="de-CH" dirty="0" err="1"/>
              <a:t>attentamente</a:t>
            </a:r>
            <a:r>
              <a:rPr lang="de-CH" dirty="0"/>
              <a:t> </a:t>
            </a:r>
            <a:r>
              <a:rPr lang="de-CH" dirty="0" err="1"/>
              <a:t>adattato</a:t>
            </a:r>
            <a:r>
              <a:rPr lang="de-CH" dirty="0"/>
              <a:t> alle </a:t>
            </a:r>
            <a:r>
              <a:rPr lang="de-CH" dirty="0" err="1"/>
              <a:t>esigenze</a:t>
            </a:r>
            <a:r>
              <a:rPr lang="de-CH" dirty="0"/>
              <a:t> </a:t>
            </a:r>
            <a:r>
              <a:rPr lang="de-CH" dirty="0" err="1"/>
              <a:t>e</a:t>
            </a:r>
            <a:r>
              <a:rPr lang="de-CH" dirty="0"/>
              <a:t> ai </a:t>
            </a:r>
            <a:r>
              <a:rPr lang="de-CH" dirty="0" err="1"/>
              <a:t>bisogni</a:t>
            </a:r>
            <a:r>
              <a:rPr lang="de-CH" dirty="0"/>
              <a:t> </a:t>
            </a:r>
            <a:r>
              <a:rPr lang="de-CH" dirty="0" err="1"/>
              <a:t>individuali</a:t>
            </a:r>
            <a:r>
              <a:rPr lang="de-CH" dirty="0"/>
              <a:t>. Se </a:t>
            </a:r>
            <a:r>
              <a:rPr lang="de-CH" dirty="0" err="1"/>
              <a:t>necessario</a:t>
            </a:r>
            <a:r>
              <a:rPr lang="de-CH" dirty="0"/>
              <a:t>, la </a:t>
            </a:r>
            <a:r>
              <a:rPr lang="de-CH" dirty="0" err="1"/>
              <a:t>frequenza</a:t>
            </a:r>
            <a:r>
              <a:rPr lang="de-CH" dirty="0"/>
              <a:t> </a:t>
            </a:r>
            <a:r>
              <a:rPr lang="de-CH" dirty="0" err="1"/>
              <a:t>cardiaca</a:t>
            </a:r>
            <a:r>
              <a:rPr lang="de-CH" dirty="0"/>
              <a:t> </a:t>
            </a:r>
            <a:r>
              <a:rPr lang="de-CH" dirty="0" err="1"/>
              <a:t>può</a:t>
            </a:r>
            <a:r>
              <a:rPr lang="de-CH" dirty="0"/>
              <a:t> </a:t>
            </a:r>
            <a:r>
              <a:rPr lang="de-CH" dirty="0" err="1"/>
              <a:t>essere</a:t>
            </a:r>
            <a:r>
              <a:rPr lang="de-CH" dirty="0"/>
              <a:t> </a:t>
            </a:r>
            <a:r>
              <a:rPr lang="de-CH" dirty="0" err="1"/>
              <a:t>monitorata</a:t>
            </a:r>
            <a:r>
              <a:rPr lang="de-CH" dirty="0"/>
              <a:t> </a:t>
            </a:r>
            <a:r>
              <a:rPr lang="de-CH" dirty="0" err="1"/>
              <a:t>con</a:t>
            </a:r>
            <a:r>
              <a:rPr lang="de-CH" dirty="0"/>
              <a:t> </a:t>
            </a:r>
            <a:r>
              <a:rPr lang="de-CH" dirty="0" err="1"/>
              <a:t>un</a:t>
            </a:r>
            <a:r>
              <a:rPr lang="de-CH" dirty="0"/>
              <a:t> </a:t>
            </a:r>
            <a:r>
              <a:rPr lang="de-CH" dirty="0" err="1"/>
              <a:t>cardiofrequenzimetro</a:t>
            </a:r>
            <a:r>
              <a:rPr lang="de-CH" dirty="0"/>
              <a:t>.</a:t>
            </a:r>
          </a:p>
          <a:p>
            <a:endParaRPr lang="de-CH" dirty="0"/>
          </a:p>
          <a:p>
            <a:r>
              <a:rPr lang="de-CH" dirty="0"/>
              <a:t>La base della </a:t>
            </a:r>
            <a:r>
              <a:rPr lang="de-CH" dirty="0" err="1"/>
              <a:t>resistenza</a:t>
            </a:r>
            <a:r>
              <a:rPr lang="de-CH" dirty="0"/>
              <a:t> </a:t>
            </a:r>
            <a:r>
              <a:rPr lang="de-CH" dirty="0" err="1"/>
              <a:t>specializzata</a:t>
            </a:r>
            <a:r>
              <a:rPr lang="de-CH" dirty="0"/>
              <a:t> è la </a:t>
            </a:r>
            <a:r>
              <a:rPr lang="de-CH" dirty="0" err="1"/>
              <a:t>resistenza</a:t>
            </a:r>
            <a:r>
              <a:rPr lang="de-CH" dirty="0"/>
              <a:t> </a:t>
            </a:r>
            <a:r>
              <a:rPr lang="de-CH" dirty="0" err="1"/>
              <a:t>aerobica</a:t>
            </a:r>
            <a:r>
              <a:rPr lang="de-CH" dirty="0"/>
              <a:t> di base.</a:t>
            </a:r>
          </a:p>
          <a:p>
            <a:r>
              <a:rPr lang="de-CH" dirty="0" err="1"/>
              <a:t>L'allenamento</a:t>
            </a:r>
            <a:r>
              <a:rPr lang="de-CH" dirty="0"/>
              <a:t> di </a:t>
            </a:r>
            <a:r>
              <a:rPr lang="de-CH" dirty="0" err="1"/>
              <a:t>resistenza</a:t>
            </a:r>
            <a:r>
              <a:rPr lang="de-CH" dirty="0"/>
              <a:t> </a:t>
            </a:r>
            <a:r>
              <a:rPr lang="de-CH" dirty="0" err="1"/>
              <a:t>specializzato</a:t>
            </a:r>
            <a:r>
              <a:rPr lang="de-CH" dirty="0"/>
              <a:t> </a:t>
            </a:r>
            <a:r>
              <a:rPr lang="de-CH" dirty="0" err="1"/>
              <a:t>richiede</a:t>
            </a:r>
            <a:r>
              <a:rPr lang="de-CH" dirty="0"/>
              <a:t> </a:t>
            </a:r>
            <a:r>
              <a:rPr lang="de-CH" dirty="0" err="1"/>
              <a:t>una</a:t>
            </a:r>
            <a:r>
              <a:rPr lang="de-CH" dirty="0"/>
              <a:t> </a:t>
            </a:r>
            <a:r>
              <a:rPr lang="de-CH" dirty="0" err="1"/>
              <a:t>seria</a:t>
            </a:r>
            <a:r>
              <a:rPr lang="de-CH" dirty="0"/>
              <a:t> </a:t>
            </a:r>
            <a:r>
              <a:rPr lang="de-CH" dirty="0" err="1"/>
              <a:t>analisi</a:t>
            </a:r>
            <a:r>
              <a:rPr lang="de-CH" dirty="0"/>
              <a:t> del </a:t>
            </a:r>
            <a:r>
              <a:rPr lang="de-CH" dirty="0" err="1"/>
              <a:t>profilo</a:t>
            </a:r>
            <a:r>
              <a:rPr lang="de-CH" dirty="0"/>
              <a:t> </a:t>
            </a:r>
            <a:r>
              <a:rPr lang="de-CH" dirty="0" err="1"/>
              <a:t>dei</a:t>
            </a:r>
            <a:r>
              <a:rPr lang="de-CH" dirty="0"/>
              <a:t> </a:t>
            </a:r>
            <a:r>
              <a:rPr lang="de-CH" dirty="0" err="1"/>
              <a:t>requisiti</a:t>
            </a:r>
            <a:r>
              <a:rPr lang="de-CH" dirty="0"/>
              <a:t>. </a:t>
            </a:r>
            <a:r>
              <a:rPr lang="de-CH" dirty="0" err="1"/>
              <a:t>Richieste</a:t>
            </a:r>
            <a:r>
              <a:rPr lang="de-CH" dirty="0"/>
              <a:t> </a:t>
            </a:r>
            <a:r>
              <a:rPr lang="de-CH" dirty="0" err="1"/>
              <a:t>eccessive</a:t>
            </a:r>
            <a:r>
              <a:rPr lang="de-CH" dirty="0"/>
              <a:t> </a:t>
            </a:r>
            <a:r>
              <a:rPr lang="de-CH" dirty="0" err="1"/>
              <a:t>durante</a:t>
            </a:r>
            <a:r>
              <a:rPr lang="de-CH" dirty="0"/>
              <a:t> </a:t>
            </a:r>
            <a:r>
              <a:rPr lang="de-CH" dirty="0" err="1"/>
              <a:t>l'allenamento</a:t>
            </a:r>
            <a:r>
              <a:rPr lang="de-CH" dirty="0"/>
              <a:t> o la </a:t>
            </a:r>
            <a:r>
              <a:rPr lang="de-CH" dirty="0" err="1"/>
              <a:t>trascuratezza</a:t>
            </a:r>
            <a:r>
              <a:rPr lang="de-CH" dirty="0"/>
              <a:t> delle </a:t>
            </a:r>
            <a:r>
              <a:rPr lang="de-CH" dirty="0" err="1"/>
              <a:t>misure</a:t>
            </a:r>
            <a:r>
              <a:rPr lang="de-CH" dirty="0"/>
              <a:t> di </a:t>
            </a:r>
            <a:r>
              <a:rPr lang="de-CH" dirty="0" err="1"/>
              <a:t>rigenerazione</a:t>
            </a:r>
            <a:r>
              <a:rPr lang="de-CH" dirty="0"/>
              <a:t> </a:t>
            </a:r>
            <a:r>
              <a:rPr lang="de-CH" dirty="0" err="1"/>
              <a:t>spesso</a:t>
            </a:r>
            <a:r>
              <a:rPr lang="de-CH" dirty="0"/>
              <a:t> </a:t>
            </a:r>
            <a:r>
              <a:rPr lang="de-CH" dirty="0" err="1"/>
              <a:t>causano</a:t>
            </a:r>
            <a:r>
              <a:rPr lang="de-CH" dirty="0"/>
              <a:t> </a:t>
            </a:r>
            <a:r>
              <a:rPr lang="de-CH" dirty="0" err="1"/>
              <a:t>una</a:t>
            </a:r>
            <a:r>
              <a:rPr lang="de-CH" dirty="0"/>
              <a:t> </a:t>
            </a:r>
            <a:r>
              <a:rPr lang="de-CH" dirty="0" err="1"/>
              <a:t>perdita</a:t>
            </a:r>
            <a:r>
              <a:rPr lang="de-CH" dirty="0"/>
              <a:t> di </a:t>
            </a:r>
            <a:r>
              <a:rPr lang="de-CH" dirty="0" err="1"/>
              <a:t>prestazioni</a:t>
            </a:r>
            <a:r>
              <a:rPr lang="de-CH" dirty="0"/>
              <a:t>.</a:t>
            </a:r>
          </a:p>
          <a:p>
            <a:r>
              <a:rPr lang="de-CH" dirty="0"/>
              <a:t>La </a:t>
            </a:r>
            <a:r>
              <a:rPr lang="de-CH" dirty="0" err="1"/>
              <a:t>maggior</a:t>
            </a:r>
            <a:r>
              <a:rPr lang="de-CH" dirty="0"/>
              <a:t> </a:t>
            </a:r>
            <a:r>
              <a:rPr lang="de-CH" dirty="0" err="1"/>
              <a:t>parte</a:t>
            </a:r>
            <a:r>
              <a:rPr lang="de-CH" dirty="0"/>
              <a:t> (70-80%) dell'allenamento di </a:t>
            </a:r>
            <a:r>
              <a:rPr lang="de-CH" dirty="0" err="1"/>
              <a:t>resistenza</a:t>
            </a:r>
            <a:r>
              <a:rPr lang="de-CH" dirty="0"/>
              <a:t> </a:t>
            </a:r>
            <a:r>
              <a:rPr lang="de-CH" dirty="0" err="1"/>
              <a:t>consiste</a:t>
            </a:r>
            <a:r>
              <a:rPr lang="de-CH" dirty="0"/>
              <a:t> in </a:t>
            </a:r>
            <a:r>
              <a:rPr lang="de-CH" dirty="0" err="1"/>
              <a:t>unità</a:t>
            </a:r>
            <a:r>
              <a:rPr lang="de-CH" dirty="0"/>
              <a:t> </a:t>
            </a:r>
            <a:r>
              <a:rPr lang="de-CH" dirty="0" err="1"/>
              <a:t>che</a:t>
            </a:r>
            <a:r>
              <a:rPr lang="de-CH" dirty="0"/>
              <a:t> </a:t>
            </a:r>
            <a:r>
              <a:rPr lang="de-CH" dirty="0" err="1"/>
              <a:t>possono</a:t>
            </a:r>
            <a:r>
              <a:rPr lang="de-CH" dirty="0"/>
              <a:t> </a:t>
            </a:r>
            <a:r>
              <a:rPr lang="de-CH" dirty="0" err="1"/>
              <a:t>essere</a:t>
            </a:r>
            <a:r>
              <a:rPr lang="de-CH" dirty="0"/>
              <a:t> </a:t>
            </a:r>
            <a:r>
              <a:rPr lang="de-CH" dirty="0" err="1"/>
              <a:t>assegnate</a:t>
            </a:r>
            <a:r>
              <a:rPr lang="de-CH" dirty="0"/>
              <a:t> alla </a:t>
            </a:r>
            <a:r>
              <a:rPr lang="de-CH" dirty="0" err="1"/>
              <a:t>resistenza</a:t>
            </a:r>
            <a:r>
              <a:rPr lang="de-CH" dirty="0"/>
              <a:t> di base I e II. </a:t>
            </a:r>
            <a:r>
              <a:rPr lang="de-CH" dirty="0" err="1"/>
              <a:t>L'allenamento</a:t>
            </a:r>
            <a:r>
              <a:rPr lang="de-CH" dirty="0"/>
              <a:t> </a:t>
            </a:r>
            <a:r>
              <a:rPr lang="de-CH" dirty="0" err="1"/>
              <a:t>specifico</a:t>
            </a:r>
            <a:r>
              <a:rPr lang="de-CH" dirty="0"/>
              <a:t> per la </a:t>
            </a:r>
            <a:r>
              <a:rPr lang="de-CH" dirty="0" err="1"/>
              <a:t>disciplina</a:t>
            </a:r>
            <a:r>
              <a:rPr lang="de-CH" dirty="0"/>
              <a:t> </a:t>
            </a:r>
            <a:r>
              <a:rPr lang="de-CH" dirty="0" err="1"/>
              <a:t>costituisce</a:t>
            </a:r>
            <a:r>
              <a:rPr lang="de-CH" dirty="0"/>
              <a:t> solo </a:t>
            </a:r>
            <a:r>
              <a:rPr lang="de-CH" dirty="0" err="1"/>
              <a:t>una</a:t>
            </a:r>
            <a:r>
              <a:rPr lang="de-CH" dirty="0"/>
              <a:t> </a:t>
            </a:r>
            <a:r>
              <a:rPr lang="de-CH" dirty="0" err="1"/>
              <a:t>piccola</a:t>
            </a:r>
            <a:r>
              <a:rPr lang="de-CH" dirty="0"/>
              <a:t> </a:t>
            </a:r>
            <a:r>
              <a:rPr lang="de-CH" dirty="0" err="1"/>
              <a:t>parte</a:t>
            </a:r>
            <a:r>
              <a:rPr lang="de-CH" dirty="0"/>
              <a:t> del </a:t>
            </a:r>
            <a:r>
              <a:rPr lang="de-CH" dirty="0" err="1"/>
              <a:t>volume</a:t>
            </a:r>
            <a:r>
              <a:rPr lang="de-CH" dirty="0"/>
              <a:t> totale.</a:t>
            </a:r>
          </a:p>
          <a:p>
            <a:r>
              <a:rPr lang="de-CH" dirty="0"/>
              <a:t>Nello </a:t>
            </a:r>
            <a:r>
              <a:rPr lang="de-CH" dirty="0" err="1"/>
              <a:t>sport</a:t>
            </a:r>
            <a:r>
              <a:rPr lang="de-CH" dirty="0"/>
              <a:t> </a:t>
            </a:r>
            <a:r>
              <a:rPr lang="de-CH" dirty="0" err="1"/>
              <a:t>agonistico</a:t>
            </a:r>
            <a:r>
              <a:rPr lang="de-CH" dirty="0"/>
              <a:t>, </a:t>
            </a:r>
            <a:r>
              <a:rPr lang="de-CH" dirty="0" err="1"/>
              <a:t>è</a:t>
            </a:r>
            <a:r>
              <a:rPr lang="de-CH" dirty="0"/>
              <a:t> </a:t>
            </a:r>
            <a:r>
              <a:rPr lang="de-CH" dirty="0" err="1"/>
              <a:t>importante</a:t>
            </a:r>
            <a:r>
              <a:rPr lang="de-CH" dirty="0"/>
              <a:t> </a:t>
            </a:r>
            <a:r>
              <a:rPr lang="de-CH" dirty="0" err="1"/>
              <a:t>valutare</a:t>
            </a:r>
            <a:r>
              <a:rPr lang="de-CH" dirty="0"/>
              <a:t> </a:t>
            </a:r>
            <a:r>
              <a:rPr lang="de-CH" dirty="0" err="1"/>
              <a:t>regolarmente</a:t>
            </a:r>
            <a:r>
              <a:rPr lang="de-CH" dirty="0"/>
              <a:t> </a:t>
            </a:r>
            <a:r>
              <a:rPr lang="de-CH" dirty="0" err="1"/>
              <a:t>lo</a:t>
            </a:r>
            <a:r>
              <a:rPr lang="de-CH" dirty="0"/>
              <a:t> </a:t>
            </a:r>
            <a:r>
              <a:rPr lang="de-CH" dirty="0" err="1"/>
              <a:t>sviluppo</a:t>
            </a:r>
            <a:r>
              <a:rPr lang="de-CH" dirty="0"/>
              <a:t> delle </a:t>
            </a:r>
            <a:r>
              <a:rPr lang="de-CH" dirty="0" err="1"/>
              <a:t>prestazioni</a:t>
            </a:r>
            <a:r>
              <a:rPr lang="de-CH" dirty="0"/>
              <a:t> </a:t>
            </a:r>
            <a:r>
              <a:rPr lang="de-CH" dirty="0" err="1"/>
              <a:t>aerobiche</a:t>
            </a:r>
            <a:r>
              <a:rPr lang="de-CH" dirty="0"/>
              <a:t> </a:t>
            </a:r>
            <a:r>
              <a:rPr lang="de-CH" dirty="0" err="1"/>
              <a:t>attraverso</a:t>
            </a:r>
            <a:r>
              <a:rPr lang="de-CH" dirty="0"/>
              <a:t> </a:t>
            </a:r>
            <a:r>
              <a:rPr lang="de-CH" dirty="0" err="1"/>
              <a:t>dei</a:t>
            </a:r>
            <a:r>
              <a:rPr lang="de-CH" dirty="0"/>
              <a:t> </a:t>
            </a:r>
            <a:r>
              <a:rPr lang="de-CH" dirty="0" err="1"/>
              <a:t>test</a:t>
            </a:r>
            <a:r>
              <a:rPr lang="de-CH" dirty="0"/>
              <a:t> </a:t>
            </a:r>
            <a:r>
              <a:rPr lang="de-CH" dirty="0" err="1"/>
              <a:t>e</a:t>
            </a:r>
            <a:r>
              <a:rPr lang="de-CH" dirty="0"/>
              <a:t> </a:t>
            </a:r>
            <a:r>
              <a:rPr lang="de-CH" dirty="0" err="1"/>
              <a:t>pianificare</a:t>
            </a:r>
            <a:r>
              <a:rPr lang="de-CH" dirty="0"/>
              <a:t> </a:t>
            </a:r>
            <a:r>
              <a:rPr lang="de-CH" dirty="0" err="1"/>
              <a:t>attentamente</a:t>
            </a:r>
            <a:r>
              <a:rPr lang="de-CH" dirty="0"/>
              <a:t> </a:t>
            </a:r>
            <a:r>
              <a:rPr lang="de-CH" dirty="0" err="1"/>
              <a:t>e</a:t>
            </a:r>
            <a:r>
              <a:rPr lang="de-CH" dirty="0"/>
              <a:t> </a:t>
            </a:r>
            <a:r>
              <a:rPr lang="de-CH" dirty="0" err="1"/>
              <a:t>aumentare</a:t>
            </a:r>
            <a:r>
              <a:rPr lang="de-CH" dirty="0"/>
              <a:t> </a:t>
            </a:r>
            <a:r>
              <a:rPr lang="de-CH" dirty="0" err="1"/>
              <a:t>gradualmente</a:t>
            </a:r>
            <a:r>
              <a:rPr lang="de-CH" dirty="0"/>
              <a:t> la </a:t>
            </a:r>
            <a:r>
              <a:rPr lang="de-CH" dirty="0" err="1"/>
              <a:t>quantità</a:t>
            </a:r>
            <a:r>
              <a:rPr lang="de-CH" dirty="0"/>
              <a:t> </a:t>
            </a:r>
            <a:r>
              <a:rPr lang="de-CH" dirty="0" err="1"/>
              <a:t>e</a:t>
            </a:r>
            <a:r>
              <a:rPr lang="de-CH" dirty="0"/>
              <a:t> </a:t>
            </a:r>
            <a:r>
              <a:rPr lang="de-CH" dirty="0" err="1"/>
              <a:t>l'intensità</a:t>
            </a:r>
            <a:r>
              <a:rPr lang="de-CH" dirty="0"/>
              <a:t> </a:t>
            </a:r>
            <a:r>
              <a:rPr lang="de-CH" dirty="0" err="1"/>
              <a:t>dell'esercizio</a:t>
            </a:r>
            <a:r>
              <a:rPr lang="de-CH" dirty="0"/>
              <a:t>.</a:t>
            </a:r>
          </a:p>
        </p:txBody>
      </p:sp>
      <p:sp>
        <p:nvSpPr>
          <p:cNvPr id="239620" name="Foliennummernplatzhalter 3">
            <a:extLst>
              <a:ext uri="{FF2B5EF4-FFF2-40B4-BE49-F238E27FC236}">
                <a16:creationId xmlns:a16="http://schemas.microsoft.com/office/drawing/2014/main" id="{BBAA1D54-767B-A5A1-30CE-6A7F23C528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49</a:t>
            </a:fld>
            <a:endParaRPr lang="de-CH" altLang="de-DE" sz="1300"/>
          </a:p>
        </p:txBody>
      </p:sp>
    </p:spTree>
    <p:extLst>
      <p:ext uri="{BB962C8B-B14F-4D97-AF65-F5344CB8AC3E}">
        <p14:creationId xmlns:p14="http://schemas.microsoft.com/office/powerpoint/2010/main" val="3980209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5C8B-2CDC-4071-A8EE-D4EE0DEE0ADB}"/>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0218989-3DF5-AC95-5EC6-61AEB9318C9E}"/>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A7A0CF95-4BE5-2F71-22B2-72894E352C79}"/>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9C19E942-C0DF-EE99-DCE4-6C9D321759E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50</a:t>
            </a:fld>
            <a:endParaRPr lang="de-CH" altLang="de-DE" sz="1300"/>
          </a:p>
        </p:txBody>
      </p:sp>
    </p:spTree>
    <p:extLst>
      <p:ext uri="{BB962C8B-B14F-4D97-AF65-F5344CB8AC3E}">
        <p14:creationId xmlns:p14="http://schemas.microsoft.com/office/powerpoint/2010/main" val="3522333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r>
              <a:rPr lang="en-GB" sz="1400" b="0" i="0" u="none" strike="noStrike" kern="1200" dirty="0">
                <a:solidFill>
                  <a:schemeClr val="tx1"/>
                </a:solidFill>
                <a:effectLst/>
                <a:latin typeface="Arial" pitchFamily="34" charset="0"/>
                <a:ea typeface="+mn-ea"/>
                <a:cs typeface="+mn-cs"/>
              </a:rPr>
              <a:t>- Die </a:t>
            </a:r>
            <a:r>
              <a:rPr lang="en-GB" sz="1400" b="0" i="0" u="none" strike="noStrike" kern="1200" dirty="0" err="1">
                <a:solidFill>
                  <a:schemeClr val="tx1"/>
                </a:solidFill>
                <a:effectLst/>
                <a:latin typeface="Arial" pitchFamily="34" charset="0"/>
                <a:ea typeface="+mn-ea"/>
                <a:cs typeface="+mn-cs"/>
              </a:rPr>
              <a:t>Leistungsfähigkeit</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einzelner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Personen</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unterscheiden</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sich</a:t>
            </a:r>
            <a:r>
              <a:rPr lang="en-GB" sz="1400" b="0" i="0" u="none" strike="noStrike" kern="1200" dirty="0">
                <a:solidFill>
                  <a:schemeClr val="tx1"/>
                </a:solidFill>
                <a:effectLst/>
                <a:latin typeface="Arial" pitchFamily="34" charset="0"/>
                <a:ea typeface="+mn-ea"/>
                <a:cs typeface="+mn-cs"/>
              </a:rPr>
              <a:t> stark. </a:t>
            </a:r>
            <a:r>
              <a:rPr lang="en-GB" sz="1400" b="0" i="0" u="none" strike="noStrike" kern="1200" dirty="0" err="1">
                <a:solidFill>
                  <a:schemeClr val="tx1"/>
                </a:solidFill>
                <a:effectLst/>
                <a:latin typeface="Arial" pitchFamily="34" charset="0"/>
                <a:ea typeface="+mn-ea"/>
                <a:cs typeface="+mn-cs"/>
              </a:rPr>
              <a:t>Demzufolge</a:t>
            </a:r>
            <a:r>
              <a:rPr lang="en-GB" sz="1400" b="0" i="0" u="none" strike="noStrike" kern="1200" dirty="0">
                <a:solidFill>
                  <a:schemeClr val="tx1"/>
                </a:solidFill>
                <a:effectLst/>
                <a:latin typeface="Arial" pitchFamily="34" charset="0"/>
                <a:ea typeface="+mn-ea"/>
                <a:cs typeface="+mn-cs"/>
              </a:rPr>
              <a:t> muss </a:t>
            </a:r>
            <a:r>
              <a:rPr lang="en-GB" sz="1400" b="0" i="0" u="none" strike="noStrike" kern="1200" dirty="0" err="1">
                <a:solidFill>
                  <a:schemeClr val="tx1"/>
                </a:solidFill>
                <a:effectLst/>
                <a:latin typeface="Arial" pitchFamily="34" charset="0"/>
                <a:ea typeface="+mn-ea"/>
                <a:cs typeface="+mn-cs"/>
              </a:rPr>
              <a:t>auch</a:t>
            </a:r>
            <a:r>
              <a:rPr lang="en-GB" sz="1400" b="0" i="0" u="none" strike="noStrike" kern="1200" dirty="0">
                <a:solidFill>
                  <a:schemeClr val="tx1"/>
                </a:solidFill>
                <a:effectLst/>
                <a:latin typeface="Arial" pitchFamily="34" charset="0"/>
                <a:ea typeface="+mn-ea"/>
                <a:cs typeface="+mn-cs"/>
              </a:rPr>
              <a:t> die </a:t>
            </a:r>
            <a:r>
              <a:rPr lang="en-GB" sz="1400" b="0" i="0" u="none" strike="noStrike" kern="1200" dirty="0" err="1">
                <a:solidFill>
                  <a:schemeClr val="tx1"/>
                </a:solidFill>
                <a:effectLst/>
                <a:latin typeface="Arial" pitchFamily="34" charset="0"/>
                <a:ea typeface="+mn-ea"/>
                <a:cs typeface="+mn-cs"/>
              </a:rPr>
              <a:t>Trainingsintensität</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dem</a:t>
            </a:r>
            <a:r>
              <a:rPr lang="en-GB" sz="1400" b="0" i="0" u="none" strike="noStrike" kern="1200" dirty="0">
                <a:solidFill>
                  <a:schemeClr val="tx1"/>
                </a:solidFill>
                <a:effectLst/>
                <a:latin typeface="Arial" pitchFamily="34" charset="0"/>
                <a:ea typeface="+mn-ea"/>
                <a:cs typeface="+mn-cs"/>
              </a:rPr>
              <a:t> Individuum </a:t>
            </a:r>
            <a:r>
              <a:rPr lang="en-GB" sz="1400" b="0" i="0" u="none" strike="noStrike" kern="1200" dirty="0" err="1">
                <a:solidFill>
                  <a:schemeClr val="tx1"/>
                </a:solidFill>
                <a:effectLst/>
                <a:latin typeface="Arial" pitchFamily="34" charset="0"/>
                <a:ea typeface="+mn-ea"/>
                <a:cs typeface="+mn-cs"/>
              </a:rPr>
              <a:t>angepasst</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werden</a:t>
            </a:r>
            <a:r>
              <a:rPr lang="en-GB" sz="1400" b="0" i="0" u="none" strike="noStrike" kern="1200" dirty="0">
                <a:solidFill>
                  <a:schemeClr val="tx1"/>
                </a:solidFill>
                <a:effectLst/>
                <a:latin typeface="Arial" pitchFamily="34" charset="0"/>
                <a:ea typeface="+mn-ea"/>
                <a:cs typeface="+mn-cs"/>
              </a:rPr>
              <a:t>.</a:t>
            </a:r>
          </a:p>
          <a:p>
            <a:pPr marL="171450" indent="-171450">
              <a:buFontTx/>
              <a:buChar char="-"/>
              <a:defRPr/>
            </a:pPr>
            <a:r>
              <a:rPr lang="en-GB" sz="1400" b="0" i="1" u="none" strike="noStrike" kern="1200" dirty="0" err="1">
                <a:solidFill>
                  <a:schemeClr val="tx1"/>
                </a:solidFill>
                <a:effectLst/>
                <a:latin typeface="Arial" pitchFamily="34" charset="0"/>
                <a:ea typeface="+mn-ea"/>
                <a:cs typeface="+mn-cs"/>
              </a:rPr>
              <a:t>Mittels</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Herzfrequenz</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dem</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subjektiven</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Anstrengungsempfinden</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oder</a:t>
            </a:r>
            <a:r>
              <a:rPr lang="en-GB" sz="1400" b="0" i="1" u="none" strike="noStrike" kern="1200" dirty="0">
                <a:solidFill>
                  <a:schemeClr val="tx1"/>
                </a:solidFill>
                <a:effectLst/>
                <a:latin typeface="Arial" pitchFamily="34" charset="0"/>
                <a:ea typeface="+mn-ea"/>
                <a:cs typeface="+mn-cs"/>
              </a:rPr>
              <a:t> der </a:t>
            </a:r>
            <a:r>
              <a:rPr lang="en-GB" sz="1400" b="0" i="1" u="none" strike="noStrike" kern="1200" dirty="0" err="1">
                <a:solidFill>
                  <a:schemeClr val="tx1"/>
                </a:solidFill>
                <a:effectLst/>
                <a:latin typeface="Arial" pitchFamily="34" charset="0"/>
                <a:ea typeface="+mn-ea"/>
                <a:cs typeface="+mn-cs"/>
              </a:rPr>
              <a:t>Sprechregel</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kann</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jeder</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Sportler</a:t>
            </a:r>
            <a:r>
              <a:rPr lang="en-GB" sz="1400" b="0" i="1" u="none" strike="noStrike" kern="1200" dirty="0">
                <a:solidFill>
                  <a:schemeClr val="tx1"/>
                </a:solidFill>
                <a:effectLst/>
                <a:latin typeface="Arial" pitchFamily="34" charset="0"/>
                <a:ea typeface="+mn-ea"/>
                <a:cs typeface="+mn-cs"/>
              </a:rPr>
              <a:t> seine </a:t>
            </a:r>
            <a:r>
              <a:rPr lang="en-GB" sz="1400" b="0" i="1" u="none" strike="noStrike" kern="1200" dirty="0" err="1">
                <a:solidFill>
                  <a:schemeClr val="tx1"/>
                </a:solidFill>
                <a:effectLst/>
                <a:latin typeface="Arial" pitchFamily="34" charset="0"/>
                <a:ea typeface="+mn-ea"/>
                <a:cs typeface="+mn-cs"/>
              </a:rPr>
              <a:t>individuell</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optimale</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Trainingsintensität</a:t>
            </a:r>
            <a:r>
              <a:rPr lang="en-GB" sz="1400" b="0" i="1" u="none" strike="noStrike" kern="1200" dirty="0">
                <a:solidFill>
                  <a:schemeClr val="tx1"/>
                </a:solidFill>
                <a:effectLst/>
                <a:latin typeface="Arial" pitchFamily="34" charset="0"/>
                <a:ea typeface="+mn-ea"/>
                <a:cs typeface="+mn-cs"/>
              </a:rPr>
              <a:t> </a:t>
            </a:r>
            <a:r>
              <a:rPr lang="en-GB" sz="1400" b="0" i="1" u="none" strike="noStrike" kern="1200" dirty="0" err="1">
                <a:solidFill>
                  <a:schemeClr val="tx1"/>
                </a:solidFill>
                <a:effectLst/>
                <a:latin typeface="Arial" pitchFamily="34" charset="0"/>
                <a:ea typeface="+mn-ea"/>
                <a:cs typeface="+mn-cs"/>
              </a:rPr>
              <a:t>bestimmen</a:t>
            </a:r>
            <a:r>
              <a:rPr lang="en-GB" sz="1400" b="0" i="1" u="none" strike="noStrike" kern="1200" dirty="0">
                <a:solidFill>
                  <a:schemeClr val="tx1"/>
                </a:solidFill>
                <a:effectLst/>
                <a:latin typeface="Arial" pitchFamily="34" charset="0"/>
                <a:ea typeface="+mn-ea"/>
                <a:cs typeface="+mn-cs"/>
              </a:rPr>
              <a:t>.</a:t>
            </a:r>
          </a:p>
          <a:p>
            <a:pPr marL="171450" indent="-171450">
              <a:buFontTx/>
              <a:buChar char="-"/>
              <a:defRPr/>
            </a:pPr>
            <a:r>
              <a:rPr lang="en-GB" sz="1400" b="0" i="0" u="none" strike="noStrike" kern="1200" dirty="0">
                <a:solidFill>
                  <a:schemeClr val="tx1"/>
                </a:solidFill>
                <a:effectLst/>
                <a:latin typeface="Arial" pitchFamily="34" charset="0"/>
                <a:ea typeface="+mn-ea"/>
                <a:cs typeface="+mn-cs"/>
              </a:rPr>
              <a:t>Die </a:t>
            </a:r>
            <a:r>
              <a:rPr lang="en-GB" sz="1400" b="0" i="0" u="none" strike="noStrike" kern="1200" dirty="0" err="1">
                <a:solidFill>
                  <a:schemeClr val="tx1"/>
                </a:solidFill>
                <a:effectLst/>
                <a:latin typeface="Arial" pitchFamily="34" charset="0"/>
                <a:ea typeface="+mn-ea"/>
                <a:cs typeface="+mn-cs"/>
              </a:rPr>
              <a:t>einfachste</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aber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auch</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ungenauste</a:t>
            </a:r>
            <a:r>
              <a:rPr lang="en-GB" sz="1400" b="0" i="0" u="none" strike="noStrike" kern="1200" dirty="0">
                <a:solidFill>
                  <a:schemeClr val="tx1"/>
                </a:solidFill>
                <a:effectLst/>
                <a:latin typeface="Arial" pitchFamily="34" charset="0"/>
                <a:ea typeface="+mn-ea"/>
                <a:cs typeface="+mn-cs"/>
              </a:rPr>
              <a:t> Methode </a:t>
            </a:r>
            <a:r>
              <a:rPr lang="en-GB" sz="1400" b="0" i="0" u="none" strike="noStrike" kern="1200" dirty="0" err="1">
                <a:solidFill>
                  <a:schemeClr val="tx1"/>
                </a:solidFill>
                <a:effectLst/>
                <a:latin typeface="Arial" pitchFamily="34" charset="0"/>
                <a:ea typeface="+mn-ea"/>
                <a:cs typeface="+mn-cs"/>
              </a:rPr>
              <a:t>sind</a:t>
            </a:r>
            <a:r>
              <a:rPr lang="en-GB" sz="1400" b="0" i="0" u="none" strike="noStrike" kern="1200" dirty="0">
                <a:solidFill>
                  <a:schemeClr val="tx1"/>
                </a:solidFill>
                <a:effectLst/>
                <a:latin typeface="Arial" pitchFamily="34" charset="0"/>
                <a:ea typeface="+mn-ea"/>
                <a:cs typeface="+mn-cs"/>
              </a:rPr>
              <a:t> die </a:t>
            </a:r>
            <a:r>
              <a:rPr lang="en-GB" sz="1400" b="0" i="0" u="none" strike="noStrike" kern="1200" dirty="0" err="1">
                <a:solidFill>
                  <a:schemeClr val="tx1"/>
                </a:solidFill>
                <a:effectLst/>
                <a:latin typeface="Arial" pitchFamily="34" charset="0"/>
                <a:ea typeface="+mn-ea"/>
                <a:cs typeface="+mn-cs"/>
              </a:rPr>
              <a:t>subjektiven</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Intensitätsangaben</a:t>
            </a:r>
            <a:r>
              <a:rPr lang="en-GB" sz="1400" b="0" i="0" u="none" strike="noStrike" kern="1200" dirty="0">
                <a:solidFill>
                  <a:schemeClr val="tx1"/>
                </a:solidFill>
                <a:effectLst/>
                <a:latin typeface="Arial" pitchFamily="34" charset="0"/>
                <a:ea typeface="+mn-ea"/>
                <a:cs typeface="+mn-cs"/>
              </a:rPr>
              <a:t>. Für </a:t>
            </a:r>
            <a:r>
              <a:rPr lang="en-GB" sz="1400" b="0" i="0" u="none" strike="noStrike" kern="1200" dirty="0" err="1">
                <a:solidFill>
                  <a:schemeClr val="tx1"/>
                </a:solidFill>
                <a:effectLst/>
                <a:latin typeface="Arial" pitchFamily="34" charset="0"/>
                <a:ea typeface="+mn-ea"/>
                <a:cs typeface="+mn-cs"/>
              </a:rPr>
              <a:t>ein</a:t>
            </a:r>
            <a:r>
              <a:rPr lang="en-GB" sz="1400" b="0" i="0" u="none" strike="noStrike" kern="1200" dirty="0">
                <a:solidFill>
                  <a:schemeClr val="tx1"/>
                </a:solidFill>
                <a:effectLst/>
                <a:latin typeface="Arial" pitchFamily="34" charset="0"/>
                <a:ea typeface="+mn-ea"/>
                <a:cs typeface="+mn-cs"/>
              </a:rPr>
              <a:t> Training </a:t>
            </a:r>
            <a:r>
              <a:rPr lang="en-GB" sz="1400" b="0" i="0" u="none" strike="noStrike" kern="1200" dirty="0" err="1">
                <a:solidFill>
                  <a:schemeClr val="tx1"/>
                </a:solidFill>
                <a:effectLst/>
                <a:latin typeface="Arial" pitchFamily="34" charset="0"/>
                <a:ea typeface="+mn-ea"/>
                <a:cs typeface="+mn-cs"/>
              </a:rPr>
              <a:t>im</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Breitensportbereich</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sind</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diese</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aber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ausreichend</a:t>
            </a:r>
            <a:r>
              <a:rPr lang="en-GB" sz="1400" b="0" i="0" u="none" strike="noStrike" kern="1200" dirty="0">
                <a:solidFill>
                  <a:schemeClr val="tx1"/>
                </a:solidFill>
                <a:effectLst/>
                <a:latin typeface="Arial" pitchFamily="34" charset="0"/>
                <a:ea typeface="+mn-ea"/>
                <a:cs typeface="+mn-cs"/>
              </a:rPr>
              <a:t> und </a:t>
            </a:r>
            <a:r>
              <a:rPr lang="en-GB" sz="1400" b="0" i="0" u="none" strike="noStrike" kern="1200" dirty="0" err="1">
                <a:solidFill>
                  <a:schemeClr val="tx1"/>
                </a:solidFill>
                <a:effectLst/>
                <a:latin typeface="Arial" pitchFamily="34" charset="0"/>
                <a:ea typeface="+mn-ea"/>
                <a:cs typeface="+mn-cs"/>
              </a:rPr>
              <a:t>werden</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entsprechend</a:t>
            </a:r>
            <a:r>
              <a:rPr lang="en-GB" sz="1400" b="0" i="0" u="none" strike="noStrike" kern="1200" dirty="0">
                <a:solidFill>
                  <a:schemeClr val="tx1"/>
                </a:solidFill>
                <a:effectLst/>
                <a:latin typeface="Arial" pitchFamily="34" charset="0"/>
                <a:ea typeface="+mn-ea"/>
                <a:cs typeface="+mn-cs"/>
              </a:rPr>
              <a:t> oft </a:t>
            </a:r>
            <a:r>
              <a:rPr lang="en-GB" sz="1400" b="0" i="0" u="none" strike="noStrike" kern="1200" dirty="0" err="1">
                <a:solidFill>
                  <a:schemeClr val="tx1"/>
                </a:solidFill>
                <a:effectLst/>
                <a:latin typeface="Arial" pitchFamily="34" charset="0"/>
                <a:ea typeface="+mn-ea"/>
                <a:cs typeface="+mn-cs"/>
              </a:rPr>
              <a:t>verwendet</a:t>
            </a:r>
            <a:r>
              <a:rPr lang="en-GB" sz="1400" b="0" i="0" u="none" strike="noStrike" kern="1200" dirty="0">
                <a:solidFill>
                  <a:schemeClr val="tx1"/>
                </a:solidFill>
                <a:effectLst/>
                <a:latin typeface="Arial" pitchFamily="34" charset="0"/>
                <a:ea typeface="+mn-ea"/>
                <a:cs typeface="+mn-cs"/>
              </a:rPr>
              <a:t>.</a:t>
            </a:r>
          </a:p>
          <a:p>
            <a:pPr marL="171450" indent="-171450">
              <a:buFontTx/>
              <a:buChar char="-"/>
              <a:defRPr/>
            </a:pPr>
            <a:r>
              <a:rPr lang="en-GB" sz="1400" b="0" i="0" u="none" strike="noStrike" kern="1200" dirty="0">
                <a:solidFill>
                  <a:schemeClr val="tx1"/>
                </a:solidFill>
                <a:effectLst/>
                <a:latin typeface="Arial" pitchFamily="34" charset="0"/>
                <a:ea typeface="+mn-ea"/>
                <a:cs typeface="+mn-cs"/>
              </a:rPr>
              <a:t>Eine </a:t>
            </a:r>
            <a:r>
              <a:rPr lang="en-GB" sz="1400" b="0" i="0" u="none" strike="noStrike" kern="1200" dirty="0" err="1">
                <a:solidFill>
                  <a:schemeClr val="tx1"/>
                </a:solidFill>
                <a:effectLst/>
                <a:latin typeface="Arial" pitchFamily="34" charset="0"/>
                <a:ea typeface="+mn-ea"/>
                <a:cs typeface="+mn-cs"/>
              </a:rPr>
              <a:t>sehr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häufig</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verwendete</a:t>
            </a:r>
            <a:r>
              <a:rPr lang="en-GB" sz="1400" b="0" i="0" u="none" strike="noStrike" kern="1200" dirty="0">
                <a:solidFill>
                  <a:schemeClr val="tx1"/>
                </a:solidFill>
                <a:effectLst/>
                <a:latin typeface="Arial" pitchFamily="34" charset="0"/>
                <a:ea typeface="+mn-ea"/>
                <a:cs typeface="+mn-cs"/>
              </a:rPr>
              <a:t> und </a:t>
            </a:r>
            <a:r>
              <a:rPr lang="en-GB" sz="1400" b="0" i="0" u="none" strike="noStrike" kern="1200" dirty="0" err="1">
                <a:solidFill>
                  <a:schemeClr val="tx1"/>
                </a:solidFill>
                <a:effectLst/>
                <a:latin typeface="Arial" pitchFamily="34" charset="0"/>
                <a:ea typeface="+mn-ea"/>
                <a:cs typeface="+mn-cs"/>
              </a:rPr>
              <a:t>auch</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anerkannte</a:t>
            </a:r>
            <a:r>
              <a:rPr lang="en-GB" sz="1400" b="0" i="0" u="none" strike="noStrike" kern="1200" dirty="0">
                <a:solidFill>
                  <a:schemeClr val="tx1"/>
                </a:solidFill>
                <a:effectLst/>
                <a:latin typeface="Arial" pitchFamily="34" charset="0"/>
                <a:ea typeface="+mn-ea"/>
                <a:cs typeface="+mn-cs"/>
              </a:rPr>
              <a:t> Methode </a:t>
            </a:r>
            <a:r>
              <a:rPr lang="en-GB" sz="1400" b="0" i="0" u="none" strike="noStrike" kern="1200" dirty="0" err="1">
                <a:solidFill>
                  <a:schemeClr val="tx1"/>
                </a:solidFill>
                <a:effectLst/>
                <a:latin typeface="Arial" pitchFamily="34" charset="0"/>
                <a:ea typeface="+mn-ea"/>
                <a:cs typeface="+mn-cs"/>
              </a:rPr>
              <a:t>ist</a:t>
            </a:r>
            <a:r>
              <a:rPr lang="en-GB" sz="1400" b="0" i="0" u="none" strike="noStrike" kern="1200" dirty="0">
                <a:solidFill>
                  <a:schemeClr val="tx1"/>
                </a:solidFill>
                <a:effectLst/>
                <a:latin typeface="Arial" pitchFamily="34" charset="0"/>
                <a:ea typeface="+mn-ea"/>
                <a:cs typeface="+mn-cs"/>
              </a:rPr>
              <a:t> die Borg-Skala (</a:t>
            </a:r>
            <a:r>
              <a:rPr lang="en-GB" sz="1400" b="0" i="0" u="none" strike="noStrike" kern="1200" dirty="0" err="1">
                <a:solidFill>
                  <a:schemeClr val="tx1"/>
                </a:solidFill>
                <a:effectLst/>
                <a:latin typeface="Arial" pitchFamily="34" charset="0"/>
                <a:ea typeface="+mn-ea"/>
                <a:cs typeface="+mn-cs"/>
              </a:rPr>
              <a:t>Stufe</a:t>
            </a:r>
            <a:r>
              <a:rPr lang="en-GB" sz="1400" b="0" i="0" u="none" strike="noStrike" kern="1200" dirty="0">
                <a:solidFill>
                  <a:schemeClr val="tx1"/>
                </a:solidFill>
                <a:effectLst/>
                <a:latin typeface="Arial" pitchFamily="34" charset="0"/>
                <a:ea typeface="+mn-ea"/>
                <a:cs typeface="+mn-cs"/>
              </a:rPr>
              <a:t> 6-20 von </a:t>
            </a:r>
            <a:r>
              <a:rPr lang="en-GB" sz="1400" b="0" i="0" u="none" strike="noStrike" kern="1200" dirty="0" err="1">
                <a:solidFill>
                  <a:schemeClr val="tx1"/>
                </a:solidFill>
                <a:effectLst/>
                <a:latin typeface="Arial" pitchFamily="34" charset="0"/>
                <a:ea typeface="+mn-ea"/>
                <a:cs typeface="+mn-cs"/>
              </a:rPr>
              <a:t>sehr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sehr</a:t>
            </a:r>
            <a:r>
              <a:rPr lang="en-GB" sz="1400" b="0" i="0" u="none" strike="noStrike" kern="1200" dirty="0">
                <a:solidFill>
                  <a:schemeClr val="tx1"/>
                </a:solidFill>
                <a:effectLst/>
                <a:latin typeface="Arial" pitchFamily="34" charset="0"/>
                <a:ea typeface="+mn-ea"/>
                <a:cs typeface="+mn-cs"/>
              </a:rPr>
              <a:t> locker bis </a:t>
            </a:r>
            <a:r>
              <a:rPr lang="en-GB" sz="1400" b="0" i="0" u="none" strike="noStrike" kern="1200" dirty="0" err="1">
                <a:solidFill>
                  <a:schemeClr val="tx1"/>
                </a:solidFill>
                <a:effectLst/>
                <a:latin typeface="Arial" pitchFamily="34" charset="0"/>
                <a:ea typeface="+mn-ea"/>
                <a:cs typeface="+mn-cs"/>
              </a:rPr>
              <a:t>sehr</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sehr</a:t>
            </a:r>
            <a:r>
              <a:rPr lang="en-GB" sz="1400" b="0" i="0" u="none" strike="noStrike" kern="1200" dirty="0">
                <a:solidFill>
                  <a:schemeClr val="tx1"/>
                </a:solidFill>
                <a:effectLst/>
                <a:latin typeface="Arial" pitchFamily="34" charset="0"/>
                <a:ea typeface="+mn-ea"/>
                <a:cs typeface="+mn-cs"/>
              </a:rPr>
              <a:t> hart).</a:t>
            </a:r>
          </a:p>
          <a:p>
            <a:pPr marL="171450" indent="-171450">
              <a:buFontTx/>
              <a:buChar char="-"/>
              <a:defRPr/>
            </a:pPr>
            <a:r>
              <a:rPr lang="en-GB" sz="1400" b="0" i="0" u="none" strike="noStrike" kern="1200" dirty="0">
                <a:solidFill>
                  <a:schemeClr val="tx1"/>
                </a:solidFill>
                <a:effectLst/>
                <a:latin typeface="Arial" pitchFamily="34" charset="0"/>
                <a:ea typeface="+mn-ea"/>
                <a:cs typeface="+mn-cs"/>
              </a:rPr>
              <a:t>Je </a:t>
            </a:r>
            <a:r>
              <a:rPr lang="en-GB" sz="1400" b="0" i="0" u="none" strike="noStrike" kern="1200" dirty="0" err="1">
                <a:solidFill>
                  <a:schemeClr val="tx1"/>
                </a:solidFill>
                <a:effectLst/>
                <a:latin typeface="Arial" pitchFamily="34" charset="0"/>
                <a:ea typeface="+mn-ea"/>
                <a:cs typeface="+mn-cs"/>
              </a:rPr>
              <a:t>nach</a:t>
            </a:r>
            <a:r>
              <a:rPr lang="en-GB" sz="1400" b="0" i="0" u="none" strike="noStrike" kern="1200" dirty="0">
                <a:solidFill>
                  <a:schemeClr val="tx1"/>
                </a:solidFill>
                <a:effectLst/>
                <a:latin typeface="Arial" pitchFamily="34" charset="0"/>
                <a:ea typeface="+mn-ea"/>
                <a:cs typeface="+mn-cs"/>
              </a:rPr>
              <a:t> Ziel des </a:t>
            </a:r>
            <a:r>
              <a:rPr lang="en-GB" sz="1400" b="0" i="0" u="none" strike="noStrike" kern="1200" dirty="0" err="1">
                <a:solidFill>
                  <a:schemeClr val="tx1"/>
                </a:solidFill>
                <a:effectLst/>
                <a:latin typeface="Arial" pitchFamily="34" charset="0"/>
                <a:ea typeface="+mn-ea"/>
                <a:cs typeface="+mn-cs"/>
              </a:rPr>
              <a:t>Ausdauertrainings</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unterscheiden</a:t>
            </a:r>
            <a:r>
              <a:rPr lang="en-GB" sz="1400" b="0" i="0" u="none" strike="noStrike" kern="1200" dirty="0">
                <a:solidFill>
                  <a:schemeClr val="tx1"/>
                </a:solidFill>
                <a:effectLst/>
                <a:latin typeface="Arial" pitchFamily="34" charset="0"/>
                <a:ea typeface="+mn-ea"/>
                <a:cs typeface="+mn-cs"/>
              </a:rPr>
              <a:t> </a:t>
            </a:r>
            <a:r>
              <a:rPr lang="en-GB" sz="1400" b="0" i="0" u="none" strike="noStrike" kern="1200" dirty="0" err="1">
                <a:solidFill>
                  <a:schemeClr val="tx1"/>
                </a:solidFill>
                <a:effectLst/>
                <a:latin typeface="Arial" pitchFamily="34" charset="0"/>
                <a:ea typeface="+mn-ea"/>
                <a:cs typeface="+mn-cs"/>
              </a:rPr>
              <a:t>sich</a:t>
            </a:r>
            <a:r>
              <a:rPr lang="en-GB" sz="1400" b="0" i="0" u="none" strike="noStrike" kern="1200" dirty="0">
                <a:solidFill>
                  <a:schemeClr val="tx1"/>
                </a:solidFill>
                <a:effectLst/>
                <a:latin typeface="Arial" pitchFamily="34" charset="0"/>
                <a:ea typeface="+mn-ea"/>
                <a:cs typeface="+mn-cs"/>
              </a:rPr>
              <a:t> die Trainings.</a:t>
            </a:r>
            <a:endParaRPr lang="de-CH" sz="1400" b="0" dirty="0"/>
          </a:p>
        </p:txBody>
      </p:sp>
      <p:sp>
        <p:nvSpPr>
          <p:cNvPr id="4" name="Datumsplatzhalter 3"/>
          <p:cNvSpPr>
            <a:spLocks noGrp="1"/>
          </p:cNvSpPr>
          <p:nvPr>
            <p:ph type="dt" sz="quarter" idx="10"/>
          </p:nvPr>
        </p:nvSpPr>
        <p:spPr/>
        <p:txBody>
          <a:bodyPr/>
          <a:lstStyle/>
          <a:p>
            <a:pPr>
              <a:defRPr/>
            </a:pPr>
            <a:r>
              <a:rPr lang="de-DE"/>
              <a:t>Stand TT.MM.JJ</a:t>
            </a:r>
            <a:endParaRPr lang="fr-CH"/>
          </a:p>
        </p:txBody>
      </p:sp>
      <p:sp>
        <p:nvSpPr>
          <p:cNvPr id="5" name="Kopfzeilenplatzhalter 4"/>
          <p:cNvSpPr>
            <a:spLocks noGrp="1"/>
          </p:cNvSpPr>
          <p:nvPr>
            <p:ph type="hdr" sz="quarter" idx="11"/>
          </p:nvPr>
        </p:nvSpPr>
        <p:spPr/>
        <p:txBody>
          <a:bodyPr/>
          <a:lstStyle/>
          <a:p>
            <a:pPr>
              <a:defRPr/>
            </a:pPr>
            <a:r>
              <a:rPr lang="fr-CH"/>
              <a:t>Bezeichnung des Anlasses mit Datum bzw Geschäft / Vorhaben</a:t>
            </a:r>
          </a:p>
        </p:txBody>
      </p:sp>
      <p:sp>
        <p:nvSpPr>
          <p:cNvPr id="6" name="Fußzeilenplatzhalter 5"/>
          <p:cNvSpPr>
            <a:spLocks noGrp="1"/>
          </p:cNvSpPr>
          <p:nvPr>
            <p:ph type="ftr" sz="quarter" idx="12"/>
          </p:nvPr>
        </p:nvSpPr>
        <p:spPr/>
        <p:txBody>
          <a:bodyPr/>
          <a:lstStyle/>
          <a:p>
            <a:pPr>
              <a:defRPr/>
            </a:pPr>
            <a:r>
              <a:rPr lang="de-CH"/>
              <a:t>Referent oder Herausgeber</a:t>
            </a:r>
          </a:p>
        </p:txBody>
      </p:sp>
      <p:sp>
        <p:nvSpPr>
          <p:cNvPr id="7" name="Foliennummernplatzhalter 6"/>
          <p:cNvSpPr>
            <a:spLocks noGrp="1"/>
          </p:cNvSpPr>
          <p:nvPr>
            <p:ph type="sldNum" sz="quarter" idx="13"/>
          </p:nvPr>
        </p:nvSpPr>
        <p:spPr/>
        <p:txBody>
          <a:bodyPr/>
          <a:lstStyle/>
          <a:p>
            <a:pPr>
              <a:defRPr/>
            </a:pPr>
            <a:fld id="{92E78508-2330-44A4-85A5-1B569C089F1A}" type="slidenum">
              <a:rPr lang="de-CH" smtClean="0"/>
              <a:pPr>
                <a:defRPr/>
              </a:pPr>
              <a:t>53</a:t>
            </a:fld>
            <a:endParaRPr lang="de-CH"/>
          </a:p>
        </p:txBody>
      </p:sp>
    </p:spTree>
    <p:extLst>
      <p:ext uri="{BB962C8B-B14F-4D97-AF65-F5344CB8AC3E}">
        <p14:creationId xmlns:p14="http://schemas.microsoft.com/office/powerpoint/2010/main" val="3918625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1F42-FB3E-378B-D3E5-B7DC445020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9E2B0F6-6762-38A7-4F46-AAD4232B7C45}"/>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1DB66499-BBCA-6F98-5F6F-D190F64CC0AE}"/>
              </a:ext>
            </a:extLst>
          </p:cNvPr>
          <p:cNvSpPr>
            <a:spLocks noGrp="1"/>
          </p:cNvSpPr>
          <p:nvPr>
            <p:ph type="body" idx="1"/>
          </p:nvPr>
        </p:nvSpPr>
        <p:spPr/>
        <p:txBody>
          <a:bodyPr/>
          <a:lstStyle/>
          <a:p>
            <a:pPr marL="171450" indent="-171450">
              <a:buFont typeface="Symbol" panose="05050102010706020507" pitchFamily="18" charset="2"/>
              <a:buChar char="-"/>
              <a:defRPr/>
            </a:pPr>
            <a:r>
              <a:rPr lang="de-CH" dirty="0" err="1"/>
              <a:t>Les</a:t>
            </a:r>
            <a:r>
              <a:rPr lang="de-CH" dirty="0"/>
              <a:t> </a:t>
            </a:r>
            <a:r>
              <a:rPr lang="de-CH" dirty="0" err="1"/>
              <a:t>performances</a:t>
            </a:r>
            <a:r>
              <a:rPr lang="de-CH" dirty="0"/>
              <a:t> </a:t>
            </a:r>
            <a:r>
              <a:rPr lang="de-CH" dirty="0" err="1"/>
              <a:t>varient</a:t>
            </a:r>
            <a:r>
              <a:rPr lang="de-CH" dirty="0"/>
              <a:t> </a:t>
            </a:r>
            <a:r>
              <a:rPr lang="de-CH" dirty="0" err="1"/>
              <a:t>considérablement</a:t>
            </a:r>
            <a:r>
              <a:rPr lang="de-CH" dirty="0"/>
              <a:t> </a:t>
            </a:r>
            <a:r>
              <a:rPr lang="de-CH" dirty="0" err="1"/>
              <a:t>d'une</a:t>
            </a:r>
            <a:r>
              <a:rPr lang="de-CH" dirty="0"/>
              <a:t> </a:t>
            </a:r>
            <a:r>
              <a:rPr lang="de-CH" dirty="0" err="1"/>
              <a:t>personne</a:t>
            </a:r>
            <a:r>
              <a:rPr lang="de-CH" dirty="0"/>
              <a:t> à </a:t>
            </a:r>
            <a:r>
              <a:rPr lang="de-CH" dirty="0" err="1"/>
              <a:t>l'autre</a:t>
            </a:r>
            <a:r>
              <a:rPr lang="de-CH" dirty="0"/>
              <a:t>. Par </a:t>
            </a:r>
            <a:r>
              <a:rPr lang="de-CH" dirty="0" err="1"/>
              <a:t>conséquent</a:t>
            </a:r>
            <a:r>
              <a:rPr lang="de-CH" dirty="0"/>
              <a:t>, </a:t>
            </a:r>
            <a:r>
              <a:rPr lang="de-CH" dirty="0" err="1"/>
              <a:t>l'intensité</a:t>
            </a:r>
            <a:r>
              <a:rPr lang="de-CH" dirty="0"/>
              <a:t> de </a:t>
            </a:r>
            <a:r>
              <a:rPr lang="de-CH" dirty="0" err="1"/>
              <a:t>l'entraînement</a:t>
            </a:r>
            <a:r>
              <a:rPr lang="de-CH" dirty="0"/>
              <a:t> </a:t>
            </a:r>
            <a:r>
              <a:rPr lang="de-CH" dirty="0" err="1"/>
              <a:t>doit</a:t>
            </a:r>
            <a:r>
              <a:rPr lang="de-CH" dirty="0"/>
              <a:t> </a:t>
            </a:r>
            <a:r>
              <a:rPr lang="de-CH" dirty="0" err="1"/>
              <a:t>également</a:t>
            </a:r>
            <a:r>
              <a:rPr lang="de-CH" dirty="0"/>
              <a:t> </a:t>
            </a:r>
            <a:r>
              <a:rPr lang="de-CH" dirty="0" err="1"/>
              <a:t>être</a:t>
            </a:r>
            <a:r>
              <a:rPr lang="de-CH" dirty="0"/>
              <a:t> </a:t>
            </a:r>
            <a:r>
              <a:rPr lang="de-CH" dirty="0" err="1"/>
              <a:t>adaptée</a:t>
            </a:r>
            <a:r>
              <a:rPr lang="de-CH" dirty="0"/>
              <a:t> à </a:t>
            </a:r>
            <a:r>
              <a:rPr lang="de-CH" dirty="0" err="1"/>
              <a:t>chaque</a:t>
            </a:r>
            <a:r>
              <a:rPr lang="de-CH" dirty="0"/>
              <a:t> </a:t>
            </a:r>
            <a:r>
              <a:rPr lang="de-CH" dirty="0" err="1"/>
              <a:t>individu</a:t>
            </a:r>
            <a:r>
              <a:rPr lang="de-CH" dirty="0"/>
              <a:t>.</a:t>
            </a:r>
          </a:p>
          <a:p>
            <a:pPr marL="171450" indent="-171450">
              <a:buFont typeface="Symbol" panose="05050102010706020507" pitchFamily="18" charset="2"/>
              <a:buChar char="-"/>
              <a:defRPr/>
            </a:pPr>
            <a:r>
              <a:rPr lang="de-CH" dirty="0"/>
              <a:t>La </a:t>
            </a:r>
            <a:r>
              <a:rPr lang="de-CH" dirty="0" err="1"/>
              <a:t>fréquence</a:t>
            </a:r>
            <a:r>
              <a:rPr lang="de-CH" dirty="0"/>
              <a:t> </a:t>
            </a:r>
            <a:r>
              <a:rPr lang="de-CH" dirty="0" err="1"/>
              <a:t>cardiaque</a:t>
            </a:r>
            <a:r>
              <a:rPr lang="de-CH" dirty="0"/>
              <a:t>, la </a:t>
            </a:r>
            <a:r>
              <a:rPr lang="de-CH" dirty="0" err="1"/>
              <a:t>perception</a:t>
            </a:r>
            <a:r>
              <a:rPr lang="de-CH" dirty="0"/>
              <a:t> </a:t>
            </a:r>
            <a:r>
              <a:rPr lang="de-CH" dirty="0" err="1"/>
              <a:t>subjective</a:t>
            </a:r>
            <a:r>
              <a:rPr lang="de-CH" dirty="0"/>
              <a:t> de </a:t>
            </a:r>
            <a:r>
              <a:rPr lang="de-CH" dirty="0" err="1"/>
              <a:t>l'effort</a:t>
            </a:r>
            <a:r>
              <a:rPr lang="de-CH" dirty="0"/>
              <a:t> </a:t>
            </a:r>
            <a:r>
              <a:rPr lang="de-CH" dirty="0" err="1"/>
              <a:t>ou</a:t>
            </a:r>
            <a:r>
              <a:rPr lang="de-CH" dirty="0"/>
              <a:t> la </a:t>
            </a:r>
            <a:r>
              <a:rPr lang="de-CH" dirty="0" err="1"/>
              <a:t>règle</a:t>
            </a:r>
            <a:r>
              <a:rPr lang="de-CH" dirty="0"/>
              <a:t> de </a:t>
            </a:r>
            <a:r>
              <a:rPr lang="de-CH" dirty="0" err="1"/>
              <a:t>l'élocution</a:t>
            </a:r>
            <a:r>
              <a:rPr lang="de-CH" dirty="0"/>
              <a:t> </a:t>
            </a:r>
            <a:r>
              <a:rPr lang="de-CH" dirty="0" err="1"/>
              <a:t>permettent</a:t>
            </a:r>
            <a:r>
              <a:rPr lang="de-CH" dirty="0"/>
              <a:t> à </a:t>
            </a:r>
            <a:r>
              <a:rPr lang="de-CH" dirty="0" err="1"/>
              <a:t>chaque</a:t>
            </a:r>
            <a:r>
              <a:rPr lang="de-CH" dirty="0"/>
              <a:t> </a:t>
            </a:r>
            <a:r>
              <a:rPr lang="de-CH" dirty="0" err="1"/>
              <a:t>sportif</a:t>
            </a:r>
            <a:r>
              <a:rPr lang="de-CH" dirty="0"/>
              <a:t> de </a:t>
            </a:r>
            <a:r>
              <a:rPr lang="de-CH" dirty="0" err="1"/>
              <a:t>déterminer</a:t>
            </a:r>
            <a:r>
              <a:rPr lang="de-CH" dirty="0"/>
              <a:t> </a:t>
            </a:r>
            <a:r>
              <a:rPr lang="de-CH" dirty="0" err="1"/>
              <a:t>l'intensité</a:t>
            </a:r>
            <a:r>
              <a:rPr lang="de-CH" dirty="0"/>
              <a:t> optimale de </a:t>
            </a:r>
            <a:r>
              <a:rPr lang="de-CH" dirty="0" err="1"/>
              <a:t>son</a:t>
            </a:r>
            <a:r>
              <a:rPr lang="de-CH" dirty="0"/>
              <a:t> </a:t>
            </a:r>
            <a:r>
              <a:rPr lang="de-CH" dirty="0" err="1"/>
              <a:t>entraînement</a:t>
            </a:r>
            <a:r>
              <a:rPr lang="de-CH" dirty="0"/>
              <a:t>.</a:t>
            </a:r>
          </a:p>
          <a:p>
            <a:pPr marL="171450" indent="-171450">
              <a:buFont typeface="Symbol" panose="05050102010706020507" pitchFamily="18" charset="2"/>
              <a:buChar char="-"/>
              <a:defRPr/>
            </a:pPr>
            <a:r>
              <a:rPr lang="de-CH" dirty="0" err="1"/>
              <a:t>Les</a:t>
            </a:r>
            <a:r>
              <a:rPr lang="de-CH" dirty="0"/>
              <a:t> </a:t>
            </a:r>
            <a:r>
              <a:rPr lang="de-CH" dirty="0" err="1"/>
              <a:t>indications</a:t>
            </a:r>
            <a:r>
              <a:rPr lang="de-CH" dirty="0"/>
              <a:t> </a:t>
            </a:r>
            <a:r>
              <a:rPr lang="de-CH" dirty="0" err="1"/>
              <a:t>subjectives</a:t>
            </a:r>
            <a:r>
              <a:rPr lang="de-CH" dirty="0"/>
              <a:t> de </a:t>
            </a:r>
            <a:r>
              <a:rPr lang="de-CH" dirty="0" err="1"/>
              <a:t>l'intensité</a:t>
            </a:r>
            <a:r>
              <a:rPr lang="de-CH" dirty="0"/>
              <a:t> </a:t>
            </a:r>
            <a:r>
              <a:rPr lang="de-CH" dirty="0" err="1"/>
              <a:t>constituent</a:t>
            </a:r>
            <a:r>
              <a:rPr lang="de-CH" dirty="0"/>
              <a:t> la </a:t>
            </a:r>
            <a:r>
              <a:rPr lang="de-CH" dirty="0" err="1"/>
              <a:t>méthode</a:t>
            </a:r>
            <a:r>
              <a:rPr lang="de-CH" dirty="0"/>
              <a:t> la plus simple, </a:t>
            </a:r>
            <a:r>
              <a:rPr lang="de-CH" dirty="0" err="1"/>
              <a:t>mais</a:t>
            </a:r>
            <a:r>
              <a:rPr lang="de-CH" dirty="0"/>
              <a:t> </a:t>
            </a:r>
            <a:r>
              <a:rPr lang="de-CH" dirty="0" err="1"/>
              <a:t>aussi</a:t>
            </a:r>
            <a:r>
              <a:rPr lang="de-CH" dirty="0"/>
              <a:t> la </a:t>
            </a:r>
            <a:r>
              <a:rPr lang="de-CH" dirty="0" err="1"/>
              <a:t>moins</a:t>
            </a:r>
            <a:r>
              <a:rPr lang="de-CH" dirty="0"/>
              <a:t> </a:t>
            </a:r>
            <a:r>
              <a:rPr lang="de-CH" dirty="0" err="1"/>
              <a:t>précise</a:t>
            </a:r>
            <a:r>
              <a:rPr lang="de-CH" dirty="0"/>
              <a:t>. Elles </a:t>
            </a:r>
            <a:r>
              <a:rPr lang="de-CH" dirty="0" err="1"/>
              <a:t>sont</a:t>
            </a:r>
            <a:r>
              <a:rPr lang="de-CH" dirty="0"/>
              <a:t> </a:t>
            </a:r>
            <a:r>
              <a:rPr lang="de-CH" dirty="0" err="1"/>
              <a:t>toutefois</a:t>
            </a:r>
            <a:r>
              <a:rPr lang="de-CH" dirty="0"/>
              <a:t> </a:t>
            </a:r>
            <a:r>
              <a:rPr lang="de-CH" dirty="0" err="1"/>
              <a:t>suffisantes</a:t>
            </a:r>
            <a:r>
              <a:rPr lang="de-CH" dirty="0"/>
              <a:t> </a:t>
            </a:r>
            <a:r>
              <a:rPr lang="de-CH" dirty="0" err="1"/>
              <a:t>pour</a:t>
            </a:r>
            <a:r>
              <a:rPr lang="de-CH" dirty="0"/>
              <a:t> </a:t>
            </a:r>
            <a:r>
              <a:rPr lang="de-CH" dirty="0" err="1"/>
              <a:t>un</a:t>
            </a:r>
            <a:r>
              <a:rPr lang="de-CH" dirty="0"/>
              <a:t> </a:t>
            </a:r>
            <a:r>
              <a:rPr lang="de-CH" dirty="0" err="1"/>
              <a:t>entraînement</a:t>
            </a:r>
            <a:r>
              <a:rPr lang="de-CH" dirty="0"/>
              <a:t> </a:t>
            </a:r>
            <a:r>
              <a:rPr lang="de-CH" dirty="0" err="1"/>
              <a:t>dans</a:t>
            </a:r>
            <a:r>
              <a:rPr lang="de-CH" dirty="0"/>
              <a:t> le </a:t>
            </a:r>
            <a:r>
              <a:rPr lang="de-CH" dirty="0" err="1"/>
              <a:t>domaine</a:t>
            </a:r>
            <a:r>
              <a:rPr lang="de-CH" dirty="0"/>
              <a:t> du </a:t>
            </a:r>
            <a:r>
              <a:rPr lang="de-CH" dirty="0" err="1"/>
              <a:t>sport</a:t>
            </a:r>
            <a:r>
              <a:rPr lang="de-CH" dirty="0"/>
              <a:t> de </a:t>
            </a:r>
            <a:r>
              <a:rPr lang="de-CH" dirty="0" err="1"/>
              <a:t>masse</a:t>
            </a:r>
            <a:r>
              <a:rPr lang="de-CH" dirty="0"/>
              <a:t> et </a:t>
            </a:r>
            <a:r>
              <a:rPr lang="de-CH" dirty="0" err="1"/>
              <a:t>sont</a:t>
            </a:r>
            <a:r>
              <a:rPr lang="de-CH" dirty="0"/>
              <a:t> </a:t>
            </a:r>
            <a:r>
              <a:rPr lang="de-CH" dirty="0" err="1"/>
              <a:t>donc</a:t>
            </a:r>
            <a:r>
              <a:rPr lang="de-CH" dirty="0"/>
              <a:t> </a:t>
            </a:r>
            <a:r>
              <a:rPr lang="de-CH" dirty="0" err="1"/>
              <a:t>souvent</a:t>
            </a:r>
            <a:r>
              <a:rPr lang="de-CH" dirty="0"/>
              <a:t> </a:t>
            </a:r>
            <a:r>
              <a:rPr lang="de-CH" dirty="0" err="1"/>
              <a:t>utilisées</a:t>
            </a:r>
            <a:r>
              <a:rPr lang="de-CH" dirty="0"/>
              <a:t>.</a:t>
            </a:r>
          </a:p>
          <a:p>
            <a:pPr marL="171450" indent="-171450">
              <a:buFont typeface="Symbol" panose="05050102010706020507" pitchFamily="18" charset="2"/>
              <a:buChar char="-"/>
              <a:defRPr/>
            </a:pPr>
            <a:r>
              <a:rPr lang="de-CH" dirty="0" err="1"/>
              <a:t>Une</a:t>
            </a:r>
            <a:r>
              <a:rPr lang="de-CH" dirty="0"/>
              <a:t> </a:t>
            </a:r>
            <a:r>
              <a:rPr lang="de-CH" dirty="0" err="1"/>
              <a:t>méthode</a:t>
            </a:r>
            <a:r>
              <a:rPr lang="de-CH" dirty="0"/>
              <a:t> très </a:t>
            </a:r>
            <a:r>
              <a:rPr lang="de-CH" dirty="0" err="1"/>
              <a:t>utilisée</a:t>
            </a:r>
            <a:r>
              <a:rPr lang="de-CH" dirty="0"/>
              <a:t> et </a:t>
            </a:r>
            <a:r>
              <a:rPr lang="de-CH" dirty="0" err="1"/>
              <a:t>reconnue</a:t>
            </a:r>
            <a:r>
              <a:rPr lang="de-CH" dirty="0"/>
              <a:t> </a:t>
            </a:r>
            <a:r>
              <a:rPr lang="de-CH" dirty="0" err="1"/>
              <a:t>est</a:t>
            </a:r>
            <a:r>
              <a:rPr lang="de-CH" dirty="0"/>
              <a:t> </a:t>
            </a:r>
            <a:r>
              <a:rPr lang="de-CH" dirty="0" err="1"/>
              <a:t>l'échelle</a:t>
            </a:r>
            <a:r>
              <a:rPr lang="de-CH" dirty="0"/>
              <a:t> de Borg (</a:t>
            </a:r>
            <a:r>
              <a:rPr lang="de-CH" dirty="0" err="1"/>
              <a:t>niveau</a:t>
            </a:r>
            <a:r>
              <a:rPr lang="de-CH" dirty="0"/>
              <a:t> 6-20 de très, très </a:t>
            </a:r>
            <a:r>
              <a:rPr lang="de-CH" dirty="0" err="1"/>
              <a:t>relâché</a:t>
            </a:r>
            <a:r>
              <a:rPr lang="de-CH" dirty="0"/>
              <a:t> à très, très </a:t>
            </a:r>
            <a:r>
              <a:rPr lang="de-CH" dirty="0" err="1"/>
              <a:t>dur</a:t>
            </a:r>
            <a:r>
              <a:rPr lang="de-CH" dirty="0"/>
              <a:t>).</a:t>
            </a:r>
          </a:p>
          <a:p>
            <a:pPr marL="171450" indent="-171450">
              <a:buFont typeface="Symbol" panose="05050102010706020507" pitchFamily="18" charset="2"/>
              <a:buChar char="-"/>
              <a:defRPr/>
            </a:pPr>
            <a:r>
              <a:rPr lang="de-CH" dirty="0" err="1"/>
              <a:t>Les</a:t>
            </a:r>
            <a:r>
              <a:rPr lang="de-CH" dirty="0"/>
              <a:t> </a:t>
            </a:r>
            <a:r>
              <a:rPr lang="de-CH" dirty="0" err="1"/>
              <a:t>entraînements</a:t>
            </a:r>
            <a:r>
              <a:rPr lang="de-CH" dirty="0"/>
              <a:t> </a:t>
            </a:r>
            <a:r>
              <a:rPr lang="de-CH" dirty="0" err="1"/>
              <a:t>diffèrent</a:t>
            </a:r>
            <a:r>
              <a:rPr lang="de-CH" dirty="0"/>
              <a:t> </a:t>
            </a:r>
            <a:r>
              <a:rPr lang="de-CH" dirty="0" err="1"/>
              <a:t>selon</a:t>
            </a:r>
            <a:r>
              <a:rPr lang="de-CH" dirty="0"/>
              <a:t> </a:t>
            </a:r>
            <a:r>
              <a:rPr lang="de-CH" dirty="0" err="1"/>
              <a:t>l'objectif</a:t>
            </a:r>
            <a:r>
              <a:rPr lang="de-CH" dirty="0"/>
              <a:t> de </a:t>
            </a:r>
            <a:r>
              <a:rPr lang="de-CH" dirty="0" err="1"/>
              <a:t>l'entraînement</a:t>
            </a:r>
            <a:r>
              <a:rPr lang="de-CH" dirty="0"/>
              <a:t> </a:t>
            </a:r>
            <a:r>
              <a:rPr lang="de-CH" dirty="0" err="1"/>
              <a:t>d'endurance</a:t>
            </a:r>
            <a:r>
              <a:rPr lang="de-CH" dirty="0"/>
              <a:t>.</a:t>
            </a:r>
          </a:p>
        </p:txBody>
      </p:sp>
      <p:sp>
        <p:nvSpPr>
          <p:cNvPr id="239620" name="Foliennummernplatzhalter 3">
            <a:extLst>
              <a:ext uri="{FF2B5EF4-FFF2-40B4-BE49-F238E27FC236}">
                <a16:creationId xmlns:a16="http://schemas.microsoft.com/office/drawing/2014/main" id="{1B8EDAFE-7079-E679-C8B3-300207D953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54</a:t>
            </a:fld>
            <a:endParaRPr lang="de-CH" altLang="de-DE" sz="1300"/>
          </a:p>
        </p:txBody>
      </p:sp>
    </p:spTree>
    <p:extLst>
      <p:ext uri="{BB962C8B-B14F-4D97-AF65-F5344CB8AC3E}">
        <p14:creationId xmlns:p14="http://schemas.microsoft.com/office/powerpoint/2010/main" val="119690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90884-4C91-BC93-E087-B948688C6F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A7E7CB-D447-E612-4282-E5219276C8A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B7B2949E-5A9C-F815-ABCC-F9753B785B1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b="1" dirty="0"/>
              <a:t>„Jede Bewegung zählt und ist besser als keine.“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Bewegung ist gut für Körper und Geist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Minuten, die Dein Leben verändern können: Jede Bewegung ist besser als keine, und mehr ist besser.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Es ist nie zu spät, den ersten Schritt zu tun.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Die Kräftigung der Muskulatur kommt allen zugute. Rückgang der Muskelmasse und Knochendichte kann so verzögert werden.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Gezieltes Gleichgewichts- und Koordinationstraining helfen, Stürze und ihre Folgen zu reduzieren.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Ausdauertraining kann Herz-Kreislauf-Erkrankungen, Typ-2-Diabetes und Krebs vorbeugen und verbessert die Symptome bei Depressionen und Angstzuständen.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Je weniger Sitzen, desto besser – Langandauerndes Sitzen kann ungesund sein.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dirty="0"/>
              <a:t>Mehr Bewegung und weniger Sitzen tut allen gut.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b="0" dirty="0"/>
              <a:t>Es lässt sich kein Bewegungsguthaben anhäufen, das die Lebenserwartung verlängert. Hingegen profitiert ein Leben lang, wer im Kindes- und Jugendalter seine Muskelkraft entwickelt und Knochenmasse aufgebaut hat.</a:t>
            </a:r>
            <a:endParaRPr lang="de-CH" b="0" dirty="0"/>
          </a:p>
        </p:txBody>
      </p:sp>
      <p:sp>
        <p:nvSpPr>
          <p:cNvPr id="4" name="Foliennummernplatzhalter 3">
            <a:extLst>
              <a:ext uri="{FF2B5EF4-FFF2-40B4-BE49-F238E27FC236}">
                <a16:creationId xmlns:a16="http://schemas.microsoft.com/office/drawing/2014/main" id="{5BC0FAB9-32F3-07C9-76EB-F2F7992B82D2}"/>
              </a:ext>
            </a:extLst>
          </p:cNvPr>
          <p:cNvSpPr>
            <a:spLocks noGrp="1"/>
          </p:cNvSpPr>
          <p:nvPr>
            <p:ph type="sldNum" sz="quarter" idx="5"/>
          </p:nvPr>
        </p:nvSpPr>
        <p:spPr/>
        <p:txBody>
          <a:bodyPr/>
          <a:lstStyle/>
          <a:p>
            <a:pPr>
              <a:defRPr/>
            </a:pPr>
            <a:fld id="{C46147B8-7AEA-4922-A55B-DCDA58C024A2}" type="slidenum">
              <a:rPr lang="de-CH" smtClean="0"/>
              <a:pPr>
                <a:defRPr/>
              </a:pPr>
              <a:t>5</a:t>
            </a:fld>
            <a:endParaRPr lang="de-CH"/>
          </a:p>
        </p:txBody>
      </p:sp>
    </p:spTree>
    <p:extLst>
      <p:ext uri="{BB962C8B-B14F-4D97-AF65-F5344CB8AC3E}">
        <p14:creationId xmlns:p14="http://schemas.microsoft.com/office/powerpoint/2010/main" val="1448123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F277-8FE0-7C6D-0ACC-2EA1D513081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4C75F4A-235B-FC06-9F59-32A6BA0465EF}"/>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2FC6D599-D6EF-DF2D-0610-E8FB519DDF8A}"/>
              </a:ext>
            </a:extLst>
          </p:cNvPr>
          <p:cNvSpPr>
            <a:spLocks noGrp="1"/>
          </p:cNvSpPr>
          <p:nvPr>
            <p:ph type="body" idx="1"/>
          </p:nvPr>
        </p:nvSpPr>
        <p:spPr/>
        <p:txBody>
          <a:bodyPr/>
          <a:lstStyle/>
          <a:p>
            <a:pPr marL="171450" indent="-171450">
              <a:buFont typeface="Symbol" panose="05050102010706020507" pitchFamily="18" charset="2"/>
              <a:buChar char="-"/>
              <a:defRPr/>
            </a:pPr>
            <a:r>
              <a:rPr lang="de-CH" dirty="0"/>
              <a:t>Le </a:t>
            </a:r>
            <a:r>
              <a:rPr lang="de-CH" dirty="0" err="1"/>
              <a:t>prestazioni</a:t>
            </a:r>
            <a:r>
              <a:rPr lang="de-CH" dirty="0"/>
              <a:t> delle </a:t>
            </a:r>
            <a:r>
              <a:rPr lang="de-CH" dirty="0" err="1"/>
              <a:t>singole</a:t>
            </a:r>
            <a:r>
              <a:rPr lang="de-CH" dirty="0"/>
              <a:t> </a:t>
            </a:r>
            <a:r>
              <a:rPr lang="de-CH" dirty="0" err="1"/>
              <a:t>persone</a:t>
            </a:r>
            <a:r>
              <a:rPr lang="de-CH" dirty="0"/>
              <a:t> </a:t>
            </a:r>
            <a:r>
              <a:rPr lang="de-CH" dirty="0" err="1"/>
              <a:t>variano</a:t>
            </a:r>
            <a:r>
              <a:rPr lang="de-CH" dirty="0"/>
              <a:t> </a:t>
            </a:r>
            <a:r>
              <a:rPr lang="de-CH" dirty="0" err="1"/>
              <a:t>notevolmente</a:t>
            </a:r>
            <a:r>
              <a:rPr lang="de-CH" dirty="0"/>
              <a:t>. Di </a:t>
            </a:r>
            <a:r>
              <a:rPr lang="de-CH" dirty="0" err="1"/>
              <a:t>conseguenza</a:t>
            </a:r>
            <a:r>
              <a:rPr lang="de-CH" dirty="0"/>
              <a:t>, </a:t>
            </a:r>
            <a:r>
              <a:rPr lang="de-CH" dirty="0" err="1"/>
              <a:t>anche</a:t>
            </a:r>
            <a:r>
              <a:rPr lang="de-CH" dirty="0"/>
              <a:t> </a:t>
            </a:r>
            <a:r>
              <a:rPr lang="de-CH" dirty="0" err="1"/>
              <a:t>l'intensità</a:t>
            </a:r>
            <a:r>
              <a:rPr lang="de-CH" dirty="0"/>
              <a:t> </a:t>
            </a:r>
            <a:r>
              <a:rPr lang="de-CH" dirty="0" err="1"/>
              <a:t>dell'allenamento</a:t>
            </a:r>
            <a:r>
              <a:rPr lang="de-CH" dirty="0"/>
              <a:t> </a:t>
            </a:r>
            <a:r>
              <a:rPr lang="de-CH" dirty="0" err="1"/>
              <a:t>deve</a:t>
            </a:r>
            <a:r>
              <a:rPr lang="de-CH" dirty="0"/>
              <a:t> </a:t>
            </a:r>
            <a:r>
              <a:rPr lang="de-CH" dirty="0" err="1"/>
              <a:t>essere</a:t>
            </a:r>
            <a:r>
              <a:rPr lang="de-CH" dirty="0"/>
              <a:t> </a:t>
            </a:r>
            <a:r>
              <a:rPr lang="de-CH" dirty="0" err="1"/>
              <a:t>adattata</a:t>
            </a:r>
            <a:r>
              <a:rPr lang="de-CH" dirty="0"/>
              <a:t> al </a:t>
            </a:r>
            <a:r>
              <a:rPr lang="de-CH" dirty="0" err="1"/>
              <a:t>singolo</a:t>
            </a:r>
            <a:r>
              <a:rPr lang="de-CH" dirty="0"/>
              <a:t> </a:t>
            </a:r>
            <a:r>
              <a:rPr lang="de-CH" dirty="0" err="1"/>
              <a:t>individuo</a:t>
            </a:r>
            <a:r>
              <a:rPr lang="de-CH" dirty="0"/>
              <a:t>.</a:t>
            </a:r>
          </a:p>
          <a:p>
            <a:pPr marL="171450" indent="-171450">
              <a:buFont typeface="Symbol" panose="05050102010706020507" pitchFamily="18" charset="2"/>
              <a:buChar char="-"/>
              <a:defRPr/>
            </a:pPr>
            <a:r>
              <a:rPr lang="de-CH" dirty="0" err="1"/>
              <a:t>Utilizzando</a:t>
            </a:r>
            <a:r>
              <a:rPr lang="de-CH" dirty="0"/>
              <a:t> la </a:t>
            </a:r>
            <a:r>
              <a:rPr lang="de-CH" dirty="0" err="1"/>
              <a:t>frequenza</a:t>
            </a:r>
            <a:r>
              <a:rPr lang="de-CH" dirty="0"/>
              <a:t> </a:t>
            </a:r>
            <a:r>
              <a:rPr lang="de-CH" dirty="0" err="1"/>
              <a:t>cardiaca</a:t>
            </a:r>
            <a:r>
              <a:rPr lang="de-CH" dirty="0"/>
              <a:t>, la </a:t>
            </a:r>
            <a:r>
              <a:rPr lang="de-CH" dirty="0" err="1"/>
              <a:t>sensazione</a:t>
            </a:r>
            <a:r>
              <a:rPr lang="de-CH" dirty="0"/>
              <a:t> </a:t>
            </a:r>
            <a:r>
              <a:rPr lang="de-CH" dirty="0" err="1"/>
              <a:t>soggettiva</a:t>
            </a:r>
            <a:r>
              <a:rPr lang="de-CH" dirty="0"/>
              <a:t> di </a:t>
            </a:r>
            <a:r>
              <a:rPr lang="de-CH" dirty="0" err="1"/>
              <a:t>sforzo</a:t>
            </a:r>
            <a:r>
              <a:rPr lang="de-CH" dirty="0"/>
              <a:t> o la </a:t>
            </a:r>
            <a:r>
              <a:rPr lang="de-CH" dirty="0" err="1"/>
              <a:t>regola</a:t>
            </a:r>
            <a:r>
              <a:rPr lang="de-CH" dirty="0"/>
              <a:t> del </a:t>
            </a:r>
            <a:r>
              <a:rPr lang="de-CH" dirty="0" err="1"/>
              <a:t>linguaggio</a:t>
            </a:r>
            <a:r>
              <a:rPr lang="de-CH" dirty="0"/>
              <a:t>, </a:t>
            </a:r>
            <a:r>
              <a:rPr lang="de-CH" dirty="0" err="1"/>
              <a:t>ogni</a:t>
            </a:r>
            <a:r>
              <a:rPr lang="de-CH" dirty="0"/>
              <a:t> </a:t>
            </a:r>
            <a:r>
              <a:rPr lang="de-CH" dirty="0" err="1"/>
              <a:t>atleta</a:t>
            </a:r>
            <a:r>
              <a:rPr lang="de-CH" dirty="0"/>
              <a:t> </a:t>
            </a:r>
            <a:r>
              <a:rPr lang="de-CH" dirty="0" err="1"/>
              <a:t>può</a:t>
            </a:r>
            <a:r>
              <a:rPr lang="de-CH" dirty="0"/>
              <a:t> </a:t>
            </a:r>
            <a:r>
              <a:rPr lang="de-CH" dirty="0" err="1"/>
              <a:t>determinare</a:t>
            </a:r>
            <a:r>
              <a:rPr lang="de-CH" dirty="0"/>
              <a:t> la propria </a:t>
            </a:r>
            <a:r>
              <a:rPr lang="de-CH" dirty="0" err="1"/>
              <a:t>intensità</a:t>
            </a:r>
            <a:r>
              <a:rPr lang="de-CH" dirty="0"/>
              <a:t> di </a:t>
            </a:r>
            <a:r>
              <a:rPr lang="de-CH" dirty="0" err="1"/>
              <a:t>allenamento</a:t>
            </a:r>
            <a:r>
              <a:rPr lang="de-CH" dirty="0"/>
              <a:t> </a:t>
            </a:r>
            <a:r>
              <a:rPr lang="de-CH" dirty="0" err="1"/>
              <a:t>ottimale</a:t>
            </a:r>
            <a:r>
              <a:rPr lang="de-CH" dirty="0"/>
              <a:t>.</a:t>
            </a:r>
          </a:p>
          <a:p>
            <a:pPr marL="171450" indent="-171450">
              <a:buFont typeface="Symbol" panose="05050102010706020507" pitchFamily="18" charset="2"/>
              <a:buChar char="-"/>
              <a:defRPr/>
            </a:pPr>
            <a:r>
              <a:rPr lang="de-CH" dirty="0"/>
              <a:t>Il </a:t>
            </a:r>
            <a:r>
              <a:rPr lang="de-CH" dirty="0" err="1"/>
              <a:t>metodo</a:t>
            </a:r>
            <a:r>
              <a:rPr lang="de-CH" dirty="0"/>
              <a:t> più semplice, </a:t>
            </a:r>
            <a:r>
              <a:rPr lang="de-CH" dirty="0" err="1"/>
              <a:t>ma</a:t>
            </a:r>
            <a:r>
              <a:rPr lang="de-CH" dirty="0"/>
              <a:t> </a:t>
            </a:r>
            <a:r>
              <a:rPr lang="de-CH" dirty="0" err="1"/>
              <a:t>anche</a:t>
            </a:r>
            <a:r>
              <a:rPr lang="de-CH" dirty="0"/>
              <a:t> </a:t>
            </a:r>
            <a:r>
              <a:rPr lang="de-CH" dirty="0" err="1"/>
              <a:t>meno</a:t>
            </a:r>
            <a:r>
              <a:rPr lang="de-CH" dirty="0"/>
              <a:t> </a:t>
            </a:r>
            <a:r>
              <a:rPr lang="de-CH" dirty="0" err="1"/>
              <a:t>accurato</a:t>
            </a:r>
            <a:r>
              <a:rPr lang="de-CH" dirty="0"/>
              <a:t>, </a:t>
            </a:r>
            <a:r>
              <a:rPr lang="de-CH" dirty="0" err="1"/>
              <a:t>è</a:t>
            </a:r>
            <a:r>
              <a:rPr lang="de-CH" dirty="0"/>
              <a:t> </a:t>
            </a:r>
            <a:r>
              <a:rPr lang="de-CH" dirty="0" err="1"/>
              <a:t>quello</a:t>
            </a:r>
            <a:r>
              <a:rPr lang="de-CH" dirty="0"/>
              <a:t> </a:t>
            </a:r>
            <a:r>
              <a:rPr lang="de-CH" dirty="0" err="1"/>
              <a:t>dei</a:t>
            </a:r>
            <a:r>
              <a:rPr lang="de-CH" dirty="0"/>
              <a:t> </a:t>
            </a:r>
            <a:r>
              <a:rPr lang="de-CH" dirty="0" err="1"/>
              <a:t>dati</a:t>
            </a:r>
            <a:r>
              <a:rPr lang="de-CH" dirty="0"/>
              <a:t> </a:t>
            </a:r>
            <a:r>
              <a:rPr lang="de-CH" dirty="0" err="1"/>
              <a:t>soggettivi</a:t>
            </a:r>
            <a:r>
              <a:rPr lang="de-CH" dirty="0"/>
              <a:t> </a:t>
            </a:r>
            <a:r>
              <a:rPr lang="de-CH" dirty="0" err="1"/>
              <a:t>sull'intensità</a:t>
            </a:r>
            <a:r>
              <a:rPr lang="de-CH" dirty="0"/>
              <a:t>. </a:t>
            </a:r>
            <a:r>
              <a:rPr lang="de-CH" dirty="0" err="1"/>
              <a:t>Tuttavia</a:t>
            </a:r>
            <a:r>
              <a:rPr lang="de-CH" dirty="0"/>
              <a:t>, </a:t>
            </a:r>
            <a:r>
              <a:rPr lang="de-CH" dirty="0" err="1"/>
              <a:t>questi</a:t>
            </a:r>
            <a:r>
              <a:rPr lang="de-CH" dirty="0"/>
              <a:t> </a:t>
            </a:r>
            <a:r>
              <a:rPr lang="de-CH" dirty="0" err="1"/>
              <a:t>sono</a:t>
            </a:r>
            <a:r>
              <a:rPr lang="de-CH" dirty="0"/>
              <a:t> </a:t>
            </a:r>
            <a:r>
              <a:rPr lang="de-CH" dirty="0" err="1"/>
              <a:t>sufficienti</a:t>
            </a:r>
            <a:r>
              <a:rPr lang="de-CH" dirty="0"/>
              <a:t> per </a:t>
            </a:r>
            <a:r>
              <a:rPr lang="de-CH" dirty="0" err="1"/>
              <a:t>l'allenamento</a:t>
            </a:r>
            <a:r>
              <a:rPr lang="de-CH" dirty="0"/>
              <a:t> </a:t>
            </a:r>
            <a:r>
              <a:rPr lang="de-CH" dirty="0" err="1"/>
              <a:t>negli</a:t>
            </a:r>
            <a:r>
              <a:rPr lang="de-CH" dirty="0"/>
              <a:t> </a:t>
            </a:r>
            <a:r>
              <a:rPr lang="de-CH" dirty="0" err="1"/>
              <a:t>sport</a:t>
            </a:r>
            <a:r>
              <a:rPr lang="de-CH" dirty="0"/>
              <a:t> più </a:t>
            </a:r>
            <a:r>
              <a:rPr lang="de-CH" dirty="0" err="1"/>
              <a:t>diffusi</a:t>
            </a:r>
            <a:r>
              <a:rPr lang="de-CH" dirty="0"/>
              <a:t> </a:t>
            </a:r>
            <a:r>
              <a:rPr lang="de-CH" dirty="0" err="1"/>
              <a:t>e</a:t>
            </a:r>
            <a:r>
              <a:rPr lang="de-CH" dirty="0"/>
              <a:t> </a:t>
            </a:r>
            <a:r>
              <a:rPr lang="de-CH" dirty="0" err="1"/>
              <a:t>sono</a:t>
            </a:r>
            <a:r>
              <a:rPr lang="de-CH" dirty="0"/>
              <a:t> </a:t>
            </a:r>
            <a:r>
              <a:rPr lang="de-CH" dirty="0" err="1"/>
              <a:t>quindi</a:t>
            </a:r>
            <a:r>
              <a:rPr lang="de-CH" dirty="0"/>
              <a:t> </a:t>
            </a:r>
            <a:r>
              <a:rPr lang="de-CH" dirty="0" err="1"/>
              <a:t>spesso</a:t>
            </a:r>
            <a:r>
              <a:rPr lang="de-CH" dirty="0"/>
              <a:t> </a:t>
            </a:r>
            <a:r>
              <a:rPr lang="de-CH" dirty="0" err="1"/>
              <a:t>utilizzati</a:t>
            </a:r>
            <a:r>
              <a:rPr lang="de-CH" dirty="0"/>
              <a:t>.</a:t>
            </a:r>
          </a:p>
          <a:p>
            <a:pPr marL="171450" indent="-171450">
              <a:buFont typeface="Symbol" panose="05050102010706020507" pitchFamily="18" charset="2"/>
              <a:buChar char="-"/>
              <a:defRPr/>
            </a:pPr>
            <a:r>
              <a:rPr lang="de-CH" dirty="0" err="1"/>
              <a:t>Un</a:t>
            </a:r>
            <a:r>
              <a:rPr lang="de-CH" dirty="0"/>
              <a:t> </a:t>
            </a:r>
            <a:r>
              <a:rPr lang="de-CH" dirty="0" err="1"/>
              <a:t>metodo</a:t>
            </a:r>
            <a:r>
              <a:rPr lang="de-CH" dirty="0"/>
              <a:t> molto </a:t>
            </a:r>
            <a:r>
              <a:rPr lang="de-CH" dirty="0" err="1"/>
              <a:t>utilizzato</a:t>
            </a:r>
            <a:r>
              <a:rPr lang="de-CH" dirty="0"/>
              <a:t> </a:t>
            </a:r>
            <a:r>
              <a:rPr lang="de-CH" dirty="0" err="1"/>
              <a:t>e</a:t>
            </a:r>
            <a:r>
              <a:rPr lang="de-CH" dirty="0"/>
              <a:t> </a:t>
            </a:r>
            <a:r>
              <a:rPr lang="de-CH" dirty="0" err="1"/>
              <a:t>riconosciuto</a:t>
            </a:r>
            <a:r>
              <a:rPr lang="de-CH" dirty="0"/>
              <a:t> </a:t>
            </a:r>
            <a:r>
              <a:rPr lang="de-CH" dirty="0" err="1"/>
              <a:t>è</a:t>
            </a:r>
            <a:r>
              <a:rPr lang="de-CH" dirty="0"/>
              <a:t> la </a:t>
            </a:r>
            <a:r>
              <a:rPr lang="de-CH" dirty="0" err="1"/>
              <a:t>scala</a:t>
            </a:r>
            <a:r>
              <a:rPr lang="de-CH" dirty="0"/>
              <a:t> di Borg (</a:t>
            </a:r>
            <a:r>
              <a:rPr lang="de-CH" dirty="0" err="1"/>
              <a:t>livelli</a:t>
            </a:r>
            <a:r>
              <a:rPr lang="de-CH" dirty="0"/>
              <a:t> 6-20 da molto, molto </a:t>
            </a:r>
            <a:r>
              <a:rPr lang="de-CH" dirty="0" err="1"/>
              <a:t>facile</a:t>
            </a:r>
            <a:r>
              <a:rPr lang="de-CH" dirty="0"/>
              <a:t> a molto, molto </a:t>
            </a:r>
            <a:r>
              <a:rPr lang="de-CH" dirty="0" err="1"/>
              <a:t>duro</a:t>
            </a:r>
            <a:r>
              <a:rPr lang="de-CH" dirty="0"/>
              <a:t>).</a:t>
            </a:r>
          </a:p>
          <a:p>
            <a:pPr marL="171450" indent="-171450">
              <a:buFont typeface="Symbol" panose="05050102010706020507" pitchFamily="18" charset="2"/>
              <a:buChar char="-"/>
              <a:defRPr/>
            </a:pPr>
            <a:r>
              <a:rPr lang="de-CH" dirty="0"/>
              <a:t>I </a:t>
            </a:r>
            <a:r>
              <a:rPr lang="de-CH" dirty="0" err="1"/>
              <a:t>programmi</a:t>
            </a:r>
            <a:r>
              <a:rPr lang="de-CH" dirty="0"/>
              <a:t> di </a:t>
            </a:r>
            <a:r>
              <a:rPr lang="de-CH" dirty="0" err="1"/>
              <a:t>allenamento</a:t>
            </a:r>
            <a:r>
              <a:rPr lang="de-CH" dirty="0"/>
              <a:t> </a:t>
            </a:r>
            <a:r>
              <a:rPr lang="de-CH" dirty="0" err="1"/>
              <a:t>variano</a:t>
            </a:r>
            <a:r>
              <a:rPr lang="de-CH" dirty="0"/>
              <a:t> a </a:t>
            </a:r>
            <a:r>
              <a:rPr lang="de-CH" dirty="0" err="1"/>
              <a:t>seconda</a:t>
            </a:r>
            <a:r>
              <a:rPr lang="de-CH" dirty="0"/>
              <a:t> </a:t>
            </a:r>
            <a:r>
              <a:rPr lang="de-CH" dirty="0" err="1"/>
              <a:t>dell'obiettivo</a:t>
            </a:r>
            <a:r>
              <a:rPr lang="de-CH" dirty="0"/>
              <a:t> dell'allenamento di </a:t>
            </a:r>
            <a:r>
              <a:rPr lang="de-CH" dirty="0" err="1"/>
              <a:t>resistenza</a:t>
            </a:r>
            <a:r>
              <a:rPr lang="de-CH" dirty="0"/>
              <a:t>.</a:t>
            </a:r>
          </a:p>
        </p:txBody>
      </p:sp>
      <p:sp>
        <p:nvSpPr>
          <p:cNvPr id="239620" name="Foliennummernplatzhalter 3">
            <a:extLst>
              <a:ext uri="{FF2B5EF4-FFF2-40B4-BE49-F238E27FC236}">
                <a16:creationId xmlns:a16="http://schemas.microsoft.com/office/drawing/2014/main" id="{537F9D9C-6D29-BC63-3F64-0C0A8D455B9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55</a:t>
            </a:fld>
            <a:endParaRPr lang="de-CH" altLang="de-DE" sz="1300"/>
          </a:p>
        </p:txBody>
      </p:sp>
    </p:spTree>
    <p:extLst>
      <p:ext uri="{BB962C8B-B14F-4D97-AF65-F5344CB8AC3E}">
        <p14:creationId xmlns:p14="http://schemas.microsoft.com/office/powerpoint/2010/main" val="1848488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r>
              <a:rPr lang="en-GB" sz="1200" b="0" i="0" u="none" strike="noStrike" kern="1200" dirty="0">
                <a:solidFill>
                  <a:schemeClr val="tx1"/>
                </a:solidFill>
                <a:effectLst/>
                <a:latin typeface="Arial" pitchFamily="34" charset="0"/>
                <a:ea typeface="+mn-ea"/>
                <a:cs typeface="+mn-cs"/>
              </a:rPr>
              <a:t>Der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einfachen</a:t>
            </a:r>
            <a:r>
              <a:rPr lang="en-GB" sz="1200" b="0" i="0" u="none" strike="noStrike" kern="1200" dirty="0">
                <a:solidFill>
                  <a:schemeClr val="tx1"/>
                </a:solidFill>
                <a:effectLst/>
                <a:latin typeface="Arial" pitchFamily="34" charset="0"/>
                <a:ea typeface="+mn-ea"/>
                <a:cs typeface="+mn-cs"/>
              </a:rPr>
              <a:t> Formel </a:t>
            </a:r>
            <a:r>
              <a:rPr lang="en-GB" sz="1200" b="0" i="0" u="none" strike="noStrike" kern="1200" dirty="0" err="1">
                <a:solidFill>
                  <a:schemeClr val="tx1"/>
                </a:solidFill>
                <a:effectLst/>
                <a:latin typeface="Arial" pitchFamily="34" charset="0"/>
                <a:ea typeface="+mn-ea"/>
                <a:cs typeface="+mn-cs"/>
              </a:rPr>
              <a:t>bestimmt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endParaRPr lang="en-GB" sz="1200" b="0" i="0" u="none" strike="noStrike" kern="1200" dirty="0">
              <a:solidFill>
                <a:schemeClr val="tx1"/>
              </a:solidFill>
              <a:effectLst/>
              <a:latin typeface="Arial" pitchFamily="34" charset="0"/>
              <a:ea typeface="+mn-ea"/>
              <a:cs typeface="+mn-cs"/>
            </a:endParaRPr>
          </a:p>
          <a:p>
            <a:r>
              <a:rPr lang="en-GB" sz="1200" b="0" i="0" u="none" strike="noStrike" kern="1200" dirty="0">
                <a:solidFill>
                  <a:schemeClr val="tx1"/>
                </a:solidFill>
                <a:effectLst/>
                <a:latin typeface="Arial" pitchFamily="34" charset="0"/>
                <a:ea typeface="+mn-ea"/>
                <a:cs typeface="+mn-cs"/>
              </a:rPr>
              <a:t>Dabei </a:t>
            </a:r>
            <a:r>
              <a:rPr lang="en-GB" sz="1200" b="0" i="0" u="none" strike="noStrike" kern="1200" dirty="0" err="1">
                <a:solidFill>
                  <a:schemeClr val="tx1"/>
                </a:solidFill>
                <a:effectLst/>
                <a:latin typeface="Arial" pitchFamily="34" charset="0"/>
                <a:ea typeface="+mn-ea"/>
                <a:cs typeface="+mn-cs"/>
              </a:rPr>
              <a:t>subtrahieren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Männer</a:t>
            </a:r>
            <a:r>
              <a:rPr lang="en-GB" sz="1200" b="0" i="0" u="none" strike="noStrike" kern="1200" dirty="0">
                <a:solidFill>
                  <a:schemeClr val="tx1"/>
                </a:solidFill>
                <a:effectLst/>
                <a:latin typeface="Arial" pitchFamily="34" charset="0"/>
                <a:ea typeface="+mn-ea"/>
                <a:cs typeface="+mn-cs"/>
              </a:rPr>
              <a:t> vom </a:t>
            </a:r>
            <a:r>
              <a:rPr lang="en-GB" sz="1200" b="0" i="0" u="none" strike="noStrike" kern="1200" dirty="0" err="1">
                <a:solidFill>
                  <a:schemeClr val="tx1"/>
                </a:solidFill>
                <a:effectLst/>
                <a:latin typeface="Arial" pitchFamily="34" charset="0"/>
                <a:ea typeface="+mn-ea"/>
                <a:cs typeface="+mn-cs"/>
              </a:rPr>
              <a:t>Ausgangswert</a:t>
            </a:r>
            <a:r>
              <a:rPr lang="en-GB" sz="1200" b="0" i="0" u="none" strike="noStrike" kern="1200" dirty="0">
                <a:solidFill>
                  <a:schemeClr val="tx1"/>
                </a:solidFill>
                <a:effectLst/>
                <a:latin typeface="Arial" pitchFamily="34" charset="0"/>
                <a:ea typeface="+mn-ea"/>
                <a:cs typeface="+mn-cs"/>
              </a:rPr>
              <a:t> 220 (Frauen 226) </a:t>
            </a:r>
            <a:r>
              <a:rPr lang="en-GB" sz="1200" b="0" i="0" u="none" strike="noStrike" kern="1200" dirty="0" err="1">
                <a:solidFill>
                  <a:schemeClr val="tx1"/>
                </a:solidFill>
                <a:effectLst/>
                <a:latin typeface="Arial" pitchFamily="34" charset="0"/>
                <a:ea typeface="+mn-ea"/>
                <a:cs typeface="+mn-cs"/>
              </a:rPr>
              <a:t>ihr</a:t>
            </a:r>
            <a:r>
              <a:rPr lang="en-GB" sz="1200" b="0" i="0" u="none" strike="noStrike" kern="1200" dirty="0">
                <a:solidFill>
                  <a:schemeClr val="tx1"/>
                </a:solidFill>
                <a:effectLst/>
                <a:latin typeface="Arial" pitchFamily="34" charset="0"/>
                <a:ea typeface="+mn-ea"/>
                <a:cs typeface="+mn-cs"/>
              </a:rPr>
              <a:t> Alter, um den </a:t>
            </a:r>
            <a:r>
              <a:rPr lang="en-GB" sz="1200" b="0" i="0" u="none" strike="noStrike" kern="1200" dirty="0" err="1">
                <a:solidFill>
                  <a:schemeClr val="tx1"/>
                </a:solidFill>
                <a:effectLst/>
                <a:latin typeface="Arial" pitchFamily="34" charset="0"/>
                <a:ea typeface="+mn-ea"/>
                <a:cs typeface="+mn-cs"/>
              </a:rPr>
              <a:t>Maximalpuls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definieren</a:t>
            </a:r>
            <a:r>
              <a:rPr lang="en-GB" sz="1200" b="0" i="0" u="none" strike="noStrike" kern="1200" dirty="0">
                <a:solidFill>
                  <a:schemeClr val="tx1"/>
                </a:solidFill>
                <a:effectLst/>
                <a:latin typeface="Arial" pitchFamily="34" charset="0"/>
                <a:ea typeface="+mn-ea"/>
                <a:cs typeface="+mn-cs"/>
              </a:rPr>
              <a:t>. </a:t>
            </a:r>
          </a:p>
          <a:p>
            <a:endParaRPr lang="en-GB" altLang="de-DE" sz="1200" b="0" i="0" u="none" strike="noStrike" kern="1200" dirty="0">
              <a:solidFill>
                <a:schemeClr val="tx1"/>
              </a:solidFill>
              <a:effectLst/>
              <a:latin typeface="Arial" pitchFamily="34" charset="0"/>
              <a:ea typeface="+mn-ea"/>
              <a:cs typeface="+mn-cs"/>
            </a:endParaRPr>
          </a:p>
          <a:p>
            <a:r>
              <a:rPr lang="de-CH" altLang="de-DE" dirty="0"/>
              <a:t>30 jähriger Mann </a:t>
            </a:r>
            <a:r>
              <a:rPr lang="de-CH" altLang="de-DE" dirty="0">
                <a:sym typeface="Wingdings" pitchFamily="2" charset="2"/>
              </a:rPr>
              <a:t> Maximalpuls = 190</a:t>
            </a:r>
          </a:p>
          <a:p>
            <a:r>
              <a:rPr lang="de-CH" altLang="de-DE" dirty="0">
                <a:sym typeface="Wingdings" pitchFamily="2" charset="2"/>
              </a:rPr>
              <a:t>46 jährige Frau  Maximalpuls = 180</a:t>
            </a:r>
            <a:endParaRPr lang="de-CH" altLang="de-DE" dirty="0"/>
          </a:p>
          <a:p>
            <a:endParaRPr lang="fr-CH" altLang="de-DE" dirty="0"/>
          </a:p>
          <a:p>
            <a:r>
              <a:rPr lang="fr-CH" altLang="de-DE" dirty="0" err="1"/>
              <a:t>Achtung</a:t>
            </a:r>
            <a:r>
              <a:rPr lang="fr-CH" altLang="de-DE" dirty="0"/>
              <a:t>: </a:t>
            </a:r>
            <a:r>
              <a:rPr lang="fr-CH" altLang="de-DE" dirty="0" err="1"/>
              <a:t>bei</a:t>
            </a:r>
            <a:r>
              <a:rPr lang="fr-CH" altLang="de-DE" dirty="0"/>
              <a:t> </a:t>
            </a:r>
            <a:r>
              <a:rPr lang="fr-CH" altLang="de-DE" dirty="0" err="1"/>
              <a:t>dieser</a:t>
            </a:r>
            <a:r>
              <a:rPr lang="fr-CH" altLang="de-DE" dirty="0"/>
              <a:t> Formel </a:t>
            </a:r>
            <a:r>
              <a:rPr lang="fr-CH" altLang="de-DE" dirty="0" err="1"/>
              <a:t>handelt</a:t>
            </a:r>
            <a:r>
              <a:rPr lang="fr-CH" altLang="de-DE" dirty="0"/>
              <a:t> es </a:t>
            </a:r>
            <a:r>
              <a:rPr lang="fr-CH" altLang="de-DE" dirty="0" err="1"/>
              <a:t>sich</a:t>
            </a:r>
            <a:r>
              <a:rPr lang="fr-CH" altLang="de-DE" dirty="0"/>
              <a:t> um </a:t>
            </a:r>
            <a:r>
              <a:rPr lang="fr-CH" altLang="de-DE" dirty="0" err="1"/>
              <a:t>eine</a:t>
            </a:r>
            <a:r>
              <a:rPr lang="fr-CH" altLang="de-DE" dirty="0"/>
              <a:t> </a:t>
            </a:r>
            <a:r>
              <a:rPr lang="fr-CH" altLang="de-DE" dirty="0" err="1"/>
              <a:t>Faustregel</a:t>
            </a:r>
            <a:r>
              <a:rPr lang="fr-CH" altLang="de-DE" dirty="0"/>
              <a:t>, welche </a:t>
            </a:r>
            <a:r>
              <a:rPr lang="fr-CH" altLang="de-DE" dirty="0" err="1"/>
              <a:t>nicht</a:t>
            </a:r>
            <a:r>
              <a:rPr lang="fr-CH" altLang="de-DE" dirty="0"/>
              <a:t> </a:t>
            </a:r>
            <a:r>
              <a:rPr lang="fr-CH" altLang="de-DE" dirty="0" err="1"/>
              <a:t>auf</a:t>
            </a:r>
            <a:r>
              <a:rPr lang="fr-CH" altLang="de-DE" dirty="0"/>
              <a:t> </a:t>
            </a:r>
            <a:r>
              <a:rPr lang="fr-CH" altLang="de-DE" dirty="0" err="1"/>
              <a:t>jedermann</a:t>
            </a:r>
            <a:r>
              <a:rPr lang="fr-CH" altLang="de-DE" dirty="0"/>
              <a:t> </a:t>
            </a:r>
            <a:r>
              <a:rPr lang="fr-CH" altLang="de-DE" dirty="0" err="1"/>
              <a:t>zutrifft</a:t>
            </a:r>
            <a:r>
              <a:rPr lang="fr-CH" altLang="de-DE" dirty="0"/>
              <a:t>.</a:t>
            </a:r>
            <a:endParaRPr lang="de-CH" altLang="de-DE"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56</a:t>
            </a:fld>
            <a:endParaRPr lang="de-CH"/>
          </a:p>
        </p:txBody>
      </p:sp>
    </p:spTree>
    <p:extLst>
      <p:ext uri="{BB962C8B-B14F-4D97-AF65-F5344CB8AC3E}">
        <p14:creationId xmlns:p14="http://schemas.microsoft.com/office/powerpoint/2010/main" val="3460242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fr-CH" altLang="de-DE" noProof="0" dirty="0"/>
              <a:t>La pulsation maximale</a:t>
            </a:r>
            <a:r>
              <a:rPr lang="fr-CH" altLang="de-DE" baseline="0" noProof="0" dirty="0"/>
              <a:t> indiquée sur la dia précédente peut approximativement être calculé au moyen de cette formule</a:t>
            </a:r>
            <a:r>
              <a:rPr lang="de-CH" altLang="de-DE" baseline="0" dirty="0"/>
              <a:t>.</a:t>
            </a:r>
          </a:p>
          <a:p>
            <a:endParaRPr lang="de-CH" altLang="de-DE" dirty="0"/>
          </a:p>
          <a:p>
            <a:r>
              <a:rPr lang="de-CH" altLang="de-DE" dirty="0"/>
              <a:t>Homme de 30 ans</a:t>
            </a:r>
            <a:r>
              <a:rPr lang="de-CH" altLang="de-DE" dirty="0">
                <a:sym typeface="Wingdings" pitchFamily="2" charset="2"/>
              </a:rPr>
              <a:t>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190</a:t>
            </a:r>
          </a:p>
          <a:p>
            <a:r>
              <a:rPr lang="de-CH" altLang="de-DE" dirty="0">
                <a:sym typeface="Wingdings" pitchFamily="2" charset="2"/>
              </a:rPr>
              <a:t>Femme de 46 ans </a:t>
            </a:r>
            <a:r>
              <a:rPr lang="fr-CH" altLang="de-DE" noProof="0" dirty="0">
                <a:sym typeface="Wingdings" pitchFamily="2" charset="2"/>
              </a:rPr>
              <a:t>pouls</a:t>
            </a:r>
            <a:r>
              <a:rPr lang="de-CH" altLang="de-DE" baseline="0" dirty="0">
                <a:sym typeface="Wingdings" pitchFamily="2" charset="2"/>
              </a:rPr>
              <a:t> maximal</a:t>
            </a:r>
            <a:r>
              <a:rPr lang="de-CH" altLang="de-DE" dirty="0">
                <a:sym typeface="Wingdings" pitchFamily="2" charset="2"/>
              </a:rPr>
              <a:t>  = 180</a:t>
            </a:r>
          </a:p>
          <a:p>
            <a:endParaRPr lang="fr-CH" altLang="de-DE" dirty="0">
              <a:sym typeface="Wingdings" pitchFamily="2" charset="2"/>
            </a:endParaRPr>
          </a:p>
          <a:p>
            <a:r>
              <a:rPr lang="fr-CH" altLang="de-DE" dirty="0">
                <a:sym typeface="Wingdings" pitchFamily="2" charset="2"/>
              </a:rPr>
              <a:t>Attention!</a:t>
            </a:r>
            <a:r>
              <a:rPr lang="fr-CH" altLang="de-DE" baseline="0" dirty="0">
                <a:sym typeface="Wingdings" pitchFamily="2" charset="2"/>
              </a:rPr>
              <a:t> Cette formule ne fonctionne pas chez tout le monde.</a:t>
            </a:r>
            <a:endParaRPr lang="de-CH" altLang="de-DE"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57</a:t>
            </a:fld>
            <a:endParaRPr lang="de-CH"/>
          </a:p>
        </p:txBody>
      </p:sp>
    </p:spTree>
    <p:extLst>
      <p:ext uri="{BB962C8B-B14F-4D97-AF65-F5344CB8AC3E}">
        <p14:creationId xmlns:p14="http://schemas.microsoft.com/office/powerpoint/2010/main" val="311904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it-IT" altLang="de-DE" noProof="0" dirty="0"/>
              <a:t>La pulsazione massima mostrata nella diapositiva precedente può essere calcolata approssimativamente con questa formula</a:t>
            </a:r>
          </a:p>
          <a:p>
            <a:endParaRPr lang="it-IT" altLang="de-DE" noProof="0" dirty="0"/>
          </a:p>
          <a:p>
            <a:r>
              <a:rPr lang="it-IT" altLang="de-DE" noProof="0" dirty="0"/>
              <a:t>30 anni, maschio, polso massimo = 190</a:t>
            </a:r>
          </a:p>
          <a:p>
            <a:r>
              <a:rPr lang="it-IT" altLang="de-DE" noProof="0" dirty="0"/>
              <a:t>Donna di 46 anni polso massimo = 180</a:t>
            </a:r>
          </a:p>
          <a:p>
            <a:endParaRPr lang="it-IT" altLang="de-DE" noProof="0" dirty="0"/>
          </a:p>
          <a:p>
            <a:r>
              <a:rPr lang="it-IT" altLang="de-DE" noProof="0" dirty="0"/>
              <a:t>Attenzione! Questa formula non funziona per tutti.</a:t>
            </a:r>
            <a:endParaRPr lang="de-CH" dirty="0"/>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58</a:t>
            </a:fld>
            <a:endParaRPr lang="de-CH"/>
          </a:p>
        </p:txBody>
      </p:sp>
    </p:spTree>
    <p:extLst>
      <p:ext uri="{BB962C8B-B14F-4D97-AF65-F5344CB8AC3E}">
        <p14:creationId xmlns:p14="http://schemas.microsoft.com/office/powerpoint/2010/main" val="3406008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indent="0">
              <a:buFontTx/>
              <a:buNone/>
              <a:defRPr/>
            </a:pPr>
            <a:r>
              <a:rPr lang="en-GB" sz="1200" b="0" i="0" u="none" strike="noStrike" kern="1200" dirty="0" err="1">
                <a:solidFill>
                  <a:schemeClr val="tx1"/>
                </a:solidFill>
                <a:effectLst/>
                <a:latin typeface="Arial" pitchFamily="34" charset="0"/>
                <a:ea typeface="+mn-ea"/>
                <a:cs typeface="+mn-cs"/>
              </a:rPr>
              <a:t>Oftmals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nicht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a:t>
            </a:r>
            <a:r>
              <a:rPr lang="en-GB" sz="1200" b="0" i="0" u="none" strike="noStrike" kern="1200" dirty="0" err="1">
                <a:solidFill>
                  <a:schemeClr val="tx1"/>
                </a:solidFill>
                <a:effectLst/>
                <a:latin typeface="Arial" pitchFamily="34" charset="0"/>
                <a:ea typeface="+mn-ea"/>
                <a:cs typeface="+mn-cs"/>
              </a:rPr>
              <a:t>Trainingswoche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bewerten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weshalb</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mittels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versucht</a:t>
            </a:r>
            <a:r>
              <a:rPr lang="en-GB" sz="1200" b="0" i="0" u="none" strike="noStrike" kern="1200" dirty="0">
                <a:solidFill>
                  <a:schemeClr val="tx1"/>
                </a:solidFill>
                <a:effectLst/>
                <a:latin typeface="Arial" pitchFamily="34" charset="0"/>
                <a:ea typeface="+mn-ea"/>
                <a:cs typeface="+mn-cs"/>
              </a:rPr>
              <a:t> das Training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auf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oder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subjektive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zurückgreifen</a:t>
            </a:r>
            <a:r>
              <a:rPr lang="en-GB" sz="1200" b="0" i="0" u="none" strike="noStrike" kern="1200" dirty="0">
                <a:solidFill>
                  <a:schemeClr val="tx1"/>
                </a:solidFill>
                <a:effectLst/>
                <a:latin typeface="Arial" pitchFamily="34" charset="0"/>
                <a:ea typeface="+mn-ea"/>
                <a:cs typeface="+mn-cs"/>
              </a:rPr>
              <a:t>, um die </a:t>
            </a:r>
            <a:r>
              <a:rPr lang="en-GB" sz="1200" b="0" i="0" u="none" strike="noStrike" kern="1200" dirty="0" err="1">
                <a:solidFill>
                  <a:schemeClr val="tx1"/>
                </a:solidFill>
                <a:effectLst/>
                <a:latin typeface="Arial" pitchFamily="34" charset="0"/>
                <a:ea typeface="+mn-ea"/>
                <a:cs typeface="+mn-cs"/>
              </a:rPr>
              <a:t>verschiedenen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einzuordnen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miteinander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vergleichen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einfach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Beurteilung</a:t>
            </a:r>
            <a:r>
              <a:rPr lang="en-GB" sz="1200" b="0" i="0" u="none" strike="noStrike" kern="1200" dirty="0">
                <a:solidFill>
                  <a:schemeClr val="tx1"/>
                </a:solidFill>
                <a:effectLst/>
                <a:latin typeface="Arial" pitchFamily="34" charset="0"/>
                <a:ea typeface="+mn-ea"/>
                <a:cs typeface="+mn-cs"/>
              </a:rPr>
              <a:t> stets </a:t>
            </a:r>
            <a:r>
              <a:rPr lang="en-GB" sz="1200" b="0" i="0" u="none" strike="noStrike" kern="1200" dirty="0" err="1">
                <a:solidFill>
                  <a:schemeClr val="tx1"/>
                </a:solidFill>
                <a:effectLst/>
                <a:latin typeface="Arial" pitchFamily="34" charset="0"/>
                <a:ea typeface="+mn-ea"/>
                <a:cs typeface="+mn-cs"/>
              </a:rPr>
              <a:t>dieselbe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Methode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wählt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59</a:t>
            </a:fld>
            <a:endParaRPr lang="de-CH" altLang="de-DE" sz="1300"/>
          </a:p>
        </p:txBody>
      </p:sp>
    </p:spTree>
    <p:extLst>
      <p:ext uri="{BB962C8B-B14F-4D97-AF65-F5344CB8AC3E}">
        <p14:creationId xmlns:p14="http://schemas.microsoft.com/office/powerpoint/2010/main" val="2073903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Arial" pitchFamily="34" charset="0"/>
                <a:ea typeface="+mn-ea"/>
                <a:cs typeface="+mn-cs"/>
              </a:rPr>
              <a:t>Il n'est souvent pas facile d'évaluer une séance d'entraînement ou une semaine d'entraînement, c'est pourquoi on utilise une méthode pour pondérer l'entraînement. On peut recourir à une méthode objective ou subjective pour classer les différentes séances d'entraînement et les comparer entre elles. L'important est simplement de toujours utiliser la même méthode pour l'évaluation.</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60</a:t>
            </a:fld>
            <a:endParaRPr lang="de-CH"/>
          </a:p>
        </p:txBody>
      </p:sp>
    </p:spTree>
    <p:extLst>
      <p:ext uri="{BB962C8B-B14F-4D97-AF65-F5344CB8AC3E}">
        <p14:creationId xmlns:p14="http://schemas.microsoft.com/office/powerpoint/2010/main" val="3807805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pPr marL="0" indent="0">
              <a:buFontTx/>
              <a:buNone/>
              <a:defRPr/>
            </a:pPr>
            <a:r>
              <a:rPr lang="it-IT" dirty="0"/>
              <a:t>Spesso non è facile valutare una sessione di allenamento o una settimana di allenamento, motivo per cui si ricorre a un metodo per ponderare l'allenamento. È possibile utilizzare un metodo oggettivo o soggettivo per classificare e confrontare le diverse sessioni di allenamento. È importante semplicemente utilizzare sempre lo stesso metodo di valutazione.</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61</a:t>
            </a:fld>
            <a:endParaRPr lang="de-CH"/>
          </a:p>
        </p:txBody>
      </p:sp>
    </p:spTree>
    <p:extLst>
      <p:ext uri="{BB962C8B-B14F-4D97-AF65-F5344CB8AC3E}">
        <p14:creationId xmlns:p14="http://schemas.microsoft.com/office/powerpoint/2010/main" val="3986193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62</a:t>
            </a:fld>
            <a:endParaRPr lang="de-CH" altLang="de-DE" sz="1300"/>
          </a:p>
        </p:txBody>
      </p:sp>
    </p:spTree>
    <p:extLst>
      <p:ext uri="{BB962C8B-B14F-4D97-AF65-F5344CB8AC3E}">
        <p14:creationId xmlns:p14="http://schemas.microsoft.com/office/powerpoint/2010/main" val="2291403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7C4C7-691D-A75D-5D55-385C657B4C2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65ABD3B-DEA1-876F-F9F0-EC0E33E509EC}"/>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A853D0CC-F50A-8BED-7357-A7D5A88F6648}"/>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EA73852C-F183-8F79-5ABB-7FC0F167097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63</a:t>
            </a:fld>
            <a:endParaRPr lang="de-CH" altLang="de-DE" sz="1300"/>
          </a:p>
        </p:txBody>
      </p:sp>
    </p:spTree>
    <p:extLst>
      <p:ext uri="{BB962C8B-B14F-4D97-AF65-F5344CB8AC3E}">
        <p14:creationId xmlns:p14="http://schemas.microsoft.com/office/powerpoint/2010/main" val="3397688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D9FA-91ED-3871-DD24-6ACFF9A11156}"/>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85E89F1-E4A0-BD67-31B9-61EF5B8353BF}"/>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3E52D6E2-C4B1-4B20-3CA3-A2DB41EA7259}"/>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F35E11CA-9076-6D0E-66F4-DBDBAE769515}"/>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64</a:t>
            </a:fld>
            <a:endParaRPr lang="de-CH" altLang="de-DE" sz="1300"/>
          </a:p>
        </p:txBody>
      </p:sp>
    </p:spTree>
    <p:extLst>
      <p:ext uri="{BB962C8B-B14F-4D97-AF65-F5344CB8AC3E}">
        <p14:creationId xmlns:p14="http://schemas.microsoft.com/office/powerpoint/2010/main" val="420863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1B48-632E-B9FD-CD4A-70AB91775D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4834DA-CFEA-BCDB-8D3E-98B0FA98B72D}"/>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ACF976F-A501-4DDE-0630-A9AEE5E23BD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CH" b="1" dirty="0"/>
              <a:t>« Chaque mouvement compte et vaut mieux que rien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CH"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L’activité physique est bénéfique pour le corps et l’esprit.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Des minutes qui peuvent changer ta vie: bouger, même peu, c’est toujours mieux que de rester inactif; et plus on bouge, mieux c’est.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Il n’est jamais trop tard pour bien faire.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 renforcement musculaire est bénéfique pour tous. La diminution de la masse musculaire et de la densité osseuse peut ainsi être retardée.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Un entraînement ciblé de l'équilibre et de la coordination contribue à réduire les chutes et leurs conséquences.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L'entraînement d'endurance peut prévenir les maladies cardiovasculaires, le diabète de type 2 et le cancer et améliore les symptômes en cas de dépression et d'anxiété.</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Moins on reste assis, mieux c’est. La position assise prolongée peut avoir des effets néfastes sur la santé.</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dirty="0"/>
              <a:t>Bouger plus et rester assis moins longtemps est bénéfique pour tous.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b="0" dirty="0"/>
              <a:t>Il n'est pas possible d'accumuler un capital d'activité physique qui prolongerait l'espérance de vie. En revanche, les personnes qui ont développé leur force musculaire et leur masse osseuse pendant l'enfance et l'adolescence en profitent toute leur vie.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b="0" dirty="0"/>
          </a:p>
        </p:txBody>
      </p:sp>
      <p:sp>
        <p:nvSpPr>
          <p:cNvPr id="4" name="Foliennummernplatzhalter 3">
            <a:extLst>
              <a:ext uri="{FF2B5EF4-FFF2-40B4-BE49-F238E27FC236}">
                <a16:creationId xmlns:a16="http://schemas.microsoft.com/office/drawing/2014/main" id="{22CEEB18-9FB1-85B0-F713-C44B0B1D0A36}"/>
              </a:ext>
            </a:extLst>
          </p:cNvPr>
          <p:cNvSpPr>
            <a:spLocks noGrp="1"/>
          </p:cNvSpPr>
          <p:nvPr>
            <p:ph type="sldNum" sz="quarter" idx="5"/>
          </p:nvPr>
        </p:nvSpPr>
        <p:spPr/>
        <p:txBody>
          <a:bodyPr/>
          <a:lstStyle/>
          <a:p>
            <a:pPr>
              <a:defRPr/>
            </a:pPr>
            <a:fld id="{C46147B8-7AEA-4922-A55B-DCDA58C024A2}" type="slidenum">
              <a:rPr lang="de-CH" smtClean="0"/>
              <a:pPr>
                <a:defRPr/>
              </a:pPr>
              <a:t>6</a:t>
            </a:fld>
            <a:endParaRPr lang="de-CH"/>
          </a:p>
        </p:txBody>
      </p:sp>
    </p:spTree>
    <p:extLst>
      <p:ext uri="{BB962C8B-B14F-4D97-AF65-F5344CB8AC3E}">
        <p14:creationId xmlns:p14="http://schemas.microsoft.com/office/powerpoint/2010/main" val="41367323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A62F-38F8-33DA-D764-5C56EF8E3298}"/>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EF46BB75-CBF6-A0B0-1DC7-10D95FB09EEB}"/>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41B4CBFB-CD8F-31B9-0FE1-9F0ECE35E3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b="0" dirty="0"/>
          </a:p>
        </p:txBody>
      </p:sp>
      <p:sp>
        <p:nvSpPr>
          <p:cNvPr id="240644" name="Foliennummernplatzhalter 3">
            <a:extLst>
              <a:ext uri="{FF2B5EF4-FFF2-40B4-BE49-F238E27FC236}">
                <a16:creationId xmlns:a16="http://schemas.microsoft.com/office/drawing/2014/main" id="{E9314CA1-1ADF-406E-F833-72E05B5E510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66</a:t>
            </a:fld>
            <a:endParaRPr lang="de-CH" altLang="de-DE" sz="1300"/>
          </a:p>
        </p:txBody>
      </p:sp>
    </p:spTree>
    <p:extLst>
      <p:ext uri="{BB962C8B-B14F-4D97-AF65-F5344CB8AC3E}">
        <p14:creationId xmlns:p14="http://schemas.microsoft.com/office/powerpoint/2010/main" val="23472025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05F7-D86F-48FB-60DB-1DE4AB5E02C9}"/>
            </a:ext>
          </a:extLst>
        </p:cNvPr>
        <p:cNvGrpSpPr/>
        <p:nvPr/>
      </p:nvGrpSpPr>
      <p:grpSpPr>
        <a:xfrm>
          <a:off x="0" y="0"/>
          <a:ext cx="0" cy="0"/>
          <a:chOff x="0" y="0"/>
          <a:chExt cx="0" cy="0"/>
        </a:xfrm>
      </p:grpSpPr>
      <p:sp>
        <p:nvSpPr>
          <p:cNvPr id="295938" name="Folienbildplatzhalter 1">
            <a:extLst>
              <a:ext uri="{FF2B5EF4-FFF2-40B4-BE49-F238E27FC236}">
                <a16:creationId xmlns:a16="http://schemas.microsoft.com/office/drawing/2014/main" id="{953043D2-E226-DA99-C7E7-0605F1AC614E}"/>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295939" name="Notizenplatzhalter 2">
            <a:extLst>
              <a:ext uri="{FF2B5EF4-FFF2-40B4-BE49-F238E27FC236}">
                <a16:creationId xmlns:a16="http://schemas.microsoft.com/office/drawing/2014/main" id="{A763200B-1C6F-5D63-B896-11D72D1A06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p>
        </p:txBody>
      </p:sp>
      <p:sp>
        <p:nvSpPr>
          <p:cNvPr id="240644" name="Foliennummernplatzhalter 3">
            <a:extLst>
              <a:ext uri="{FF2B5EF4-FFF2-40B4-BE49-F238E27FC236}">
                <a16:creationId xmlns:a16="http://schemas.microsoft.com/office/drawing/2014/main" id="{3261E05B-3CB9-4696-9F14-27376124857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9E92873F-B672-4B77-89CC-4A6109D8927E}" type="slidenum">
              <a:rPr lang="de-CH" altLang="de-DE" sz="1300"/>
              <a:pPr algn="r" eaLnBrk="1" hangingPunct="1">
                <a:defRPr/>
              </a:pPr>
              <a:t>67</a:t>
            </a:fld>
            <a:endParaRPr lang="de-CH" altLang="de-DE" sz="1300"/>
          </a:p>
        </p:txBody>
      </p:sp>
    </p:spTree>
    <p:extLst>
      <p:ext uri="{BB962C8B-B14F-4D97-AF65-F5344CB8AC3E}">
        <p14:creationId xmlns:p14="http://schemas.microsoft.com/office/powerpoint/2010/main" val="3215459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68</a:t>
            </a:fld>
            <a:endParaRPr lang="de-CH"/>
          </a:p>
        </p:txBody>
      </p:sp>
    </p:spTree>
    <p:extLst>
      <p:ext uri="{BB962C8B-B14F-4D97-AF65-F5344CB8AC3E}">
        <p14:creationId xmlns:p14="http://schemas.microsoft.com/office/powerpoint/2010/main" val="25793457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C98-5858-F05D-A7F4-EB74C19D63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DEAA8D-5EF8-F8B9-7616-4D72CA03543B}"/>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8FC4AB3D-3BED-9FE5-7FE5-D57B098D34A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7D7A732-B25B-2764-32B2-FA1543375984}"/>
              </a:ext>
            </a:extLst>
          </p:cNvPr>
          <p:cNvSpPr>
            <a:spLocks noGrp="1"/>
          </p:cNvSpPr>
          <p:nvPr>
            <p:ph type="sldNum" sz="quarter" idx="5"/>
          </p:nvPr>
        </p:nvSpPr>
        <p:spPr/>
        <p:txBody>
          <a:bodyPr/>
          <a:lstStyle/>
          <a:p>
            <a:pPr>
              <a:defRPr/>
            </a:pPr>
            <a:fld id="{C46147B8-7AEA-4922-A55B-DCDA58C024A2}" type="slidenum">
              <a:rPr lang="de-CH" smtClean="0"/>
              <a:pPr>
                <a:defRPr/>
              </a:pPr>
              <a:t>69</a:t>
            </a:fld>
            <a:endParaRPr lang="de-CH"/>
          </a:p>
        </p:txBody>
      </p:sp>
    </p:spTree>
    <p:extLst>
      <p:ext uri="{BB962C8B-B14F-4D97-AF65-F5344CB8AC3E}">
        <p14:creationId xmlns:p14="http://schemas.microsoft.com/office/powerpoint/2010/main" val="25903946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F86E-440E-27B8-75BB-A46A577561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2AB563-881A-61A4-52BF-A661AFD37B72}"/>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F1EF1949-8473-2C8A-D923-EABCCA46E73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B1280132-073F-F456-BA9D-878FD89A2B50}"/>
              </a:ext>
            </a:extLst>
          </p:cNvPr>
          <p:cNvSpPr>
            <a:spLocks noGrp="1"/>
          </p:cNvSpPr>
          <p:nvPr>
            <p:ph type="sldNum" sz="quarter" idx="5"/>
          </p:nvPr>
        </p:nvSpPr>
        <p:spPr/>
        <p:txBody>
          <a:bodyPr/>
          <a:lstStyle/>
          <a:p>
            <a:pPr>
              <a:defRPr/>
            </a:pPr>
            <a:fld id="{C46147B8-7AEA-4922-A55B-DCDA58C024A2}" type="slidenum">
              <a:rPr lang="de-CH" smtClean="0"/>
              <a:pPr>
                <a:defRPr/>
              </a:pPr>
              <a:t>70</a:t>
            </a:fld>
            <a:endParaRPr lang="de-CH"/>
          </a:p>
        </p:txBody>
      </p:sp>
    </p:spTree>
    <p:extLst>
      <p:ext uri="{BB962C8B-B14F-4D97-AF65-F5344CB8AC3E}">
        <p14:creationId xmlns:p14="http://schemas.microsoft.com/office/powerpoint/2010/main" val="29172683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71</a:t>
            </a:fld>
            <a:endParaRPr lang="de-CH" altLang="de-DE" sz="1300"/>
          </a:p>
        </p:txBody>
      </p:sp>
    </p:spTree>
    <p:extLst>
      <p:ext uri="{BB962C8B-B14F-4D97-AF65-F5344CB8AC3E}">
        <p14:creationId xmlns:p14="http://schemas.microsoft.com/office/powerpoint/2010/main" val="1411288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27D30-37E4-0AE4-6630-942220757B4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C48B634-2DF2-044A-D781-EA46A4992E7F}"/>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653C9B7E-F274-F5A1-A9F1-7FD81D8179CC}"/>
              </a:ext>
            </a:extLst>
          </p:cNvPr>
          <p:cNvSpPr>
            <a:spLocks noGrp="1"/>
          </p:cNvSpPr>
          <p:nvPr>
            <p:ph type="body" idx="1"/>
          </p:nvPr>
        </p:nvSpPr>
        <p:spPr/>
        <p:txBody>
          <a:bodyPr/>
          <a:lstStyle/>
          <a:p>
            <a:pPr>
              <a:buFont typeface="Arial" panose="020B0604020202020204" pitchFamily="34" charset="0"/>
              <a:buNone/>
              <a:defRPr/>
            </a:pPr>
            <a:endParaRPr lang="de-CH" dirty="0"/>
          </a:p>
        </p:txBody>
      </p:sp>
      <p:sp>
        <p:nvSpPr>
          <p:cNvPr id="239620" name="Foliennummernplatzhalter 3">
            <a:extLst>
              <a:ext uri="{FF2B5EF4-FFF2-40B4-BE49-F238E27FC236}">
                <a16:creationId xmlns:a16="http://schemas.microsoft.com/office/drawing/2014/main" id="{56372F42-0D56-91C8-2779-9F71F0275C6E}"/>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72</a:t>
            </a:fld>
            <a:endParaRPr lang="de-CH" altLang="de-DE" sz="1300"/>
          </a:p>
        </p:txBody>
      </p:sp>
    </p:spTree>
    <p:extLst>
      <p:ext uri="{BB962C8B-B14F-4D97-AF65-F5344CB8AC3E}">
        <p14:creationId xmlns:p14="http://schemas.microsoft.com/office/powerpoint/2010/main" val="24583870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a:defRPr/>
            </a:pPr>
            <a:r>
              <a:rPr lang="de-CH" b="1" u="none" dirty="0"/>
              <a:t>Maximalkraft</a:t>
            </a:r>
          </a:p>
          <a:p>
            <a:pPr marL="168795" indent="-168795">
              <a:buFont typeface="Arial" panose="020B0604020202020204" pitchFamily="34" charset="0"/>
              <a:buChar char="•"/>
              <a:defRPr/>
            </a:pPr>
            <a:r>
              <a:rPr lang="de-CH" dirty="0"/>
              <a:t>Sie ist die grösstmögliche Kraft, die ein Muskel oder eine Muskelgruppe bei maximaler willkürlicher Aktivität entfalten kann.</a:t>
            </a:r>
          </a:p>
          <a:p>
            <a:pPr marL="168795" indent="-168795">
              <a:buFont typeface="Arial" panose="020B0604020202020204" pitchFamily="34" charset="0"/>
              <a:buChar char="•"/>
              <a:defRPr/>
            </a:pPr>
            <a:r>
              <a:rPr lang="de-CH" dirty="0"/>
              <a:t>Relative Maximalkraft: Kraft im Verhältnis zur Körpermasse. Ist vor allem in jenen Sportarten entscheidend, in denen die Körpermasse getragen und beschleunigt werden muss (z.B. Klettern, Kunstturnen, Laufen,</a:t>
            </a:r>
            <a:r>
              <a:rPr lang="de-CH" baseline="0" dirty="0"/>
              <a:t> </a:t>
            </a:r>
            <a:r>
              <a:rPr lang="de-CH" dirty="0"/>
              <a:t>Skispringen) bzw. bei Sportarten mit Gewichtsklassen.</a:t>
            </a:r>
          </a:p>
          <a:p>
            <a:pPr>
              <a:buFont typeface="Arial" panose="020B0604020202020204" pitchFamily="34" charset="0"/>
              <a:buNone/>
              <a:defRPr/>
            </a:pPr>
            <a:endParaRPr lang="en-GB" sz="1200" b="0" i="0" u="none" strike="noStrike" kern="1200" dirty="0">
              <a:solidFill>
                <a:schemeClr val="tx1"/>
              </a:solidFill>
              <a:effectLst/>
              <a:latin typeface="Arial" pitchFamily="34" charset="0"/>
              <a:ea typeface="+mn-ea"/>
              <a:cs typeface="+mn-cs"/>
            </a:endParaRPr>
          </a:p>
          <a:p>
            <a:pPr>
              <a:buFont typeface="Arial" panose="020B0604020202020204" pitchFamily="34" charset="0"/>
              <a:buNone/>
              <a:defRPr/>
            </a:pPr>
            <a:r>
              <a:rPr lang="en-GB" sz="1200" b="0" i="0" u="none" strike="noStrike" kern="1200" dirty="0">
                <a:solidFill>
                  <a:schemeClr val="tx1"/>
                </a:solidFill>
                <a:effectLst/>
                <a:latin typeface="Arial" pitchFamily="34" charset="0"/>
                <a:ea typeface="+mn-ea"/>
                <a:cs typeface="+mn-cs"/>
              </a:rPr>
              <a:t>Die </a:t>
            </a:r>
            <a:r>
              <a:rPr lang="en-GB" sz="1200" b="0" i="0" u="none" strike="noStrike" kern="1200" dirty="0" err="1">
                <a:solidFill>
                  <a:schemeClr val="tx1"/>
                </a:solidFill>
                <a:effectLst/>
                <a:latin typeface="Arial" pitchFamily="34" charset="0"/>
                <a:ea typeface="+mn-ea"/>
                <a:cs typeface="+mn-cs"/>
              </a:rPr>
              <a:t>dynamisch-konzentrische</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dynamisch-exzentrische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unterscheiden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sich</a:t>
            </a:r>
            <a:r>
              <a:rPr lang="en-GB" sz="1200" b="0" i="0" u="none" strike="noStrike" kern="1200" dirty="0">
                <a:solidFill>
                  <a:schemeClr val="tx1"/>
                </a:solidFill>
                <a:effectLst/>
                <a:latin typeface="Arial" pitchFamily="34" charset="0"/>
                <a:ea typeface="+mn-ea"/>
                <a:cs typeface="+mn-cs"/>
              </a:rPr>
              <a:t>, da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exzentrischen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abbremsenden</a:t>
            </a:r>
            <a:r>
              <a:rPr lang="en-GB" sz="1200" b="0" i="0" u="none" strike="noStrike" kern="1200" dirty="0">
                <a:solidFill>
                  <a:schemeClr val="tx1"/>
                </a:solidFill>
                <a:effectLst/>
                <a:latin typeface="Arial" pitchFamily="34" charset="0"/>
                <a:ea typeface="+mn-ea"/>
                <a:cs typeface="+mn-cs"/>
              </a:rPr>
              <a:t> Kontraktion </a:t>
            </a:r>
            <a:r>
              <a:rPr lang="en-GB" sz="1200" b="0" i="0" u="none" strike="noStrike" kern="1200" dirty="0" err="1">
                <a:solidFill>
                  <a:schemeClr val="tx1"/>
                </a:solidFill>
                <a:effectLst/>
                <a:latin typeface="Arial" pitchFamily="34" charset="0"/>
                <a:ea typeface="+mn-ea"/>
                <a:cs typeface="+mn-cs"/>
              </a:rPr>
              <a:t>mehr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gehalten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als</a:t>
            </a:r>
            <a:r>
              <a:rPr lang="en-GB" sz="1200" b="0" i="0" u="none" strike="noStrike" kern="1200" dirty="0">
                <a:solidFill>
                  <a:schemeClr val="tx1"/>
                </a:solidFill>
                <a:effectLst/>
                <a:latin typeface="Arial" pitchFamily="34" charset="0"/>
                <a:ea typeface="+mn-ea"/>
                <a:cs typeface="+mn-cs"/>
              </a:rPr>
              <a:t> es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konzentrischen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Arbeitsweise</a:t>
            </a:r>
            <a:r>
              <a:rPr lang="en-GB" sz="1200" b="0" i="0" u="none" strike="noStrike" kern="1200" dirty="0">
                <a:solidFill>
                  <a:schemeClr val="tx1"/>
                </a:solidFill>
                <a:effectLst/>
                <a:latin typeface="Arial" pitchFamily="34" charset="0"/>
                <a:ea typeface="+mn-ea"/>
                <a:cs typeface="+mn-cs"/>
              </a:rPr>
              <a:t> der Fall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Ein Mass für die Messung der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der Widerstand, </a:t>
            </a:r>
            <a:r>
              <a:rPr lang="en-GB" sz="1200" b="0" i="0" u="none" strike="noStrike" kern="1200" dirty="0" err="1">
                <a:solidFill>
                  <a:schemeClr val="tx1"/>
                </a:solidFill>
                <a:effectLst/>
                <a:latin typeface="Arial" pitchFamily="34" charset="0"/>
                <a:ea typeface="+mn-ea"/>
                <a:cs typeface="+mn-cs"/>
              </a:rPr>
              <a:t>welcher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genau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einmal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überwunden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kann</a:t>
            </a:r>
            <a:r>
              <a:rPr lang="en-GB" sz="1200" b="0" i="0" u="none" strike="noStrike" kern="1200" dirty="0">
                <a:solidFill>
                  <a:schemeClr val="tx1"/>
                </a:solidFill>
                <a:effectLst/>
                <a:latin typeface="Arial" pitchFamily="34" charset="0"/>
                <a:ea typeface="+mn-ea"/>
                <a:cs typeface="+mn-cs"/>
              </a:rPr>
              <a:t>. Man </a:t>
            </a:r>
            <a:r>
              <a:rPr lang="en-GB" sz="1200" b="0" i="0" u="none" strike="noStrike" kern="1200" dirty="0" err="1">
                <a:solidFill>
                  <a:schemeClr val="tx1"/>
                </a:solidFill>
                <a:effectLst/>
                <a:latin typeface="Arial" pitchFamily="34" charset="0"/>
                <a:ea typeface="+mn-ea"/>
                <a:cs typeface="+mn-cs"/>
              </a:rPr>
              <a:t>verwendet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dafür</a:t>
            </a:r>
            <a:r>
              <a:rPr lang="en-GB" sz="1200" b="0" i="0" u="none" strike="noStrike" kern="1200" dirty="0">
                <a:solidFill>
                  <a:schemeClr val="tx1"/>
                </a:solidFill>
                <a:effectLst/>
                <a:latin typeface="Arial" pitchFamily="34" charset="0"/>
                <a:ea typeface="+mn-ea"/>
                <a:cs typeface="+mn-cs"/>
              </a:rPr>
              <a:t> den </a:t>
            </a:r>
            <a:r>
              <a:rPr lang="en-GB" sz="1200" b="0" i="0" u="none" strike="noStrike" kern="1200" dirty="0" err="1">
                <a:solidFill>
                  <a:schemeClr val="tx1"/>
                </a:solidFill>
                <a:effectLst/>
                <a:latin typeface="Arial" pitchFamily="34" charset="0"/>
                <a:ea typeface="+mn-ea"/>
                <a:cs typeface="+mn-cs"/>
              </a:rPr>
              <a:t>Begriff</a:t>
            </a:r>
            <a:r>
              <a:rPr lang="en-GB" sz="1200" b="0" i="0" u="none" strike="noStrike" kern="1200" dirty="0">
                <a:solidFill>
                  <a:schemeClr val="tx1"/>
                </a:solidFill>
                <a:effectLst/>
                <a:latin typeface="Arial" pitchFamily="34" charset="0"/>
                <a:ea typeface="+mn-ea"/>
                <a:cs typeface="+mn-cs"/>
              </a:rPr>
              <a:t> 1RM (1 Repetition Maximum). Für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in </a:t>
            </a:r>
            <a:r>
              <a:rPr lang="en-GB" sz="1200" b="0" i="0" u="none" strike="noStrike" kern="1200" dirty="0" err="1">
                <a:solidFill>
                  <a:schemeClr val="tx1"/>
                </a:solidFill>
                <a:effectLst/>
                <a:latin typeface="Arial" pitchFamily="34" charset="0"/>
                <a:ea typeface="+mn-ea"/>
                <a:cs typeface="+mn-cs"/>
              </a:rPr>
              <a:t>denen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getragen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beschleunigt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muss (</a:t>
            </a:r>
            <a:r>
              <a:rPr lang="en-GB" sz="1200" b="0" i="0" u="none" strike="noStrike" kern="1200" dirty="0" err="1">
                <a:solidFill>
                  <a:schemeClr val="tx1"/>
                </a:solidFill>
                <a:effectLst/>
                <a:latin typeface="Arial" pitchFamily="34" charset="0"/>
                <a:ea typeface="+mn-ea"/>
                <a:cs typeface="+mn-cs"/>
              </a:rPr>
              <a:t>z.B.</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Klettern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Kunstturnen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Skispringen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beziehungsweise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Sportarten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Gewichtsklassen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es von </a:t>
            </a:r>
            <a:r>
              <a:rPr lang="en-GB" sz="1200" b="0" i="0" u="none" strike="noStrike" kern="1200" dirty="0" err="1">
                <a:solidFill>
                  <a:schemeClr val="tx1"/>
                </a:solidFill>
                <a:effectLst/>
                <a:latin typeface="Arial" pitchFamily="34" charset="0"/>
                <a:ea typeface="+mn-ea"/>
                <a:cs typeface="+mn-cs"/>
              </a:rPr>
              <a:t>Vorteil</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gute</a:t>
            </a:r>
            <a:r>
              <a:rPr lang="en-GB" sz="1200" b="0" i="0" u="none" strike="noStrike" kern="1200" dirty="0">
                <a:solidFill>
                  <a:schemeClr val="tx1"/>
                </a:solidFill>
                <a:effectLst/>
                <a:latin typeface="Arial" pitchFamily="34" charset="0"/>
                <a:ea typeface="+mn-ea"/>
                <a:cs typeface="+mn-cs"/>
              </a:rPr>
              <a:t> relative </a:t>
            </a:r>
            <a:r>
              <a:rPr lang="en-GB" sz="1200" b="0" i="0" u="none" strike="noStrike" kern="1200" dirty="0" err="1">
                <a:solidFill>
                  <a:schemeClr val="tx1"/>
                </a:solidFill>
                <a:effectLst/>
                <a:latin typeface="Arial" pitchFamily="34" charset="0"/>
                <a:ea typeface="+mn-ea"/>
                <a:cs typeface="+mn-cs"/>
              </a:rPr>
              <a:t>Maximalkraft</a:t>
            </a:r>
            <a:r>
              <a:rPr lang="en-GB" sz="1200" b="0" i="0" u="none" strike="noStrike" kern="1200" dirty="0">
                <a:solidFill>
                  <a:schemeClr val="tx1"/>
                </a:solidFill>
                <a:effectLst/>
                <a:latin typeface="Arial" pitchFamily="34" charset="0"/>
                <a:ea typeface="+mn-ea"/>
                <a:cs typeface="+mn-cs"/>
              </a:rPr>
              <a:t> (Kraft </a:t>
            </a:r>
            <a:r>
              <a:rPr lang="en-GB" sz="1200" b="0" i="0" u="none" strike="noStrike" kern="1200" dirty="0" err="1">
                <a:solidFill>
                  <a:schemeClr val="tx1"/>
                </a:solidFill>
                <a:effectLst/>
                <a:latin typeface="Arial" pitchFamily="34" charset="0"/>
                <a:ea typeface="+mn-ea"/>
                <a:cs typeface="+mn-cs"/>
              </a:rPr>
              <a:t>im</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Verhältnis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Körpermasse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aufzuweisen</a:t>
            </a:r>
            <a:r>
              <a:rPr lang="en-GB" sz="1200" b="0" i="0" u="none" strike="noStrike" kern="1200" dirty="0">
                <a:solidFill>
                  <a:schemeClr val="tx1"/>
                </a:solidFill>
                <a:effectLst/>
                <a:latin typeface="Arial" pitchFamily="34" charset="0"/>
                <a:ea typeface="+mn-ea"/>
                <a:cs typeface="+mn-cs"/>
              </a:rPr>
              <a:t>.</a:t>
            </a:r>
            <a:endParaRPr lang="de-CH" dirty="0"/>
          </a:p>
          <a:p>
            <a:pPr>
              <a:buFont typeface="Arial" panose="020B0604020202020204" pitchFamily="34" charset="0"/>
              <a:buNone/>
              <a:defRPr/>
            </a:pPr>
            <a:endParaRPr lang="de-CH" u="sng" dirty="0"/>
          </a:p>
          <a:p>
            <a:pPr>
              <a:buFont typeface="Arial" panose="020B0604020202020204" pitchFamily="34" charset="0"/>
              <a:buNone/>
              <a:defRPr/>
            </a:pPr>
            <a:r>
              <a:rPr lang="de-CH" b="1" u="none" dirty="0"/>
              <a:t>Kraftausdauer</a:t>
            </a:r>
          </a:p>
          <a:p>
            <a:pPr marL="168795" indent="-168795">
              <a:buFont typeface="Arial" panose="020B0604020202020204" pitchFamily="34" charset="0"/>
              <a:buChar char="•"/>
              <a:defRPr/>
            </a:pPr>
            <a:r>
              <a:rPr lang="de-CH" dirty="0"/>
              <a:t>Ist die Widerstandsfähigkeit gegenüber Ermüdung bei längerer Belastungszeit.</a:t>
            </a:r>
          </a:p>
          <a:p>
            <a:pPr marL="168795" indent="-168795">
              <a:buFont typeface="Arial" panose="020B0604020202020204" pitchFamily="34" charset="0"/>
              <a:buChar char="•"/>
              <a:defRPr/>
            </a:pPr>
            <a:r>
              <a:rPr lang="de-CH" dirty="0"/>
              <a:t>Gehört zu den Ausdauer-Fähigkeiten.</a:t>
            </a:r>
          </a:p>
          <a:p>
            <a:pPr marL="168795" indent="-168795">
              <a:buFont typeface="Arial" panose="020B0604020202020204" pitchFamily="34" charset="0"/>
              <a:buChar char="•"/>
              <a:defRPr/>
            </a:pPr>
            <a:r>
              <a:rPr lang="de-CH" dirty="0"/>
              <a:t>Es wird zwischen aerober und anaerober Kraftausdauer unterschieden.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Schnellkraft</a:t>
            </a:r>
          </a:p>
          <a:p>
            <a:pPr>
              <a:buFont typeface="Arial" panose="020B0604020202020204" pitchFamily="34" charset="0"/>
              <a:buNone/>
              <a:defRPr/>
            </a:pPr>
            <a:r>
              <a:rPr lang="de-CH" dirty="0"/>
              <a:t>Ist die Fähigkeit, in kurzer Zeit gegen mittlere Widerstände möglichst viel Kraft zu entwickeln.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Reaktivkraft</a:t>
            </a:r>
          </a:p>
          <a:p>
            <a:pPr marL="168795" indent="-168795">
              <a:buFont typeface="Arial" panose="020B0604020202020204" pitchFamily="34" charset="0"/>
              <a:buChar char="•"/>
              <a:defRPr/>
            </a:pPr>
            <a:r>
              <a:rPr lang="de-CH" dirty="0"/>
              <a:t>Ist die Fähigkeit, in einem Dehnungs-Verkürzungs-Zyklus einen hohen Kraftimpuls zu realisieren. </a:t>
            </a:r>
          </a:p>
          <a:p>
            <a:pPr marL="168795" indent="-168795">
              <a:buFont typeface="Arial" panose="020B0604020202020204" pitchFamily="34" charset="0"/>
              <a:buChar char="•"/>
              <a:defRPr/>
            </a:pPr>
            <a:r>
              <a:rPr lang="de-CH" dirty="0"/>
              <a:t>Im Alltag und im Sport arbeiten die Muskeln sehr häufig reaktiv, das heisst, zuerst bremsend oder dämpfend (dynamisch exzentrisch) und dann beschleunigend (dynamisch konzentrisch)</a:t>
            </a:r>
          </a:p>
          <a:p>
            <a:pPr>
              <a:buFont typeface="Arial" panose="020B0604020202020204" pitchFamily="34" charset="0"/>
              <a:buNone/>
              <a:defRPr/>
            </a:pPr>
            <a:endParaRPr lang="de-CH" u="sng" dirty="0"/>
          </a:p>
          <a:p>
            <a:pPr>
              <a:buFont typeface="Arial" panose="020B0604020202020204" pitchFamily="34" charset="0"/>
              <a:buNone/>
              <a:defRPr/>
            </a:pPr>
            <a:r>
              <a:rPr lang="de-CH" b="1" u="none" dirty="0"/>
              <a:t>Startkraft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bei Kontraktionsbeginn innerhalb von 30 Millisekunden einen hohen Kraftwert zu erreichen.</a:t>
            </a:r>
          </a:p>
          <a:p>
            <a:pPr marL="168795" indent="-168795">
              <a:buFont typeface="Arial" panose="020B0604020202020204" pitchFamily="34" charset="0"/>
              <a:buChar char="•"/>
              <a:defRPr/>
            </a:pPr>
            <a:r>
              <a:rPr lang="de-CH" dirty="0"/>
              <a:t>Ist entscheidend bei Misstritten, und wenn einem Gegner keine Gelegenheit zum Reagieren gelassen werden darf (Überraschende Aktionen beim Fechten, Boxen, Ringen, Judo und bei Finten in den Spielsportarten</a:t>
            </a:r>
          </a:p>
          <a:p>
            <a:pPr marL="168795" indent="-168795">
              <a:buFont typeface="Arial" panose="020B0604020202020204" pitchFamily="34" charset="0"/>
              <a:buChar char="•"/>
              <a:defRPr/>
            </a:pPr>
            <a:endParaRPr lang="de-CH" dirty="0"/>
          </a:p>
          <a:p>
            <a:pPr>
              <a:buFont typeface="Arial" panose="020B0604020202020204" pitchFamily="34" charset="0"/>
              <a:buNone/>
              <a:defRPr/>
            </a:pPr>
            <a:r>
              <a:rPr lang="de-CH" b="1" u="none" dirty="0"/>
              <a:t>Explosivkraft</a:t>
            </a:r>
          </a:p>
          <a:p>
            <a:pPr marL="168795" indent="-168795">
              <a:buFont typeface="Arial" panose="020B0604020202020204" pitchFamily="34" charset="0"/>
              <a:buChar char="•"/>
              <a:defRPr/>
            </a:pPr>
            <a:r>
              <a:rPr lang="de-CH" dirty="0"/>
              <a:t>Komponente der Schnellkraft</a:t>
            </a:r>
          </a:p>
          <a:p>
            <a:pPr marL="168795" indent="-168795">
              <a:buFont typeface="Arial" panose="020B0604020202020204" pitchFamily="34" charset="0"/>
              <a:buChar char="•"/>
              <a:defRPr/>
            </a:pPr>
            <a:r>
              <a:rPr lang="de-CH" dirty="0"/>
              <a:t>Äussert sich in der Fähigkeit, einen schnellen Anstieg des Kraftwertes zu realisieren.</a:t>
            </a:r>
          </a:p>
          <a:p>
            <a:pPr marL="168795" indent="-168795">
              <a:buFont typeface="Arial" panose="020B0604020202020204" pitchFamily="34" charset="0"/>
              <a:buChar char="•"/>
              <a:defRPr/>
            </a:pPr>
            <a:r>
              <a:rPr lang="de-CH" dirty="0"/>
              <a:t>Ist entscheidend, wenn es darum geht, in sehr kurzer zeit möglichst viel Wirkung zu erzielen (Absprung im Weit- und Hochsprung, Würfe in der Leichtathletik oder im Judo, Angriffe im Karate- und Boxsport).</a:t>
            </a:r>
          </a:p>
        </p:txBody>
      </p:sp>
      <p:sp>
        <p:nvSpPr>
          <p:cNvPr id="4" name="Datumsplatzhalter 3"/>
          <p:cNvSpPr>
            <a:spLocks noGrp="1"/>
          </p:cNvSpPr>
          <p:nvPr>
            <p:ph type="dt" sz="quarter" idx="10"/>
          </p:nvPr>
        </p:nvSpPr>
        <p:spPr/>
        <p:txBody>
          <a:bodyPr/>
          <a:lstStyle/>
          <a:p>
            <a:pPr>
              <a:defRPr/>
            </a:pPr>
            <a:r>
              <a:rPr lang="de-DE"/>
              <a:t>Stand TT.MM.JJ</a:t>
            </a:r>
            <a:endParaRPr lang="fr-CH"/>
          </a:p>
        </p:txBody>
      </p:sp>
      <p:sp>
        <p:nvSpPr>
          <p:cNvPr id="5" name="Kopfzeilenplatzhalter 4"/>
          <p:cNvSpPr>
            <a:spLocks noGrp="1"/>
          </p:cNvSpPr>
          <p:nvPr>
            <p:ph type="hdr" sz="quarter" idx="11"/>
          </p:nvPr>
        </p:nvSpPr>
        <p:spPr/>
        <p:txBody>
          <a:bodyPr/>
          <a:lstStyle/>
          <a:p>
            <a:pPr>
              <a:defRPr/>
            </a:pPr>
            <a:r>
              <a:rPr lang="fr-CH"/>
              <a:t>Bezeichnung des Anlasses mit Datum bzw Geschäft / Vorhaben</a:t>
            </a:r>
          </a:p>
        </p:txBody>
      </p:sp>
      <p:sp>
        <p:nvSpPr>
          <p:cNvPr id="6" name="Fußzeilenplatzhalter 5"/>
          <p:cNvSpPr>
            <a:spLocks noGrp="1"/>
          </p:cNvSpPr>
          <p:nvPr>
            <p:ph type="ftr" sz="quarter" idx="12"/>
          </p:nvPr>
        </p:nvSpPr>
        <p:spPr/>
        <p:txBody>
          <a:bodyPr/>
          <a:lstStyle/>
          <a:p>
            <a:pPr>
              <a:defRPr/>
            </a:pPr>
            <a:r>
              <a:rPr lang="de-CH"/>
              <a:t>Referent oder Herausgeber</a:t>
            </a:r>
          </a:p>
        </p:txBody>
      </p:sp>
      <p:sp>
        <p:nvSpPr>
          <p:cNvPr id="7" name="Foliennummernplatzhalter 6"/>
          <p:cNvSpPr>
            <a:spLocks noGrp="1"/>
          </p:cNvSpPr>
          <p:nvPr>
            <p:ph type="sldNum" sz="quarter" idx="13"/>
          </p:nvPr>
        </p:nvSpPr>
        <p:spPr/>
        <p:txBody>
          <a:bodyPr/>
          <a:lstStyle/>
          <a:p>
            <a:pPr>
              <a:defRPr/>
            </a:pPr>
            <a:fld id="{92E78508-2330-44A4-85A5-1B569C089F1A}" type="slidenum">
              <a:rPr lang="de-CH" smtClean="0"/>
              <a:pPr>
                <a:defRPr/>
              </a:pPr>
              <a:t>74</a:t>
            </a:fld>
            <a:endParaRPr lang="de-CH"/>
          </a:p>
        </p:txBody>
      </p:sp>
    </p:spTree>
    <p:extLst>
      <p:ext uri="{BB962C8B-B14F-4D97-AF65-F5344CB8AC3E}">
        <p14:creationId xmlns:p14="http://schemas.microsoft.com/office/powerpoint/2010/main" val="2246745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7126-CCE6-A70B-386F-4B62292A000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19C31AC1-9658-9B97-FB30-703B8A274B7C}"/>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D9BCBA30-8F8B-33B8-D556-77FFF90FE9B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Force maximale</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qu'un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groupe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muscles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exercer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activité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volontaire</a:t>
            </a:r>
            <a:r>
              <a:rPr lang="de-CH" b="0" i="0" dirty="0">
                <a:solidFill>
                  <a:srgbClr val="1D1D1D"/>
                </a:solidFill>
                <a:effectLst/>
                <a:latin typeface="Helvetica Now Display" pitchFamily="2" charset="0"/>
              </a:rPr>
              <a:t> maximale.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se </a:t>
            </a:r>
            <a:r>
              <a:rPr lang="de-CH" b="0" i="0" dirty="0" err="1">
                <a:solidFill>
                  <a:srgbClr val="1D1D1D"/>
                </a:solidFill>
                <a:effectLst/>
                <a:latin typeface="Helvetica Now Display" pitchFamily="2" charset="0"/>
              </a:rPr>
              <a:t>différencient</a:t>
            </a:r>
            <a:r>
              <a:rPr lang="de-CH" b="0" i="0" dirty="0">
                <a:solidFill>
                  <a:srgbClr val="1D1D1D"/>
                </a:solidFill>
                <a:effectLst/>
                <a:latin typeface="Helvetica Now Display" pitchFamily="2" charset="0"/>
              </a:rPr>
              <a:t> par le fait </a:t>
            </a:r>
            <a:r>
              <a:rPr lang="de-CH" b="0" i="0" dirty="0" err="1">
                <a:solidFill>
                  <a:srgbClr val="1D1D1D"/>
                </a:solidFill>
                <a:effectLst/>
                <a:latin typeface="Helvetica Now Display" pitchFamily="2" charset="0"/>
              </a:rPr>
              <a:t>qu'il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possible de </a:t>
            </a:r>
            <a:r>
              <a:rPr lang="de-CH" b="0" i="0" dirty="0" err="1">
                <a:solidFill>
                  <a:srgbClr val="1D1D1D"/>
                </a:solidFill>
                <a:effectLst/>
                <a:latin typeface="Helvetica Now Display" pitchFamily="2" charset="0"/>
              </a:rPr>
              <a:t>maintenir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excentrique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freinage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cas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approche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accélération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possibilités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définir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prendre</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peut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seule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fois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terme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répétition</a:t>
            </a:r>
            <a:r>
              <a:rPr lang="de-CH" b="0" i="0" dirty="0">
                <a:solidFill>
                  <a:srgbClr val="1D1D1D"/>
                </a:solidFill>
                <a:effectLst/>
                <a:latin typeface="Helvetica Now Display" pitchFamily="2" charset="0"/>
              </a:rPr>
              <a:t> maximum)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utilisé</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cet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a:t>
            </a:r>
            <a:r>
              <a:rPr lang="de-CH" b="0" i="0" dirty="0">
                <a:solidFill>
                  <a:srgbClr val="1D1D1D"/>
                </a:solidFill>
                <a:effectLst/>
                <a:latin typeface="Helvetica Now Display" pitchFamily="2" charset="0"/>
              </a:rPr>
              <a:t>. Pour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lesquels</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doit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être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porté</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accéléré</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l'escalade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gymnastique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course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pied</a:t>
            </a:r>
            <a:r>
              <a:rPr lang="de-CH" b="0" i="0" dirty="0">
                <a:solidFill>
                  <a:srgbClr val="1D1D1D"/>
                </a:solidFill>
                <a:effectLst/>
                <a:latin typeface="Helvetica Now Display" pitchFamily="2" charset="0"/>
              </a:rPr>
              <a:t>, le saut à </a:t>
            </a:r>
            <a:r>
              <a:rPr lang="de-CH" b="0" i="0" dirty="0" err="1">
                <a:solidFill>
                  <a:srgbClr val="1D1D1D"/>
                </a:solidFill>
                <a:effectLst/>
                <a:latin typeface="Helvetica Now Display" pitchFamily="2" charset="0"/>
              </a:rPr>
              <a:t>ski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catégories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avantageux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d'avoir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bonne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relative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par </a:t>
            </a:r>
            <a:r>
              <a:rPr lang="de-CH" b="0" i="0" dirty="0" err="1">
                <a:solidFill>
                  <a:srgbClr val="1D1D1D"/>
                </a:solidFill>
                <a:effectLst/>
                <a:latin typeface="Helvetica Now Display" pitchFamily="2" charset="0"/>
              </a:rPr>
              <a:t>rapport</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poids</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vitesse</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explosive, </a:t>
            </a:r>
            <a:r>
              <a:rPr lang="de-CH" b="1" i="0" u="none" dirty="0" err="1">
                <a:solidFill>
                  <a:srgbClr val="1D1D1D"/>
                </a:solidFill>
                <a:effectLst/>
                <a:latin typeface="Helvetica Now Display" pitchFamily="2" charset="0"/>
              </a:rPr>
              <a:t>force</a:t>
            </a:r>
            <a:r>
              <a:rPr lang="de-CH" b="1" i="0" u="none" dirty="0">
                <a:solidFill>
                  <a:srgbClr val="1D1D1D"/>
                </a:solidFill>
                <a:effectLst/>
                <a:latin typeface="Helvetica Now Display" pitchFamily="2" charset="0"/>
              </a:rPr>
              <a:t> de </a:t>
            </a:r>
            <a:r>
              <a:rPr lang="de-CH" b="1" i="0" u="none" dirty="0" err="1">
                <a:solidFill>
                  <a:srgbClr val="1D1D1D"/>
                </a:solidFill>
                <a:effectLst/>
                <a:latin typeface="Helvetica Now Display" pitchFamily="2" charset="0"/>
              </a:rPr>
              <a:t>démarrage</a:t>
            </a:r>
            <a:r>
              <a:rPr lang="de-CH" b="1" i="0" u="none"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développer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contre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moyenne</a:t>
            </a:r>
            <a:r>
              <a:rPr lang="de-CH" b="0" i="0" dirty="0">
                <a:solidFill>
                  <a:srgbClr val="1D1D1D"/>
                </a:solidFill>
                <a:effectLst/>
                <a:latin typeface="Helvetica Now Display" pitchFamily="2" charset="0"/>
              </a:rPr>
              <a:t>. Avec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élevée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résistances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surmontées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afin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d'accélérer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objet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a:t>
            </a:r>
            <a:r>
              <a:rPr lang="de-CH" b="0" i="0" dirty="0">
                <a:solidFill>
                  <a:srgbClr val="1D1D1D"/>
                </a:solidFill>
                <a:effectLst/>
                <a:latin typeface="Helvetica Now Display" pitchFamily="2" charset="0"/>
              </a:rPr>
              <a:t> propre </a:t>
            </a:r>
            <a:r>
              <a:rPr lang="de-CH" b="0" i="0" dirty="0" err="1">
                <a:solidFill>
                  <a:srgbClr val="1D1D1D"/>
                </a:solidFill>
                <a:effectLst/>
                <a:latin typeface="Helvetica Now Display" pitchFamily="2" charset="0"/>
              </a:rPr>
              <a:t>corps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Dans de </a:t>
            </a:r>
            <a:r>
              <a:rPr lang="de-CH" b="0" i="0" dirty="0" err="1">
                <a:solidFill>
                  <a:srgbClr val="1D1D1D"/>
                </a:solidFill>
                <a:effectLst/>
                <a:latin typeface="Helvetica Now Display" pitchFamily="2" charset="0"/>
              </a:rPr>
              <a:t>nombreux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cette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décisive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performance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souvent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crucial</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libérer</a:t>
            </a:r>
            <a:r>
              <a:rPr lang="de-CH" b="0" i="0" dirty="0">
                <a:solidFill>
                  <a:srgbClr val="1D1D1D"/>
                </a:solidFill>
                <a:effectLst/>
                <a:latin typeface="Helvetica Now Display" pitchFamily="2" charset="0"/>
              </a:rPr>
              <a:t> le plus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en </a:t>
            </a:r>
            <a:r>
              <a:rPr lang="de-CH" b="0" i="0" dirty="0" err="1">
                <a:solidFill>
                  <a:srgbClr val="1D1D1D"/>
                </a:solidFill>
                <a:effectLst/>
                <a:latin typeface="Helvetica Now Display" pitchFamily="2" charset="0"/>
              </a:rPr>
              <a:t>peu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vitesse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a:t>
            </a:r>
            <a:r>
              <a:rPr lang="de-CH" b="0" i="0" dirty="0">
                <a:solidFill>
                  <a:srgbClr val="1D1D1D"/>
                </a:solidFill>
                <a:effectLst/>
                <a:latin typeface="Helvetica Now Display" pitchFamily="2" charset="0"/>
              </a:rPr>
              <a:t> deux </a:t>
            </a:r>
            <a:r>
              <a:rPr lang="de-CH" b="0" i="0" dirty="0" err="1">
                <a:solidFill>
                  <a:srgbClr val="1D1D1D"/>
                </a:solidFill>
                <a:effectLst/>
                <a:latin typeface="Helvetica Now Display" pitchFamily="2" charset="0"/>
              </a:rPr>
              <a:t>sous-groupes</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spcBef>
                <a:spcPts val="3600"/>
              </a:spcBef>
              <a:spcAft>
                <a:spcPts val="600"/>
              </a:spcAft>
              <a:buFont typeface="Arial" panose="020B0604020202020204" pitchFamily="34" charset="0"/>
              <a:buChar char="•"/>
            </a:pPr>
            <a:r>
              <a:rPr lang="de-CH" b="0" i="0" dirty="0" err="1">
                <a:solidFill>
                  <a:srgbClr val="1D1D1D"/>
                </a:solidFill>
                <a:effectLst/>
                <a:latin typeface="Helvetica Now Display" pitchFamily="2" charset="0"/>
              </a:rPr>
              <a:t>L'explosivité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du </a:t>
            </a:r>
            <a:r>
              <a:rPr lang="de-CH" b="0" i="0" dirty="0" err="1">
                <a:solidFill>
                  <a:srgbClr val="1D1D1D"/>
                </a:solidFill>
                <a:effectLst/>
                <a:latin typeface="Helvetica Now Display" pitchFamily="2" charset="0"/>
              </a:rPr>
              <a:t>système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neuromusculaire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augmenter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brusquement</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niveau</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à </a:t>
            </a:r>
            <a:r>
              <a:rPr lang="de-CH" b="0" i="0" dirty="0" err="1">
                <a:solidFill>
                  <a:srgbClr val="1D1D1D"/>
                </a:solidFill>
                <a:effectLst/>
                <a:latin typeface="Helvetica Now Display" pitchFamily="2" charset="0"/>
              </a:rPr>
              <a:t>mobiliser</a:t>
            </a:r>
            <a:r>
              <a:rPr lang="de-CH" b="0" i="0" dirty="0">
                <a:solidFill>
                  <a:srgbClr val="1D1D1D"/>
                </a:solidFill>
                <a:effectLst/>
                <a:latin typeface="Helvetica Now Display" pitchFamily="2" charset="0"/>
              </a:rPr>
              <a:t> le maximum </a:t>
            </a:r>
            <a:r>
              <a:rPr lang="de-CH" b="0" i="0" dirty="0" err="1">
                <a:solidFill>
                  <a:srgbClr val="1D1D1D"/>
                </a:solidFill>
                <a:effectLst/>
                <a:latin typeface="Helvetica Now Display" pitchFamily="2" charset="0"/>
              </a:rPr>
              <a:t>d'influx</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nerveux</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minimum</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temps</a:t>
            </a:r>
            <a:r>
              <a:rPr lang="de-CH" b="0" i="0" dirty="0">
                <a:solidFill>
                  <a:srgbClr val="1D1D1D"/>
                </a:solidFill>
                <a:effectLst/>
                <a:latin typeface="Helvetica Now Display" pitchFamily="2" charset="0"/>
              </a:rPr>
              <a:t> (Miller, 1997). C'est </a:t>
            </a:r>
            <a:r>
              <a:rPr lang="de-CH" b="0" i="0" dirty="0" err="1">
                <a:solidFill>
                  <a:srgbClr val="1D1D1D"/>
                </a:solidFill>
                <a:effectLst/>
                <a:latin typeface="Helvetica Now Display" pitchFamily="2" charset="0"/>
              </a:rPr>
              <a:t>comment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générer</a:t>
            </a:r>
            <a:r>
              <a:rPr lang="de-CH" b="0" i="0" dirty="0">
                <a:solidFill>
                  <a:srgbClr val="1D1D1D"/>
                </a:solidFill>
                <a:effectLst/>
                <a:latin typeface="Helvetica Now Display" pitchFamily="2" charset="0"/>
              </a:rPr>
              <a:t> la plus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augmentation</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dans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plus </a:t>
            </a:r>
            <a:r>
              <a:rPr lang="de-CH" b="0" i="0" dirty="0" err="1">
                <a:solidFill>
                  <a:srgbClr val="1D1D1D"/>
                </a:solidFill>
                <a:effectLst/>
                <a:latin typeface="Helvetica Now Display" pitchFamily="2" charset="0"/>
              </a:rPr>
              <a:t>brefs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délais</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Par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démarrage</a:t>
            </a:r>
            <a:r>
              <a:rPr lang="de-CH" b="0" i="0" dirty="0">
                <a:solidFill>
                  <a:srgbClr val="1D1D1D"/>
                </a:solidFill>
                <a:effectLst/>
                <a:latin typeface="Helvetica Now Display" pitchFamily="2" charset="0"/>
              </a:rPr>
              <a:t>, on entend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d'activer</a:t>
            </a:r>
            <a:r>
              <a:rPr lang="de-CH" b="0" i="0" dirty="0">
                <a:solidFill>
                  <a:srgbClr val="1D1D1D"/>
                </a:solidFill>
                <a:effectLst/>
                <a:latin typeface="Helvetica Now Display" pitchFamily="2" charset="0"/>
              </a:rPr>
              <a:t> le </a:t>
            </a:r>
            <a:r>
              <a:rPr lang="de-CH" b="0" i="0" dirty="0" err="1">
                <a:solidFill>
                  <a:srgbClr val="1D1D1D"/>
                </a:solidFill>
                <a:effectLst/>
                <a:latin typeface="Helvetica Now Display" pitchFamily="2" charset="0"/>
              </a:rPr>
              <a:t>muscle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produire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mouvement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premières</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pour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surprendre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adversaire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comme</a:t>
            </a:r>
            <a:r>
              <a:rPr lang="de-CH" b="0" i="0" dirty="0">
                <a:solidFill>
                  <a:srgbClr val="1D1D1D"/>
                </a:solidFill>
                <a:effectLst/>
                <a:latin typeface="Helvetica Now Display" pitchFamily="2" charset="0"/>
              </a:rPr>
              <a:t> à la boxe, à </a:t>
            </a:r>
            <a:r>
              <a:rPr lang="de-CH" b="0" i="0" dirty="0" err="1">
                <a:solidFill>
                  <a:srgbClr val="1D1D1D"/>
                </a:solidFill>
                <a:effectLst/>
                <a:latin typeface="Helvetica Now Display" pitchFamily="2" charset="0"/>
              </a:rPr>
              <a:t>l'escrime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ou</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feintes…</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réactive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réactive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capacité</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convertir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rapidement</a:t>
            </a:r>
            <a:r>
              <a:rPr lang="de-CH" b="0" i="0" dirty="0">
                <a:solidFill>
                  <a:srgbClr val="1D1D1D"/>
                </a:solidFill>
                <a:effectLst/>
                <a:latin typeface="Helvetica Now Display" pitchFamily="2" charset="0"/>
              </a:rPr>
              <a:t> et </a:t>
            </a:r>
            <a:r>
              <a:rPr lang="de-CH" b="0" i="0" dirty="0" err="1">
                <a:solidFill>
                  <a:srgbClr val="1D1D1D"/>
                </a:solidFill>
                <a:effectLst/>
                <a:latin typeface="Helvetica Now Display" pitchFamily="2" charset="0"/>
              </a:rPr>
              <a:t>puissamment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autant</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que</a:t>
            </a:r>
            <a:r>
              <a:rPr lang="de-CH" b="0" i="0" dirty="0">
                <a:solidFill>
                  <a:srgbClr val="1D1D1D"/>
                </a:solidFill>
                <a:effectLst/>
                <a:latin typeface="Helvetica Now Display" pitchFamily="2" charset="0"/>
              </a:rPr>
              <a:t> possible </a:t>
            </a:r>
            <a:r>
              <a:rPr lang="de-CH" b="0" i="0" dirty="0" err="1">
                <a:solidFill>
                  <a:srgbClr val="1D1D1D"/>
                </a:solidFill>
                <a:effectLst/>
                <a:latin typeface="Helvetica Now Display" pitchFamily="2" charset="0"/>
              </a:rPr>
              <a:t>d'une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dynamique-excentrique</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une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contraction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dynamique-concentrique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cycle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d'étirement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raccourcissement</a:t>
            </a:r>
            <a:r>
              <a:rPr lang="de-CH" b="0" i="0" dirty="0">
                <a:solidFill>
                  <a:srgbClr val="1D1D1D"/>
                </a:solidFill>
                <a:effectLst/>
                <a:latin typeface="Helvetica Now Display" pitchFamily="2" charset="0"/>
              </a:rPr>
              <a:t>. Par exemple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sauts).</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Force </a:t>
            </a:r>
            <a:r>
              <a:rPr lang="de-CH" b="1" i="0" u="none" dirty="0" err="1">
                <a:solidFill>
                  <a:srgbClr val="1D1D1D"/>
                </a:solidFill>
                <a:effectLst/>
                <a:latin typeface="Helvetica Now Display" pitchFamily="2" charset="0"/>
              </a:rPr>
              <a:t>endurance</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est</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résistance</a:t>
            </a:r>
            <a:r>
              <a:rPr lang="de-CH" b="0" i="0" dirty="0">
                <a:solidFill>
                  <a:srgbClr val="1D1D1D"/>
                </a:solidFill>
                <a:effectLst/>
                <a:latin typeface="Helvetica Now Display" pitchFamily="2" charset="0"/>
              </a:rPr>
              <a:t> à la </a:t>
            </a:r>
            <a:r>
              <a:rPr lang="de-CH" b="0" i="0" dirty="0" err="1">
                <a:solidFill>
                  <a:srgbClr val="1D1D1D"/>
                </a:solidFill>
                <a:effectLst/>
                <a:latin typeface="Helvetica Now Display" pitchFamily="2" charset="0"/>
              </a:rPr>
              <a:t>fatigue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l'organisme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lors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performances</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de longue </a:t>
            </a:r>
            <a:r>
              <a:rPr lang="de-CH" b="0" i="0" dirty="0" err="1">
                <a:solidFill>
                  <a:srgbClr val="1D1D1D"/>
                </a:solidFill>
                <a:effectLst/>
                <a:latin typeface="Helvetica Now Display" pitchFamily="2" charset="0"/>
              </a:rPr>
              <a:t>durée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critères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définissent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l'intensité</a:t>
            </a:r>
            <a:r>
              <a:rPr lang="de-CH" b="0" i="0" dirty="0">
                <a:solidFill>
                  <a:srgbClr val="1D1D1D"/>
                </a:solidFill>
                <a:effectLst/>
                <a:latin typeface="Helvetica Now Display" pitchFamily="2" charset="0"/>
              </a:rPr>
              <a:t> (en </a:t>
            </a:r>
            <a:r>
              <a:rPr lang="de-CH" b="0" i="0" dirty="0" err="1">
                <a:solidFill>
                  <a:srgbClr val="1D1D1D"/>
                </a:solidFill>
                <a:effectLst/>
                <a:latin typeface="Helvetica Now Display" pitchFamily="2" charset="0"/>
              </a:rPr>
              <a:t>pourcentage</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maximale) et le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somme</a:t>
            </a:r>
            <a:r>
              <a:rPr lang="de-CH" b="0" i="0" dirty="0">
                <a:solidFill>
                  <a:srgbClr val="1D1D1D"/>
                </a:solidFill>
                <a:effectLst/>
                <a:latin typeface="Helvetica Now Display" pitchFamily="2" charset="0"/>
              </a:rPr>
              <a:t> des </a:t>
            </a:r>
            <a:r>
              <a:rPr lang="de-CH" b="0" i="0" dirty="0" err="1">
                <a:solidFill>
                  <a:srgbClr val="1D1D1D"/>
                </a:solidFill>
                <a:effectLst/>
                <a:latin typeface="Helvetica Now Display" pitchFamily="2" charset="0"/>
              </a:rPr>
              <a:t>répétitions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Parmi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facteurs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conditionnels</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appartient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davantage</a:t>
            </a:r>
            <a:r>
              <a:rPr lang="de-CH" b="0" i="0" dirty="0">
                <a:solidFill>
                  <a:srgbClr val="1D1D1D"/>
                </a:solidFill>
                <a:effectLst/>
                <a:latin typeface="Helvetica Now Display" pitchFamily="2" charset="0"/>
              </a:rPr>
              <a:t> au </a:t>
            </a:r>
            <a:r>
              <a:rPr lang="de-CH" b="0" i="0" dirty="0" err="1">
                <a:solidFill>
                  <a:srgbClr val="1D1D1D"/>
                </a:solidFill>
                <a:effectLst/>
                <a:latin typeface="Helvetica Now Display" pitchFamily="2" charset="0"/>
              </a:rPr>
              <a:t>domaine</a:t>
            </a:r>
            <a:r>
              <a:rPr lang="de-CH" b="0" i="0" dirty="0">
                <a:solidFill>
                  <a:srgbClr val="1D1D1D"/>
                </a:solidFill>
                <a:effectLst/>
                <a:latin typeface="Helvetica Now Display" pitchFamily="2" charset="0"/>
              </a:rPr>
              <a:t> de </a:t>
            </a:r>
            <a:r>
              <a:rPr lang="de-CH" b="0" i="0" dirty="0" err="1">
                <a:solidFill>
                  <a:srgbClr val="1D1D1D"/>
                </a:solidFill>
                <a:effectLst/>
                <a:latin typeface="Helvetica Now Display" pitchFamily="2" charset="0"/>
              </a:rPr>
              <a:t>l'endurance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celui</a:t>
            </a:r>
            <a:r>
              <a:rPr lang="de-CH" b="0" i="0" dirty="0">
                <a:solidFill>
                  <a:srgbClr val="1D1D1D"/>
                </a:solidFill>
                <a:effectLst/>
                <a:latin typeface="Helvetica Now Display" pitchFamily="2" charset="0"/>
              </a:rPr>
              <a:t> de la </a:t>
            </a:r>
            <a:r>
              <a:rPr lang="de-CH" b="0" i="0" dirty="0" err="1">
                <a:solidFill>
                  <a:srgbClr val="1D1D1D"/>
                </a:solidFill>
                <a:effectLst/>
                <a:latin typeface="Helvetica Now Display" pitchFamily="2" charset="0"/>
              </a:rPr>
              <a:t>force</a:t>
            </a:r>
            <a:r>
              <a:rPr lang="de-CH" b="0" i="0" dirty="0">
                <a:solidFill>
                  <a:srgbClr val="1D1D1D"/>
                </a:solidFill>
                <a:effectLst/>
                <a:latin typeface="Helvetica Now Display" pitchFamily="2" charset="0"/>
              </a:rPr>
              <a:t>.</a:t>
            </a:r>
          </a:p>
          <a:p>
            <a:endParaRPr lang="de-CH" dirty="0"/>
          </a:p>
          <a:p>
            <a:r>
              <a:rPr lang="de-CH" dirty="0"/>
              <a:t>La </a:t>
            </a:r>
            <a:r>
              <a:rPr lang="de-CH" dirty="0" err="1"/>
              <a:t>force</a:t>
            </a:r>
            <a:r>
              <a:rPr lang="de-CH" dirty="0"/>
              <a:t> maximale </a:t>
            </a:r>
            <a:r>
              <a:rPr lang="de-CH" dirty="0" err="1"/>
              <a:t>dynamico-concentrique</a:t>
            </a:r>
            <a:r>
              <a:rPr lang="de-CH" dirty="0"/>
              <a:t> et la </a:t>
            </a:r>
            <a:r>
              <a:rPr lang="de-CH" dirty="0" err="1"/>
              <a:t>force</a:t>
            </a:r>
            <a:r>
              <a:rPr lang="de-CH" dirty="0"/>
              <a:t> maximale </a:t>
            </a:r>
            <a:r>
              <a:rPr lang="de-CH" dirty="0" err="1"/>
              <a:t>dynamico-excentrique</a:t>
            </a:r>
            <a:r>
              <a:rPr lang="de-CH" dirty="0"/>
              <a:t> </a:t>
            </a:r>
            <a:r>
              <a:rPr lang="de-CH" dirty="0" err="1"/>
              <a:t>sont</a:t>
            </a:r>
            <a:r>
              <a:rPr lang="de-CH" dirty="0"/>
              <a:t> </a:t>
            </a:r>
            <a:r>
              <a:rPr lang="de-CH" dirty="0" err="1"/>
              <a:t>différentes</a:t>
            </a:r>
            <a:r>
              <a:rPr lang="de-CH" dirty="0"/>
              <a:t>, </a:t>
            </a:r>
            <a:r>
              <a:rPr lang="de-CH" dirty="0" err="1"/>
              <a:t>car</a:t>
            </a:r>
            <a:r>
              <a:rPr lang="de-CH" dirty="0"/>
              <a:t> </a:t>
            </a:r>
            <a:r>
              <a:rPr lang="de-CH" dirty="0" err="1"/>
              <a:t>lors</a:t>
            </a:r>
            <a:r>
              <a:rPr lang="de-CH" dirty="0"/>
              <a:t> </a:t>
            </a:r>
            <a:r>
              <a:rPr lang="de-CH" dirty="0" err="1"/>
              <a:t>d'une</a:t>
            </a:r>
            <a:r>
              <a:rPr lang="de-CH" dirty="0"/>
              <a:t> </a:t>
            </a:r>
            <a:r>
              <a:rPr lang="de-CH" dirty="0" err="1"/>
              <a:t>contraction</a:t>
            </a:r>
            <a:r>
              <a:rPr lang="de-CH" dirty="0"/>
              <a:t> </a:t>
            </a:r>
            <a:r>
              <a:rPr lang="de-CH" dirty="0" err="1"/>
              <a:t>excentrique</a:t>
            </a:r>
            <a:r>
              <a:rPr lang="de-CH" dirty="0"/>
              <a:t> de </a:t>
            </a:r>
            <a:r>
              <a:rPr lang="de-CH" dirty="0" err="1"/>
              <a:t>freinage</a:t>
            </a:r>
            <a:r>
              <a:rPr lang="de-CH" dirty="0"/>
              <a:t>, </a:t>
            </a:r>
            <a:r>
              <a:rPr lang="de-CH" dirty="0" err="1"/>
              <a:t>il</a:t>
            </a:r>
            <a:r>
              <a:rPr lang="de-CH" dirty="0"/>
              <a:t> </a:t>
            </a:r>
            <a:r>
              <a:rPr lang="de-CH" dirty="0" err="1"/>
              <a:t>est</a:t>
            </a:r>
            <a:r>
              <a:rPr lang="de-CH" dirty="0"/>
              <a:t> possible de </a:t>
            </a:r>
            <a:r>
              <a:rPr lang="de-CH" dirty="0" err="1"/>
              <a:t>maintenir</a:t>
            </a:r>
            <a:r>
              <a:rPr lang="de-CH" dirty="0"/>
              <a:t> plus de </a:t>
            </a:r>
            <a:r>
              <a:rPr lang="de-CH" dirty="0" err="1"/>
              <a:t>poids</a:t>
            </a:r>
            <a:r>
              <a:rPr lang="de-CH" dirty="0"/>
              <a:t> </a:t>
            </a:r>
            <a:r>
              <a:rPr lang="de-CH" dirty="0" err="1"/>
              <a:t>que</a:t>
            </a:r>
            <a:r>
              <a:rPr lang="de-CH" dirty="0"/>
              <a:t> </a:t>
            </a:r>
            <a:r>
              <a:rPr lang="de-CH" dirty="0" err="1"/>
              <a:t>lors</a:t>
            </a:r>
            <a:r>
              <a:rPr lang="de-CH" dirty="0"/>
              <a:t> </a:t>
            </a:r>
            <a:r>
              <a:rPr lang="de-CH" dirty="0" err="1"/>
              <a:t>d'un</a:t>
            </a:r>
            <a:r>
              <a:rPr lang="de-CH" dirty="0"/>
              <a:t> </a:t>
            </a:r>
            <a:r>
              <a:rPr lang="de-CH" dirty="0" err="1"/>
              <a:t>mode</a:t>
            </a:r>
            <a:r>
              <a:rPr lang="de-CH" dirty="0"/>
              <a:t> de </a:t>
            </a:r>
            <a:r>
              <a:rPr lang="de-CH" dirty="0" err="1"/>
              <a:t>travail</a:t>
            </a:r>
            <a:r>
              <a:rPr lang="de-CH" dirty="0"/>
              <a:t> </a:t>
            </a:r>
            <a:r>
              <a:rPr lang="de-CH" dirty="0" err="1"/>
              <a:t>concentrique</a:t>
            </a:r>
            <a:r>
              <a:rPr lang="de-CH" dirty="0"/>
              <a:t>. </a:t>
            </a:r>
            <a:r>
              <a:rPr lang="de-CH" dirty="0" err="1"/>
              <a:t>L'une</a:t>
            </a:r>
            <a:r>
              <a:rPr lang="de-CH" dirty="0"/>
              <a:t> des </a:t>
            </a:r>
            <a:r>
              <a:rPr lang="de-CH" dirty="0" err="1"/>
              <a:t>mesures</a:t>
            </a:r>
            <a:r>
              <a:rPr lang="de-CH" dirty="0"/>
              <a:t> de la </a:t>
            </a:r>
            <a:r>
              <a:rPr lang="de-CH" dirty="0" err="1"/>
              <a:t>force</a:t>
            </a:r>
            <a:r>
              <a:rPr lang="de-CH" dirty="0"/>
              <a:t> maximale </a:t>
            </a:r>
            <a:r>
              <a:rPr lang="de-CH" dirty="0" err="1"/>
              <a:t>est</a:t>
            </a:r>
            <a:r>
              <a:rPr lang="de-CH" dirty="0"/>
              <a:t> la </a:t>
            </a:r>
            <a:r>
              <a:rPr lang="de-CH" dirty="0" err="1"/>
              <a:t>résistance</a:t>
            </a:r>
            <a:r>
              <a:rPr lang="de-CH" dirty="0"/>
              <a:t> </a:t>
            </a:r>
            <a:r>
              <a:rPr lang="de-CH" dirty="0" err="1"/>
              <a:t>qui</a:t>
            </a:r>
            <a:r>
              <a:rPr lang="de-CH" dirty="0"/>
              <a:t> </a:t>
            </a:r>
            <a:r>
              <a:rPr lang="de-CH" dirty="0" err="1"/>
              <a:t>peut</a:t>
            </a:r>
            <a:r>
              <a:rPr lang="de-CH" dirty="0"/>
              <a:t> </a:t>
            </a:r>
            <a:r>
              <a:rPr lang="de-CH" dirty="0" err="1"/>
              <a:t>être</a:t>
            </a:r>
            <a:r>
              <a:rPr lang="de-CH" dirty="0"/>
              <a:t> </a:t>
            </a:r>
            <a:r>
              <a:rPr lang="de-CH" dirty="0" err="1"/>
              <a:t>surmontée</a:t>
            </a:r>
            <a:r>
              <a:rPr lang="de-CH" dirty="0"/>
              <a:t> </a:t>
            </a:r>
            <a:r>
              <a:rPr lang="de-CH" dirty="0" err="1"/>
              <a:t>exactement</a:t>
            </a:r>
            <a:r>
              <a:rPr lang="de-CH" dirty="0"/>
              <a:t> </a:t>
            </a:r>
            <a:r>
              <a:rPr lang="de-CH" dirty="0" err="1"/>
              <a:t>une</a:t>
            </a:r>
            <a:r>
              <a:rPr lang="de-CH" dirty="0"/>
              <a:t> </a:t>
            </a:r>
            <a:r>
              <a:rPr lang="de-CH" dirty="0" err="1"/>
              <a:t>fois</a:t>
            </a:r>
            <a:r>
              <a:rPr lang="de-CH" dirty="0"/>
              <a:t>. On </a:t>
            </a:r>
            <a:r>
              <a:rPr lang="de-CH" dirty="0" err="1"/>
              <a:t>utilise</a:t>
            </a:r>
            <a:r>
              <a:rPr lang="de-CH" dirty="0"/>
              <a:t> </a:t>
            </a:r>
            <a:r>
              <a:rPr lang="de-CH" dirty="0" err="1"/>
              <a:t>pour</a:t>
            </a:r>
            <a:r>
              <a:rPr lang="de-CH" dirty="0"/>
              <a:t> </a:t>
            </a:r>
            <a:r>
              <a:rPr lang="de-CH" dirty="0" err="1"/>
              <a:t>cela</a:t>
            </a:r>
            <a:r>
              <a:rPr lang="de-CH" dirty="0"/>
              <a:t> le </a:t>
            </a:r>
            <a:r>
              <a:rPr lang="de-CH" dirty="0" err="1"/>
              <a:t>terme</a:t>
            </a:r>
            <a:r>
              <a:rPr lang="de-CH" dirty="0"/>
              <a:t> 1RM (1 Repetition Maximum).Pour </a:t>
            </a:r>
            <a:r>
              <a:rPr lang="de-CH" dirty="0" err="1"/>
              <a:t>les</a:t>
            </a:r>
            <a:r>
              <a:rPr lang="de-CH" dirty="0"/>
              <a:t> </a:t>
            </a:r>
            <a:r>
              <a:rPr lang="de-CH" dirty="0" err="1"/>
              <a:t>sports</a:t>
            </a:r>
            <a:r>
              <a:rPr lang="de-CH" dirty="0"/>
              <a:t> </a:t>
            </a:r>
            <a:r>
              <a:rPr lang="de-CH" dirty="0" err="1"/>
              <a:t>dans</a:t>
            </a:r>
            <a:r>
              <a:rPr lang="de-CH" dirty="0"/>
              <a:t> </a:t>
            </a:r>
            <a:r>
              <a:rPr lang="de-CH" dirty="0" err="1"/>
              <a:t>lesquels</a:t>
            </a:r>
            <a:r>
              <a:rPr lang="de-CH" dirty="0"/>
              <a:t> la </a:t>
            </a:r>
            <a:r>
              <a:rPr lang="de-CH" dirty="0" err="1"/>
              <a:t>masse</a:t>
            </a:r>
            <a:r>
              <a:rPr lang="de-CH" dirty="0"/>
              <a:t> </a:t>
            </a:r>
            <a:r>
              <a:rPr lang="de-CH" dirty="0" err="1"/>
              <a:t>corporelle</a:t>
            </a:r>
            <a:r>
              <a:rPr lang="de-CH" dirty="0"/>
              <a:t> </a:t>
            </a:r>
            <a:r>
              <a:rPr lang="de-CH" dirty="0" err="1"/>
              <a:t>doit</a:t>
            </a:r>
            <a:r>
              <a:rPr lang="de-CH" dirty="0"/>
              <a:t> </a:t>
            </a:r>
            <a:r>
              <a:rPr lang="de-CH" dirty="0" err="1"/>
              <a:t>être</a:t>
            </a:r>
            <a:r>
              <a:rPr lang="de-CH" dirty="0"/>
              <a:t> </a:t>
            </a:r>
            <a:r>
              <a:rPr lang="de-CH" dirty="0" err="1"/>
              <a:t>portée</a:t>
            </a:r>
            <a:r>
              <a:rPr lang="de-CH" dirty="0"/>
              <a:t> et </a:t>
            </a:r>
            <a:r>
              <a:rPr lang="de-CH" dirty="0" err="1"/>
              <a:t>accélérée</a:t>
            </a:r>
            <a:r>
              <a:rPr lang="de-CH" dirty="0"/>
              <a:t> (p. ex. </a:t>
            </a:r>
            <a:r>
              <a:rPr lang="de-CH" dirty="0" err="1"/>
              <a:t>l'escalade</a:t>
            </a:r>
            <a:r>
              <a:rPr lang="de-CH" dirty="0"/>
              <a:t>, la </a:t>
            </a:r>
            <a:r>
              <a:rPr lang="de-CH" dirty="0" err="1"/>
              <a:t>gymnastique</a:t>
            </a:r>
            <a:r>
              <a:rPr lang="de-CH" dirty="0"/>
              <a:t> </a:t>
            </a:r>
            <a:r>
              <a:rPr lang="de-CH" dirty="0" err="1"/>
              <a:t>artistique</a:t>
            </a:r>
            <a:r>
              <a:rPr lang="de-CH" dirty="0"/>
              <a:t>, la </a:t>
            </a:r>
            <a:r>
              <a:rPr lang="de-CH" dirty="0" err="1"/>
              <a:t>course</a:t>
            </a:r>
            <a:r>
              <a:rPr lang="de-CH" dirty="0"/>
              <a:t> à </a:t>
            </a:r>
            <a:r>
              <a:rPr lang="de-CH" dirty="0" err="1"/>
              <a:t>pied</a:t>
            </a:r>
            <a:r>
              <a:rPr lang="de-CH" dirty="0"/>
              <a:t>, le saut à </a:t>
            </a:r>
            <a:r>
              <a:rPr lang="de-CH" dirty="0" err="1"/>
              <a:t>ski</a:t>
            </a:r>
            <a:r>
              <a:rPr lang="de-CH" dirty="0"/>
              <a:t>) </a:t>
            </a:r>
            <a:r>
              <a:rPr lang="de-CH" dirty="0" err="1"/>
              <a:t>ou</a:t>
            </a:r>
            <a:r>
              <a:rPr lang="de-CH" dirty="0"/>
              <a:t> </a:t>
            </a:r>
            <a:r>
              <a:rPr lang="de-CH" dirty="0" err="1"/>
              <a:t>les</a:t>
            </a:r>
            <a:r>
              <a:rPr lang="de-CH" dirty="0"/>
              <a:t> </a:t>
            </a:r>
            <a:r>
              <a:rPr lang="de-CH" dirty="0" err="1"/>
              <a:t>sports</a:t>
            </a:r>
            <a:r>
              <a:rPr lang="de-CH" dirty="0"/>
              <a:t> </a:t>
            </a:r>
            <a:r>
              <a:rPr lang="de-CH" dirty="0" err="1"/>
              <a:t>avec</a:t>
            </a:r>
            <a:r>
              <a:rPr lang="de-CH" dirty="0"/>
              <a:t> des </a:t>
            </a:r>
            <a:r>
              <a:rPr lang="de-CH" dirty="0" err="1"/>
              <a:t>catégories</a:t>
            </a:r>
            <a:r>
              <a:rPr lang="de-CH" dirty="0"/>
              <a:t> de </a:t>
            </a:r>
            <a:r>
              <a:rPr lang="de-CH" dirty="0" err="1"/>
              <a:t>poids</a:t>
            </a:r>
            <a:r>
              <a:rPr lang="de-CH" dirty="0"/>
              <a:t>, </a:t>
            </a:r>
            <a:r>
              <a:rPr lang="de-CH" dirty="0" err="1"/>
              <a:t>il</a:t>
            </a:r>
            <a:r>
              <a:rPr lang="de-CH" dirty="0"/>
              <a:t> </a:t>
            </a:r>
            <a:r>
              <a:rPr lang="de-CH" dirty="0" err="1"/>
              <a:t>est</a:t>
            </a:r>
            <a:r>
              <a:rPr lang="de-CH" dirty="0"/>
              <a:t> </a:t>
            </a:r>
            <a:r>
              <a:rPr lang="de-CH" dirty="0" err="1"/>
              <a:t>avantageux</a:t>
            </a:r>
            <a:r>
              <a:rPr lang="de-CH" dirty="0"/>
              <a:t> </a:t>
            </a:r>
            <a:r>
              <a:rPr lang="de-CH" dirty="0" err="1"/>
              <a:t>d'avoir</a:t>
            </a:r>
            <a:r>
              <a:rPr lang="de-CH" dirty="0"/>
              <a:t> </a:t>
            </a:r>
            <a:r>
              <a:rPr lang="de-CH" dirty="0" err="1"/>
              <a:t>une</a:t>
            </a:r>
            <a:r>
              <a:rPr lang="de-CH" dirty="0"/>
              <a:t> </a:t>
            </a:r>
            <a:r>
              <a:rPr lang="de-CH" dirty="0" err="1"/>
              <a:t>bonne</a:t>
            </a:r>
            <a:r>
              <a:rPr lang="de-CH" dirty="0"/>
              <a:t> </a:t>
            </a:r>
            <a:r>
              <a:rPr lang="de-CH" dirty="0" err="1"/>
              <a:t>force</a:t>
            </a:r>
            <a:r>
              <a:rPr lang="de-CH" dirty="0"/>
              <a:t> maximale relative (</a:t>
            </a:r>
            <a:r>
              <a:rPr lang="de-CH" dirty="0" err="1"/>
              <a:t>force</a:t>
            </a:r>
            <a:r>
              <a:rPr lang="de-CH" dirty="0"/>
              <a:t> par </a:t>
            </a:r>
            <a:r>
              <a:rPr lang="de-CH" dirty="0" err="1"/>
              <a:t>rapport</a:t>
            </a:r>
            <a:r>
              <a:rPr lang="de-CH" dirty="0"/>
              <a:t> à la </a:t>
            </a:r>
            <a:r>
              <a:rPr lang="de-CH" dirty="0" err="1"/>
              <a:t>masse</a:t>
            </a:r>
            <a:r>
              <a:rPr lang="de-CH" dirty="0"/>
              <a:t> </a:t>
            </a:r>
            <a:r>
              <a:rPr lang="de-CH" dirty="0" err="1"/>
              <a:t>corporelle</a:t>
            </a:r>
            <a:r>
              <a:rPr lang="de-CH" dirty="0"/>
              <a:t>).</a:t>
            </a:r>
          </a:p>
          <a:p>
            <a:endParaRPr lang="de-CH" dirty="0"/>
          </a:p>
          <a:p>
            <a:r>
              <a:rPr lang="de-CH" b="1" u="none" dirty="0"/>
              <a:t>Endurance de </a:t>
            </a:r>
            <a:r>
              <a:rPr lang="de-CH" b="1" u="none" dirty="0" err="1"/>
              <a:t>force</a:t>
            </a:r>
            <a:endParaRPr lang="de-CH" b="1" u="none" dirty="0"/>
          </a:p>
          <a:p>
            <a:r>
              <a:rPr lang="de-CH" dirty="0"/>
              <a:t>C'est la </a:t>
            </a:r>
            <a:r>
              <a:rPr lang="de-CH" dirty="0" err="1"/>
              <a:t>résistance</a:t>
            </a:r>
            <a:r>
              <a:rPr lang="de-CH" dirty="0"/>
              <a:t> à la </a:t>
            </a:r>
            <a:r>
              <a:rPr lang="de-CH" dirty="0" err="1"/>
              <a:t>fatigue</a:t>
            </a:r>
            <a:r>
              <a:rPr lang="de-CH" dirty="0"/>
              <a:t> </a:t>
            </a:r>
            <a:r>
              <a:rPr lang="de-CH" dirty="0" err="1"/>
              <a:t>lors</a:t>
            </a:r>
            <a:r>
              <a:rPr lang="de-CH" dirty="0"/>
              <a:t> </a:t>
            </a:r>
            <a:r>
              <a:rPr lang="de-CH" dirty="0" err="1"/>
              <a:t>d'un</a:t>
            </a:r>
            <a:r>
              <a:rPr lang="de-CH" dirty="0"/>
              <a:t> </a:t>
            </a:r>
            <a:r>
              <a:rPr lang="de-CH" dirty="0" err="1"/>
              <a:t>effort</a:t>
            </a:r>
            <a:r>
              <a:rPr lang="de-CH" dirty="0"/>
              <a:t> </a:t>
            </a:r>
            <a:r>
              <a:rPr lang="de-CH" dirty="0" err="1"/>
              <a:t>prolongé</a:t>
            </a:r>
            <a:r>
              <a:rPr lang="de-CH" dirty="0"/>
              <a:t>.</a:t>
            </a:r>
          </a:p>
          <a:p>
            <a:r>
              <a:rPr lang="de-CH" dirty="0"/>
              <a:t>Fait </a:t>
            </a:r>
            <a:r>
              <a:rPr lang="de-CH" dirty="0" err="1"/>
              <a:t>partie</a:t>
            </a:r>
            <a:r>
              <a:rPr lang="de-CH" dirty="0"/>
              <a:t> des </a:t>
            </a:r>
            <a:r>
              <a:rPr lang="de-CH" dirty="0" err="1"/>
              <a:t>capacités</a:t>
            </a:r>
            <a:r>
              <a:rPr lang="de-CH" dirty="0"/>
              <a:t> </a:t>
            </a:r>
            <a:r>
              <a:rPr lang="de-CH" dirty="0" err="1"/>
              <a:t>d'endurance</a:t>
            </a:r>
            <a:r>
              <a:rPr lang="de-CH" dirty="0"/>
              <a:t>.</a:t>
            </a:r>
          </a:p>
          <a:p>
            <a:r>
              <a:rPr lang="de-CH" dirty="0"/>
              <a:t>On </a:t>
            </a:r>
            <a:r>
              <a:rPr lang="de-CH" dirty="0" err="1"/>
              <a:t>distingue</a:t>
            </a:r>
            <a:r>
              <a:rPr lang="de-CH" dirty="0"/>
              <a:t> </a:t>
            </a:r>
            <a:r>
              <a:rPr lang="de-CH" dirty="0" err="1"/>
              <a:t>l'endurance</a:t>
            </a:r>
            <a:r>
              <a:rPr lang="de-CH" dirty="0"/>
              <a:t> de </a:t>
            </a:r>
            <a:r>
              <a:rPr lang="de-CH" dirty="0" err="1"/>
              <a:t>force</a:t>
            </a:r>
            <a:r>
              <a:rPr lang="de-CH" dirty="0"/>
              <a:t> </a:t>
            </a:r>
            <a:r>
              <a:rPr lang="de-CH" dirty="0" err="1"/>
              <a:t>aérobie</a:t>
            </a:r>
            <a:r>
              <a:rPr lang="de-CH" dirty="0"/>
              <a:t> et </a:t>
            </a:r>
            <a:r>
              <a:rPr lang="de-CH" dirty="0" err="1"/>
              <a:t>l'endurance</a:t>
            </a:r>
            <a:r>
              <a:rPr lang="de-CH" dirty="0"/>
              <a:t> de </a:t>
            </a:r>
            <a:r>
              <a:rPr lang="de-CH" dirty="0" err="1"/>
              <a:t>force</a:t>
            </a:r>
            <a:r>
              <a:rPr lang="de-CH" dirty="0"/>
              <a:t> </a:t>
            </a:r>
            <a:r>
              <a:rPr lang="de-CH" dirty="0" err="1"/>
              <a:t>anaérobie</a:t>
            </a:r>
            <a:r>
              <a:rPr lang="de-CH" dirty="0"/>
              <a:t>.</a:t>
            </a:r>
          </a:p>
          <a:p>
            <a:r>
              <a:rPr lang="de-CH" dirty="0"/>
              <a:t>Force rapide</a:t>
            </a:r>
          </a:p>
          <a:p>
            <a:r>
              <a:rPr lang="de-CH" dirty="0"/>
              <a:t>C'est la </a:t>
            </a:r>
            <a:r>
              <a:rPr lang="de-CH" dirty="0" err="1"/>
              <a:t>capacité</a:t>
            </a:r>
            <a:r>
              <a:rPr lang="de-CH" dirty="0"/>
              <a:t> à </a:t>
            </a:r>
            <a:r>
              <a:rPr lang="de-CH" dirty="0" err="1"/>
              <a:t>développer</a:t>
            </a:r>
            <a:r>
              <a:rPr lang="de-CH" dirty="0"/>
              <a:t> le plus de </a:t>
            </a:r>
            <a:r>
              <a:rPr lang="de-CH" dirty="0" err="1"/>
              <a:t>force</a:t>
            </a:r>
            <a:r>
              <a:rPr lang="de-CH" dirty="0"/>
              <a:t> possible en </a:t>
            </a:r>
            <a:r>
              <a:rPr lang="de-CH" dirty="0" err="1"/>
              <a:t>peu</a:t>
            </a:r>
            <a:r>
              <a:rPr lang="de-CH" dirty="0"/>
              <a:t> de </a:t>
            </a:r>
            <a:r>
              <a:rPr lang="de-CH" dirty="0" err="1"/>
              <a:t>temps</a:t>
            </a:r>
            <a:r>
              <a:rPr lang="de-CH" dirty="0"/>
              <a:t> contre des </a:t>
            </a:r>
            <a:r>
              <a:rPr lang="de-CH" dirty="0" err="1"/>
              <a:t>résistances</a:t>
            </a:r>
            <a:r>
              <a:rPr lang="de-CH" dirty="0"/>
              <a:t> </a:t>
            </a:r>
            <a:r>
              <a:rPr lang="de-CH" dirty="0" err="1"/>
              <a:t>moyennes</a:t>
            </a:r>
            <a:r>
              <a:rPr lang="de-CH" dirty="0"/>
              <a:t>.</a:t>
            </a:r>
          </a:p>
          <a:p>
            <a:endParaRPr lang="de-CH" dirty="0"/>
          </a:p>
          <a:p>
            <a:r>
              <a:rPr lang="de-CH" b="1" u="none" dirty="0"/>
              <a:t>Force </a:t>
            </a:r>
            <a:r>
              <a:rPr lang="de-CH" b="1" u="none" dirty="0" err="1"/>
              <a:t>réactive</a:t>
            </a:r>
            <a:endParaRPr lang="de-CH" b="1" u="none" dirty="0"/>
          </a:p>
          <a:p>
            <a:r>
              <a:rPr lang="de-CH" dirty="0"/>
              <a:t>C'est la </a:t>
            </a:r>
            <a:r>
              <a:rPr lang="de-CH" dirty="0" err="1"/>
              <a:t>capacité</a:t>
            </a:r>
            <a:r>
              <a:rPr lang="de-CH" dirty="0"/>
              <a:t> à </a:t>
            </a:r>
            <a:r>
              <a:rPr lang="de-CH" dirty="0" err="1"/>
              <a:t>réaliser</a:t>
            </a:r>
            <a:r>
              <a:rPr lang="de-CH" dirty="0"/>
              <a:t> </a:t>
            </a:r>
            <a:r>
              <a:rPr lang="de-CH" dirty="0" err="1"/>
              <a:t>une</a:t>
            </a:r>
            <a:r>
              <a:rPr lang="de-CH" dirty="0"/>
              <a:t> </a:t>
            </a:r>
            <a:r>
              <a:rPr lang="de-CH" dirty="0" err="1"/>
              <a:t>impulsion</a:t>
            </a:r>
            <a:r>
              <a:rPr lang="de-CH" dirty="0"/>
              <a:t> de </a:t>
            </a:r>
            <a:r>
              <a:rPr lang="de-CH" dirty="0" err="1"/>
              <a:t>force</a:t>
            </a:r>
            <a:r>
              <a:rPr lang="de-CH" dirty="0"/>
              <a:t> </a:t>
            </a:r>
            <a:r>
              <a:rPr lang="de-CH" dirty="0" err="1"/>
              <a:t>élevée</a:t>
            </a:r>
            <a:r>
              <a:rPr lang="de-CH" dirty="0"/>
              <a:t> </a:t>
            </a:r>
            <a:r>
              <a:rPr lang="de-CH" dirty="0" err="1"/>
              <a:t>dans</a:t>
            </a:r>
            <a:r>
              <a:rPr lang="de-CH" dirty="0"/>
              <a:t> </a:t>
            </a:r>
            <a:r>
              <a:rPr lang="de-CH" dirty="0" err="1"/>
              <a:t>un</a:t>
            </a:r>
            <a:r>
              <a:rPr lang="de-CH" dirty="0"/>
              <a:t> </a:t>
            </a:r>
            <a:r>
              <a:rPr lang="de-CH" dirty="0" err="1"/>
              <a:t>cycle</a:t>
            </a:r>
            <a:r>
              <a:rPr lang="de-CH" dirty="0"/>
              <a:t> </a:t>
            </a:r>
            <a:r>
              <a:rPr lang="de-CH" dirty="0" err="1"/>
              <a:t>d'étirement-raccourcissement</a:t>
            </a:r>
            <a:r>
              <a:rPr lang="de-CH" dirty="0"/>
              <a:t>. </a:t>
            </a:r>
          </a:p>
          <a:p>
            <a:r>
              <a:rPr lang="de-CH" dirty="0"/>
              <a:t>Dans la </a:t>
            </a:r>
            <a:r>
              <a:rPr lang="de-CH" dirty="0" err="1"/>
              <a:t>vie</a:t>
            </a:r>
            <a:r>
              <a:rPr lang="de-CH" dirty="0"/>
              <a:t> </a:t>
            </a:r>
            <a:r>
              <a:rPr lang="de-CH" dirty="0" err="1"/>
              <a:t>quotidienne</a:t>
            </a:r>
            <a:r>
              <a:rPr lang="de-CH" dirty="0"/>
              <a:t> et </a:t>
            </a:r>
            <a:r>
              <a:rPr lang="de-CH" dirty="0" err="1"/>
              <a:t>dans</a:t>
            </a:r>
            <a:r>
              <a:rPr lang="de-CH" dirty="0"/>
              <a:t> le </a:t>
            </a:r>
            <a:r>
              <a:rPr lang="de-CH" dirty="0" err="1"/>
              <a:t>sport</a:t>
            </a:r>
            <a:r>
              <a:rPr lang="de-CH" dirty="0"/>
              <a:t>, </a:t>
            </a:r>
            <a:r>
              <a:rPr lang="de-CH" dirty="0" err="1"/>
              <a:t>les</a:t>
            </a:r>
            <a:r>
              <a:rPr lang="de-CH" dirty="0"/>
              <a:t> </a:t>
            </a:r>
            <a:r>
              <a:rPr lang="de-CH" dirty="0" err="1"/>
              <a:t>muscles</a:t>
            </a:r>
            <a:r>
              <a:rPr lang="de-CH" dirty="0"/>
              <a:t> </a:t>
            </a:r>
            <a:r>
              <a:rPr lang="de-CH" dirty="0" err="1"/>
              <a:t>travaillent</a:t>
            </a:r>
            <a:r>
              <a:rPr lang="de-CH" dirty="0"/>
              <a:t> très </a:t>
            </a:r>
            <a:r>
              <a:rPr lang="de-CH" dirty="0" err="1"/>
              <a:t>souvent</a:t>
            </a:r>
            <a:r>
              <a:rPr lang="de-CH" dirty="0"/>
              <a:t> de </a:t>
            </a:r>
            <a:r>
              <a:rPr lang="de-CH" dirty="0" err="1"/>
              <a:t>manière</a:t>
            </a:r>
            <a:r>
              <a:rPr lang="de-CH" dirty="0"/>
              <a:t> </a:t>
            </a:r>
            <a:r>
              <a:rPr lang="de-CH" dirty="0" err="1"/>
              <a:t>réactive</a:t>
            </a:r>
            <a:r>
              <a:rPr lang="de-CH" dirty="0"/>
              <a:t>, c'est-à-</a:t>
            </a:r>
            <a:r>
              <a:rPr lang="de-CH" dirty="0" err="1"/>
              <a:t>dire</a:t>
            </a:r>
            <a:r>
              <a:rPr lang="de-CH" dirty="0"/>
              <a:t> </a:t>
            </a:r>
            <a:r>
              <a:rPr lang="de-CH" dirty="0" err="1"/>
              <a:t>d'abord</a:t>
            </a:r>
            <a:r>
              <a:rPr lang="de-CH" dirty="0"/>
              <a:t> en </a:t>
            </a:r>
            <a:r>
              <a:rPr lang="de-CH" dirty="0" err="1"/>
              <a:t>freinant</a:t>
            </a:r>
            <a:r>
              <a:rPr lang="de-CH" dirty="0"/>
              <a:t> </a:t>
            </a:r>
            <a:r>
              <a:rPr lang="de-CH" dirty="0" err="1"/>
              <a:t>ou</a:t>
            </a:r>
            <a:r>
              <a:rPr lang="de-CH" dirty="0"/>
              <a:t> en </a:t>
            </a:r>
            <a:r>
              <a:rPr lang="de-CH" dirty="0" err="1"/>
              <a:t>amortissant</a:t>
            </a:r>
            <a:r>
              <a:rPr lang="de-CH" dirty="0"/>
              <a:t> (</a:t>
            </a:r>
            <a:r>
              <a:rPr lang="de-CH" dirty="0" err="1"/>
              <a:t>dynamique</a:t>
            </a:r>
            <a:r>
              <a:rPr lang="de-CH" dirty="0"/>
              <a:t> </a:t>
            </a:r>
            <a:r>
              <a:rPr lang="de-CH" dirty="0" err="1"/>
              <a:t>excentrique</a:t>
            </a:r>
            <a:r>
              <a:rPr lang="de-CH" dirty="0"/>
              <a:t>), </a:t>
            </a:r>
            <a:r>
              <a:rPr lang="de-CH" dirty="0" err="1"/>
              <a:t>puis</a:t>
            </a:r>
            <a:r>
              <a:rPr lang="de-CH" dirty="0"/>
              <a:t> en </a:t>
            </a:r>
            <a:r>
              <a:rPr lang="de-CH" dirty="0" err="1"/>
              <a:t>accélérant</a:t>
            </a:r>
            <a:r>
              <a:rPr lang="de-CH" dirty="0"/>
              <a:t> (</a:t>
            </a:r>
            <a:r>
              <a:rPr lang="de-CH" dirty="0" err="1"/>
              <a:t>dynamique</a:t>
            </a:r>
            <a:r>
              <a:rPr lang="de-CH" dirty="0"/>
              <a:t> </a:t>
            </a:r>
            <a:r>
              <a:rPr lang="de-CH" dirty="0" err="1"/>
              <a:t>concentrique</a:t>
            </a:r>
            <a:r>
              <a:rPr lang="de-CH" dirty="0"/>
              <a:t>).</a:t>
            </a:r>
          </a:p>
          <a:p>
            <a:endParaRPr lang="de-CH" u="sng" dirty="0"/>
          </a:p>
          <a:p>
            <a:r>
              <a:rPr lang="de-CH" b="1" u="none" dirty="0"/>
              <a:t>Force de </a:t>
            </a:r>
            <a:r>
              <a:rPr lang="de-CH" b="1" u="none" dirty="0" err="1"/>
              <a:t>départ</a:t>
            </a:r>
            <a:endParaRPr lang="de-CH" b="1" u="none" dirty="0"/>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a:t>
            </a:r>
            <a:r>
              <a:rPr lang="de-CH" dirty="0" err="1"/>
              <a:t>d'atteindre</a:t>
            </a:r>
            <a:r>
              <a:rPr lang="de-CH" dirty="0"/>
              <a:t> </a:t>
            </a:r>
            <a:r>
              <a:rPr lang="de-CH" dirty="0" err="1"/>
              <a:t>une</a:t>
            </a:r>
            <a:r>
              <a:rPr lang="de-CH" dirty="0"/>
              <a:t> </a:t>
            </a:r>
            <a:r>
              <a:rPr lang="de-CH" dirty="0" err="1"/>
              <a:t>valeur</a:t>
            </a:r>
            <a:r>
              <a:rPr lang="de-CH" dirty="0"/>
              <a:t> de </a:t>
            </a:r>
            <a:r>
              <a:rPr lang="de-CH" dirty="0" err="1"/>
              <a:t>force</a:t>
            </a:r>
            <a:r>
              <a:rPr lang="de-CH" dirty="0"/>
              <a:t> </a:t>
            </a:r>
            <a:r>
              <a:rPr lang="de-CH" dirty="0" err="1"/>
              <a:t>élevée</a:t>
            </a:r>
            <a:r>
              <a:rPr lang="de-CH" dirty="0"/>
              <a:t> en 30 </a:t>
            </a:r>
            <a:r>
              <a:rPr lang="de-CH" dirty="0" err="1"/>
              <a:t>millisecondes</a:t>
            </a:r>
            <a:r>
              <a:rPr lang="de-CH" dirty="0"/>
              <a:t> au </a:t>
            </a:r>
            <a:r>
              <a:rPr lang="de-CH" dirty="0" err="1"/>
              <a:t>début</a:t>
            </a:r>
            <a:r>
              <a:rPr lang="de-CH" dirty="0"/>
              <a:t> de la </a:t>
            </a:r>
            <a:r>
              <a:rPr lang="de-CH" dirty="0" err="1"/>
              <a:t>contraction</a:t>
            </a:r>
            <a:r>
              <a:rPr lang="de-CH" dirty="0"/>
              <a:t>.</a:t>
            </a:r>
          </a:p>
          <a:p>
            <a:r>
              <a:rPr lang="de-CH" dirty="0"/>
              <a:t>Elle </a:t>
            </a:r>
            <a:r>
              <a:rPr lang="de-CH" dirty="0" err="1"/>
              <a:t>est</a:t>
            </a:r>
            <a:r>
              <a:rPr lang="de-CH" dirty="0"/>
              <a:t> </a:t>
            </a:r>
            <a:r>
              <a:rPr lang="de-CH" dirty="0" err="1"/>
              <a:t>décisive</a:t>
            </a:r>
            <a:r>
              <a:rPr lang="de-CH" dirty="0"/>
              <a:t> en </a:t>
            </a:r>
            <a:r>
              <a:rPr lang="de-CH" dirty="0" err="1"/>
              <a:t>cas</a:t>
            </a:r>
            <a:r>
              <a:rPr lang="de-CH" dirty="0"/>
              <a:t> de </a:t>
            </a:r>
            <a:r>
              <a:rPr lang="de-CH" dirty="0" err="1"/>
              <a:t>mésentente</a:t>
            </a:r>
            <a:r>
              <a:rPr lang="de-CH" dirty="0"/>
              <a:t> et </a:t>
            </a:r>
            <a:r>
              <a:rPr lang="de-CH" dirty="0" err="1"/>
              <a:t>lorsqu'il</a:t>
            </a:r>
            <a:r>
              <a:rPr lang="de-CH" dirty="0"/>
              <a:t> ne </a:t>
            </a:r>
            <a:r>
              <a:rPr lang="de-CH" dirty="0" err="1"/>
              <a:t>faut</a:t>
            </a:r>
            <a:r>
              <a:rPr lang="de-CH" dirty="0"/>
              <a:t> </a:t>
            </a:r>
            <a:r>
              <a:rPr lang="de-CH" dirty="0" err="1"/>
              <a:t>pas</a:t>
            </a:r>
            <a:r>
              <a:rPr lang="de-CH" dirty="0"/>
              <a:t> </a:t>
            </a:r>
            <a:r>
              <a:rPr lang="de-CH" dirty="0" err="1"/>
              <a:t>laisser</a:t>
            </a:r>
            <a:r>
              <a:rPr lang="de-CH" dirty="0"/>
              <a:t> à </a:t>
            </a:r>
            <a:r>
              <a:rPr lang="de-CH" dirty="0" err="1"/>
              <a:t>l'adversaire</a:t>
            </a:r>
            <a:r>
              <a:rPr lang="de-CH" dirty="0"/>
              <a:t> la </a:t>
            </a:r>
            <a:r>
              <a:rPr lang="de-CH" dirty="0" err="1"/>
              <a:t>possibilité</a:t>
            </a:r>
            <a:r>
              <a:rPr lang="de-CH" dirty="0"/>
              <a:t> de </a:t>
            </a:r>
            <a:r>
              <a:rPr lang="de-CH" dirty="0" err="1"/>
              <a:t>réagir</a:t>
            </a:r>
            <a:r>
              <a:rPr lang="de-CH" dirty="0"/>
              <a:t> (</a:t>
            </a:r>
            <a:r>
              <a:rPr lang="de-CH" dirty="0" err="1"/>
              <a:t>actions</a:t>
            </a:r>
            <a:r>
              <a:rPr lang="de-CH" dirty="0"/>
              <a:t> </a:t>
            </a:r>
            <a:r>
              <a:rPr lang="de-CH" dirty="0" err="1"/>
              <a:t>surprenantes</a:t>
            </a:r>
            <a:r>
              <a:rPr lang="de-CH" dirty="0"/>
              <a:t> en </a:t>
            </a:r>
            <a:r>
              <a:rPr lang="de-CH" dirty="0" err="1"/>
              <a:t>escrime</a:t>
            </a:r>
            <a:r>
              <a:rPr lang="de-CH" dirty="0"/>
              <a:t>, boxe, </a:t>
            </a:r>
            <a:r>
              <a:rPr lang="de-CH" dirty="0" err="1"/>
              <a:t>lutte</a:t>
            </a:r>
            <a:r>
              <a:rPr lang="de-CH" dirty="0"/>
              <a:t>, </a:t>
            </a:r>
            <a:r>
              <a:rPr lang="de-CH" dirty="0" err="1"/>
              <a:t>judo</a:t>
            </a:r>
            <a:r>
              <a:rPr lang="de-CH" dirty="0"/>
              <a:t> et feintes </a:t>
            </a:r>
            <a:r>
              <a:rPr lang="de-CH" dirty="0" err="1"/>
              <a:t>dans</a:t>
            </a:r>
            <a:r>
              <a:rPr lang="de-CH" dirty="0"/>
              <a:t> </a:t>
            </a:r>
            <a:r>
              <a:rPr lang="de-CH" dirty="0" err="1"/>
              <a:t>les</a:t>
            </a:r>
            <a:r>
              <a:rPr lang="de-CH" dirty="0"/>
              <a:t> </a:t>
            </a:r>
            <a:r>
              <a:rPr lang="de-CH" dirty="0" err="1"/>
              <a:t>sports</a:t>
            </a:r>
            <a:r>
              <a:rPr lang="de-CH" dirty="0"/>
              <a:t> de </a:t>
            </a:r>
            <a:r>
              <a:rPr lang="de-CH" dirty="0" err="1"/>
              <a:t>jeu</a:t>
            </a:r>
            <a:r>
              <a:rPr lang="de-CH" dirty="0"/>
              <a:t>).</a:t>
            </a:r>
          </a:p>
          <a:p>
            <a:endParaRPr lang="de-CH" dirty="0"/>
          </a:p>
          <a:p>
            <a:r>
              <a:rPr lang="de-CH" b="1" u="none" dirty="0"/>
              <a:t>Force explosive</a:t>
            </a:r>
          </a:p>
          <a:p>
            <a:r>
              <a:rPr lang="de-CH" dirty="0" err="1"/>
              <a:t>Composante</a:t>
            </a:r>
            <a:r>
              <a:rPr lang="de-CH" dirty="0"/>
              <a:t> de la </a:t>
            </a:r>
            <a:r>
              <a:rPr lang="de-CH" dirty="0" err="1"/>
              <a:t>force</a:t>
            </a:r>
            <a:r>
              <a:rPr lang="de-CH" dirty="0"/>
              <a:t> rapide</a:t>
            </a:r>
          </a:p>
          <a:p>
            <a:r>
              <a:rPr lang="de-CH" dirty="0"/>
              <a:t>Se manifeste par la </a:t>
            </a:r>
            <a:r>
              <a:rPr lang="de-CH" dirty="0" err="1"/>
              <a:t>capacité</a:t>
            </a:r>
            <a:r>
              <a:rPr lang="de-CH" dirty="0"/>
              <a:t> à </a:t>
            </a:r>
            <a:r>
              <a:rPr lang="de-CH" dirty="0" err="1"/>
              <a:t>réaliser</a:t>
            </a:r>
            <a:r>
              <a:rPr lang="de-CH" dirty="0"/>
              <a:t> </a:t>
            </a:r>
            <a:r>
              <a:rPr lang="de-CH" dirty="0" err="1"/>
              <a:t>une</a:t>
            </a:r>
            <a:r>
              <a:rPr lang="de-CH" dirty="0"/>
              <a:t> </a:t>
            </a:r>
            <a:r>
              <a:rPr lang="de-CH" dirty="0" err="1"/>
              <a:t>augmentation</a:t>
            </a:r>
            <a:r>
              <a:rPr lang="de-CH" dirty="0"/>
              <a:t> rapide de la </a:t>
            </a:r>
            <a:r>
              <a:rPr lang="de-CH" dirty="0" err="1"/>
              <a:t>valeur</a:t>
            </a:r>
            <a:r>
              <a:rPr lang="de-CH" dirty="0"/>
              <a:t> de la </a:t>
            </a:r>
            <a:r>
              <a:rPr lang="de-CH" dirty="0" err="1"/>
              <a:t>force</a:t>
            </a:r>
            <a:r>
              <a:rPr lang="de-CH" dirty="0"/>
              <a:t>.</a:t>
            </a:r>
          </a:p>
          <a:p>
            <a:r>
              <a:rPr lang="de-CH" dirty="0"/>
              <a:t>Elle </a:t>
            </a:r>
            <a:r>
              <a:rPr lang="de-CH" dirty="0" err="1"/>
              <a:t>est</a:t>
            </a:r>
            <a:r>
              <a:rPr lang="de-CH" dirty="0"/>
              <a:t> </a:t>
            </a:r>
            <a:r>
              <a:rPr lang="de-CH" dirty="0" err="1"/>
              <a:t>décisive</a:t>
            </a:r>
            <a:r>
              <a:rPr lang="de-CH" dirty="0"/>
              <a:t> </a:t>
            </a:r>
            <a:r>
              <a:rPr lang="de-CH" dirty="0" err="1"/>
              <a:t>lorsqu'il</a:t>
            </a:r>
            <a:r>
              <a:rPr lang="de-CH" dirty="0"/>
              <a:t> </a:t>
            </a:r>
            <a:r>
              <a:rPr lang="de-CH" dirty="0" err="1"/>
              <a:t>s'agit</a:t>
            </a:r>
            <a:r>
              <a:rPr lang="de-CH" dirty="0"/>
              <a:t> </a:t>
            </a:r>
            <a:r>
              <a:rPr lang="de-CH" dirty="0" err="1"/>
              <a:t>d'obtenir</a:t>
            </a:r>
            <a:r>
              <a:rPr lang="de-CH" dirty="0"/>
              <a:t> le plus </a:t>
            </a:r>
            <a:r>
              <a:rPr lang="de-CH" dirty="0" err="1"/>
              <a:t>d'effets</a:t>
            </a:r>
            <a:r>
              <a:rPr lang="de-CH" dirty="0"/>
              <a:t> possibles en très </a:t>
            </a:r>
            <a:r>
              <a:rPr lang="de-CH" dirty="0" err="1"/>
              <a:t>peu</a:t>
            </a:r>
            <a:r>
              <a:rPr lang="de-CH" dirty="0"/>
              <a:t> de </a:t>
            </a:r>
            <a:r>
              <a:rPr lang="de-CH" dirty="0" err="1"/>
              <a:t>temps</a:t>
            </a:r>
            <a:r>
              <a:rPr lang="de-CH" dirty="0"/>
              <a:t> (sauts en </a:t>
            </a:r>
            <a:r>
              <a:rPr lang="de-CH" dirty="0" err="1"/>
              <a:t>longueur</a:t>
            </a:r>
            <a:r>
              <a:rPr lang="de-CH" dirty="0"/>
              <a:t> et en </a:t>
            </a:r>
            <a:r>
              <a:rPr lang="de-CH" dirty="0" err="1"/>
              <a:t>hauteur</a:t>
            </a:r>
            <a:r>
              <a:rPr lang="de-CH" dirty="0"/>
              <a:t>, </a:t>
            </a:r>
            <a:r>
              <a:rPr lang="de-CH" dirty="0" err="1"/>
              <a:t>lancers</a:t>
            </a:r>
            <a:r>
              <a:rPr lang="de-CH" dirty="0"/>
              <a:t> en </a:t>
            </a:r>
            <a:r>
              <a:rPr lang="de-CH" dirty="0" err="1"/>
              <a:t>athlétisme</a:t>
            </a:r>
            <a:r>
              <a:rPr lang="de-CH" dirty="0"/>
              <a:t> </a:t>
            </a:r>
            <a:r>
              <a:rPr lang="de-CH" dirty="0" err="1"/>
              <a:t>ou</a:t>
            </a:r>
            <a:r>
              <a:rPr lang="de-CH" dirty="0"/>
              <a:t> en </a:t>
            </a:r>
            <a:r>
              <a:rPr lang="de-CH" dirty="0" err="1"/>
              <a:t>judo</a:t>
            </a:r>
            <a:r>
              <a:rPr lang="de-CH" dirty="0"/>
              <a:t>, </a:t>
            </a:r>
            <a:r>
              <a:rPr lang="de-CH" dirty="0" err="1"/>
              <a:t>attaques</a:t>
            </a:r>
            <a:r>
              <a:rPr lang="de-CH" dirty="0"/>
              <a:t> en </a:t>
            </a:r>
            <a:r>
              <a:rPr lang="de-CH" dirty="0" err="1"/>
              <a:t>karaté</a:t>
            </a:r>
            <a:r>
              <a:rPr lang="de-CH" dirty="0"/>
              <a:t> et en boxe).</a:t>
            </a:r>
            <a:br>
              <a:rPr lang="de-CH" dirty="0"/>
            </a:br>
            <a:endParaRPr lang="de-CH" dirty="0"/>
          </a:p>
        </p:txBody>
      </p:sp>
      <p:sp>
        <p:nvSpPr>
          <p:cNvPr id="239620" name="Foliennummernplatzhalter 3">
            <a:extLst>
              <a:ext uri="{FF2B5EF4-FFF2-40B4-BE49-F238E27FC236}">
                <a16:creationId xmlns:a16="http://schemas.microsoft.com/office/drawing/2014/main" id="{0F3901D2-51CD-3356-E59A-8579E6C0592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75</a:t>
            </a:fld>
            <a:endParaRPr lang="de-CH" altLang="de-DE" sz="1300"/>
          </a:p>
        </p:txBody>
      </p:sp>
    </p:spTree>
    <p:extLst>
      <p:ext uri="{BB962C8B-B14F-4D97-AF65-F5344CB8AC3E}">
        <p14:creationId xmlns:p14="http://schemas.microsoft.com/office/powerpoint/2010/main" val="5028722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6B92-D299-5908-4E40-226C536761D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43B8B38-BDC5-CD56-C4E8-9DDAA16DB24E}"/>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728F2C6F-4DB2-11FC-5668-78413C4CFB09}"/>
              </a:ext>
            </a:extLst>
          </p:cNvPr>
          <p:cNvSpPr>
            <a:spLocks noGrp="1"/>
          </p:cNvSpPr>
          <p:nvPr>
            <p:ph type="body" idx="1"/>
          </p:nvPr>
        </p:nvSpPr>
        <p:spPr/>
        <p:txBody>
          <a:bodyPr/>
          <a:lstStyle/>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massima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più </a:t>
            </a:r>
            <a:r>
              <a:rPr lang="de-CH" b="0" i="0" dirty="0" err="1">
                <a:solidFill>
                  <a:srgbClr val="1D1D1D"/>
                </a:solidFill>
                <a:effectLst/>
                <a:latin typeface="Helvetica Now Display" pitchFamily="2" charset="0"/>
              </a:rPr>
              <a:t>grande</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in quanto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mantenere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maggiore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rapida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esplosiva</a:t>
            </a:r>
            <a:r>
              <a:rPr lang="de-CH" b="1" i="0" dirty="0">
                <a:solidFill>
                  <a:srgbClr val="1D1D1D"/>
                </a:solidFill>
                <a:effectLst/>
                <a:latin typeface="Helvetica Now Display" pitchFamily="2" charset="0"/>
              </a:rPr>
              <a:t>, </a:t>
            </a:r>
            <a:r>
              <a:rPr lang="de-CH" b="1" i="0" dirty="0" err="1">
                <a:solidFill>
                  <a:srgbClr val="1D1D1D"/>
                </a:solidFill>
                <a:effectLst/>
                <a:latin typeface="Helvetica Now Display" pitchFamily="2" charset="0"/>
              </a:rPr>
              <a:t>potenza</a:t>
            </a:r>
            <a:r>
              <a:rPr lang="de-CH" b="1" i="0" dirty="0">
                <a:solidFill>
                  <a:srgbClr val="1D1D1D"/>
                </a:solidFill>
                <a:effectLst/>
                <a:latin typeface="Helvetica Now Display" pitchFamily="2" charset="0"/>
              </a:rPr>
              <a:t> di </a:t>
            </a:r>
            <a:r>
              <a:rPr lang="de-CH" b="1" i="0" dirty="0" err="1">
                <a:solidFill>
                  <a:srgbClr val="1D1D1D"/>
                </a:solidFill>
                <a:effectLst/>
                <a:latin typeface="Helvetica Now Display" pitchFamily="2" charset="0"/>
              </a:rPr>
              <a:t>avviamento</a:t>
            </a:r>
            <a:r>
              <a:rPr lang="de-CH" b="1"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un'elevata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accelerare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oggetto</a:t>
            </a:r>
            <a:r>
              <a:rPr lang="de-CH" b="0" i="0" dirty="0">
                <a:solidFill>
                  <a:srgbClr val="1D1D1D"/>
                </a:solidFill>
                <a:effectLst/>
                <a:latin typeface="Helvetica Now Display" pitchFamily="2" charset="0"/>
              </a:rPr>
              <a:t> o il proprio </a:t>
            </a:r>
            <a:r>
              <a:rPr lang="de-CH" b="0" i="0" dirty="0" err="1">
                <a:solidFill>
                  <a:srgbClr val="1D1D1D"/>
                </a:solidFill>
                <a:effectLst/>
                <a:latin typeface="Helvetica Now Display" pitchFamily="2" charset="0"/>
              </a:rPr>
              <a:t>corpo</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Questa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per le </a:t>
            </a:r>
            <a:r>
              <a:rPr lang="de-CH" b="0" i="0" dirty="0" err="1">
                <a:solidFill>
                  <a:srgbClr val="1D1D1D"/>
                </a:solidFill>
                <a:effectLst/>
                <a:latin typeface="Helvetica Now Display" pitchFamily="2" charset="0"/>
              </a:rPr>
              <a:t>prestazioni</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molti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fondamentale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sprigionare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La forza di </a:t>
            </a:r>
            <a:r>
              <a:rPr lang="de-CH" b="0" i="0" dirty="0" err="1">
                <a:solidFill>
                  <a:srgbClr val="1D1D1D"/>
                </a:solidFill>
                <a:effectLst/>
                <a:latin typeface="Helvetica Now Display" pitchFamily="2" charset="0"/>
              </a:rPr>
              <a:t>velocità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comprende</a:t>
            </a:r>
            <a:r>
              <a:rPr lang="de-CH" b="0" i="0" dirty="0">
                <a:solidFill>
                  <a:srgbClr val="1D1D1D"/>
                </a:solidFill>
                <a:effectLst/>
                <a:latin typeface="Helvetica Now Display" pitchFamily="2" charset="0"/>
              </a:rPr>
              <a:t> due </a:t>
            </a:r>
            <a:r>
              <a:rPr lang="de-CH" b="0" i="0" dirty="0" err="1">
                <a:solidFill>
                  <a:srgbClr val="1D1D1D"/>
                </a:solidFill>
                <a:effectLst/>
                <a:latin typeface="Helvetica Now Display" pitchFamily="2" charset="0"/>
              </a:rPr>
              <a:t>sottogruppi</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esplosiva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leggera</a:t>
            </a:r>
            <a:r>
              <a:rPr lang="de-CH" b="0" i="0" dirty="0">
                <a:solidFill>
                  <a:srgbClr val="1D1D1D"/>
                </a:solidFill>
                <a:effectLst/>
                <a:latin typeface="Helvetica Now Display" pitchFamily="2" charset="0"/>
              </a:rPr>
              <a:t>)</a:t>
            </a:r>
          </a:p>
          <a:p>
            <a:pPr algn="l">
              <a:lnSpc>
                <a:spcPts val="2250"/>
              </a:lnSpc>
              <a:spcBef>
                <a:spcPts val="3600"/>
              </a:spcBef>
              <a:spcAft>
                <a:spcPts val="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riferisce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un'esplosione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generata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msec</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azione</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inganno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arti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marziali</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r>
              <a:rPr lang="de-CH" b="0" i="0" dirty="0">
                <a:solidFill>
                  <a:srgbClr val="1D1D1D"/>
                </a:solidFill>
                <a:effectLst/>
                <a:latin typeface="Helvetica Now Display" pitchFamily="2" charset="0"/>
              </a:rPr>
              <a:t>La forza di </a:t>
            </a:r>
            <a:r>
              <a:rPr lang="de-CH" b="0" i="0" dirty="0" err="1">
                <a:solidFill>
                  <a:srgbClr val="1D1D1D"/>
                </a:solidFill>
                <a:effectLst/>
                <a:latin typeface="Helvetica Now Display" pitchFamily="2" charset="0"/>
              </a:rPr>
              <a:t>partenza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potenza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stacco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sollevamento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pesi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a:t>
            </a:r>
          </a:p>
          <a:p>
            <a:pPr algn="l">
              <a:lnSpc>
                <a:spcPts val="2250"/>
              </a:lnSpc>
              <a:spcBef>
                <a:spcPts val="3600"/>
              </a:spcBef>
              <a:spcAft>
                <a:spcPts val="3600"/>
              </a:spcAft>
              <a:buFont typeface="Arial" panose="020B0604020202020204" pitchFamily="34" charset="0"/>
              <a:buChar char="•"/>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reattiva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convertire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rapidamente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forza la </a:t>
            </a:r>
            <a:r>
              <a:rPr lang="de-CH" b="0" i="0" dirty="0" err="1">
                <a:solidFill>
                  <a:srgbClr val="1D1D1D"/>
                </a:solidFill>
                <a:effectLst/>
                <a:latin typeface="Helvetica Now Display" pitchFamily="2" charset="0"/>
              </a:rPr>
              <a:t>maggior</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quantità</a:t>
            </a:r>
            <a:r>
              <a:rPr lang="de-CH" b="0" i="0" dirty="0">
                <a:solidFill>
                  <a:srgbClr val="1D1D1D"/>
                </a:solidFill>
                <a:effectLst/>
                <a:latin typeface="Helvetica Now Display" pitchFamily="2" charset="0"/>
              </a:rPr>
              <a:t> possibile di forza da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box jump).</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r>
              <a:rPr lang="de-CH" b="1" i="0" u="none" dirty="0">
                <a:solidFill>
                  <a:srgbClr val="1D1D1D"/>
                </a:solidFill>
                <a:effectLst/>
                <a:latin typeface="Helvetica Now Display" pitchFamily="2" charset="0"/>
              </a:rPr>
              <a:t>Resistenza alla forza</a:t>
            </a: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dell'organismo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all'affaticamento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prestazione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prolungata</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criteri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sono</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percentuale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volume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stimolo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numero</a:t>
            </a:r>
            <a:r>
              <a:rPr lang="de-CH" b="0" i="0" dirty="0">
                <a:solidFill>
                  <a:srgbClr val="1D1D1D"/>
                </a:solidFill>
                <a:effectLst/>
                <a:latin typeface="Helvetica Now Display" pitchFamily="2" charset="0"/>
              </a:rPr>
              <a:t> totale di </a:t>
            </a:r>
            <a:r>
              <a:rPr lang="de-CH" b="0" i="0" dirty="0" err="1">
                <a:solidFill>
                  <a:srgbClr val="1D1D1D"/>
                </a:solidFill>
                <a:effectLst/>
                <a:latin typeface="Helvetica Now Display" pitchFamily="2" charset="0"/>
              </a:rPr>
              <a:t>ripetizioni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Nell'ambito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fattori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condizionali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alla forza </a:t>
            </a:r>
            <a:r>
              <a:rPr lang="de-CH" b="0" i="0" dirty="0" err="1">
                <a:solidFill>
                  <a:srgbClr val="1D1D1D"/>
                </a:solidFill>
                <a:effectLst/>
                <a:latin typeface="Helvetica Now Display" pitchFamily="2" charset="0"/>
              </a:rPr>
              <a:t>appartiene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all'area</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piuttosto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quella</a:t>
            </a:r>
            <a:r>
              <a:rPr lang="de-CH" b="0" i="0" dirty="0">
                <a:solidFill>
                  <a:srgbClr val="1D1D1D"/>
                </a:solidFill>
                <a:effectLst/>
                <a:latin typeface="Helvetica Now Display" pitchFamily="2" charset="0"/>
              </a:rPr>
              <a:t> della forza.</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endParaRPr lang="de-CH" b="0" i="0"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gruppo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muscolare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attività</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volontaria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particolarmente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importante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differiscono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poiché</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decelerante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possibile </a:t>
            </a:r>
            <a:r>
              <a:rPr lang="de-CH" b="0" i="0" dirty="0" err="1">
                <a:solidFill>
                  <a:srgbClr val="1D1D1D"/>
                </a:solidFill>
                <a:effectLst/>
                <a:latin typeface="Helvetica Now Display" pitchFamily="2" charset="0"/>
              </a:rPr>
              <a:t>trattenere</a:t>
            </a:r>
            <a:r>
              <a:rPr lang="de-CH" b="0" i="0" dirty="0">
                <a:solidFill>
                  <a:srgbClr val="1D1D1D"/>
                </a:solidFill>
                <a:effectLst/>
                <a:latin typeface="Helvetica Now Display" pitchFamily="2" charset="0"/>
              </a:rPr>
              <a:t> più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rispetto</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modalità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funzionamento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parametro</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misurare</a:t>
            </a:r>
            <a:r>
              <a:rPr lang="de-CH" b="0" i="0" dirty="0">
                <a:solidFill>
                  <a:srgbClr val="1D1D1D"/>
                </a:solidFill>
                <a:effectLst/>
                <a:latin typeface="Helvetica Now Display" pitchFamily="2" charset="0"/>
              </a:rPr>
              <a:t> la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che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può</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superata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esattamente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volta</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questo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proposito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usa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termine</a:t>
            </a:r>
            <a:r>
              <a:rPr lang="de-CH" b="0" i="0" dirty="0">
                <a:solidFill>
                  <a:srgbClr val="1D1D1D"/>
                </a:solidFill>
                <a:effectLst/>
                <a:latin typeface="Helvetica Now Display" pitchFamily="2" charset="0"/>
              </a:rPr>
              <a:t> 1RM (1 </a:t>
            </a:r>
            <a:r>
              <a:rPr lang="de-CH" b="0" i="0" dirty="0" err="1">
                <a:solidFill>
                  <a:srgbClr val="1D1D1D"/>
                </a:solidFill>
                <a:effectLst/>
                <a:latin typeface="Helvetica Now Display" pitchFamily="2" charset="0"/>
              </a:rPr>
              <a:t>ripetizione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cui</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essere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trasportata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accelerata</a:t>
            </a:r>
            <a:r>
              <a:rPr lang="de-CH" b="0" i="0" dirty="0">
                <a:solidFill>
                  <a:srgbClr val="1D1D1D"/>
                </a:solidFill>
                <a:effectLst/>
                <a:latin typeface="Helvetica Now Display" pitchFamily="2" charset="0"/>
              </a:rPr>
              <a:t> (ad </a:t>
            </a:r>
            <a:r>
              <a:rPr lang="de-CH" b="0" i="0" dirty="0" err="1">
                <a:solidFill>
                  <a:srgbClr val="1D1D1D"/>
                </a:solidFill>
                <a:effectLst/>
                <a:latin typeface="Helvetica Now Display" pitchFamily="2" charset="0"/>
              </a:rPr>
              <a:t>esempio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arrampicata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ginnastica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sci</a:t>
            </a:r>
            <a:r>
              <a:rPr lang="de-CH" b="0" i="0" dirty="0">
                <a:solidFill>
                  <a:srgbClr val="1D1D1D"/>
                </a:solidFill>
                <a:effectLst/>
                <a:latin typeface="Helvetica Now Display" pitchFamily="2" charset="0"/>
              </a:rPr>
              <a:t>) o per </a:t>
            </a:r>
            <a:r>
              <a:rPr lang="de-CH" b="0" i="0" dirty="0" err="1">
                <a:solidFill>
                  <a:srgbClr val="1D1D1D"/>
                </a:solidFill>
                <a:effectLst/>
                <a:latin typeface="Helvetica Now Display" pitchFamily="2" charset="0"/>
              </a:rPr>
              <a:t>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classi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peso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vantaggioso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avere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buona</a:t>
            </a:r>
            <a:r>
              <a:rPr lang="de-CH" b="0" i="0" dirty="0">
                <a:solidFill>
                  <a:srgbClr val="1D1D1D"/>
                </a:solidFill>
                <a:effectLst/>
                <a:latin typeface="Helvetica Now Display" pitchFamily="2" charset="0"/>
              </a:rPr>
              <a:t> forza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relativa</a:t>
            </a:r>
            <a:r>
              <a:rPr lang="de-CH" b="0" i="0" dirty="0">
                <a:solidFill>
                  <a:srgbClr val="1D1D1D"/>
                </a:solidFill>
                <a:effectLst/>
                <a:latin typeface="Helvetica Now Display" pitchFamily="2" charset="0"/>
              </a:rPr>
              <a:t> (forza in </a:t>
            </a:r>
            <a:r>
              <a:rPr lang="de-CH" b="0" i="0" dirty="0" err="1">
                <a:solidFill>
                  <a:srgbClr val="1D1D1D"/>
                </a:solidFill>
                <a:effectLst/>
                <a:latin typeface="Helvetica Now Display" pitchFamily="2" charset="0"/>
              </a:rPr>
              <a:t>relazione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massa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corporea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Resistenza alla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resistere</a:t>
            </a:r>
            <a:r>
              <a:rPr lang="de-CH" b="0" i="0" dirty="0">
                <a:solidFill>
                  <a:srgbClr val="1D1D1D"/>
                </a:solidFill>
                <a:effectLst/>
                <a:latin typeface="Helvetica Now Display" pitchFamily="2" charset="0"/>
              </a:rPr>
              <a:t> alla </a:t>
            </a:r>
            <a:r>
              <a:rPr lang="de-CH" b="0" i="0" dirty="0" err="1">
                <a:solidFill>
                  <a:srgbClr val="1D1D1D"/>
                </a:solidFill>
                <a:effectLst/>
                <a:latin typeface="Helvetica Now Display" pitchFamily="2" charset="0"/>
              </a:rPr>
              <a:t>fatica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durante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periodi</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sforzo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prolungati</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Fa </a:t>
            </a:r>
            <a:r>
              <a:rPr lang="de-CH" b="0" i="0" dirty="0" err="1">
                <a:solidFill>
                  <a:srgbClr val="1D1D1D"/>
                </a:solidFill>
                <a:effectLst/>
                <a:latin typeface="Helvetica Now Display" pitchFamily="2" charset="0"/>
              </a:rPr>
              <a:t>parte</a:t>
            </a:r>
            <a:r>
              <a:rPr lang="de-CH" b="0" i="0" dirty="0">
                <a:solidFill>
                  <a:srgbClr val="1D1D1D"/>
                </a:solidFill>
                <a:effectLst/>
                <a:latin typeface="Helvetica Now Display" pitchFamily="2" charset="0"/>
              </a:rPr>
              <a:t> delle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a:t>
            </a: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distingue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tra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aerobica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anaerobica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velocità</a:t>
            </a:r>
            <a:endParaRPr lang="de-CH" b="1" i="0" u="none"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sviluppare</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massima</a:t>
            </a:r>
            <a:r>
              <a:rPr lang="de-CH" b="0" i="0" dirty="0">
                <a:solidFill>
                  <a:srgbClr val="1D1D1D"/>
                </a:solidFill>
                <a:effectLst/>
                <a:latin typeface="Helvetica Now Display" pitchFamily="2" charset="0"/>
              </a:rPr>
              <a:t> forza possibile in breve tempo </a:t>
            </a:r>
            <a:r>
              <a:rPr lang="de-CH" b="0" i="0" dirty="0" err="1">
                <a:solidFill>
                  <a:srgbClr val="1D1D1D"/>
                </a:solidFill>
                <a:effectLst/>
                <a:latin typeface="Helvetica Now Display" pitchFamily="2" charset="0"/>
              </a:rPr>
              <a:t>contro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resistenza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media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a:t>
            </a:r>
            <a:r>
              <a:rPr lang="de-CH" b="1" i="0" u="none" dirty="0" err="1">
                <a:solidFill>
                  <a:srgbClr val="1D1D1D"/>
                </a:solidFill>
                <a:effectLst/>
                <a:latin typeface="Helvetica Now Display" pitchFamily="2" charset="0"/>
              </a:rPr>
              <a:t>reattiva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impulso</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ciclo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allungamento-accorciamento</a:t>
            </a:r>
            <a:r>
              <a:rPr lang="de-CH" b="0" i="0" dirty="0">
                <a:solidFill>
                  <a:srgbClr val="1D1D1D"/>
                </a:solidFill>
                <a:effectLst/>
                <a:latin typeface="Helvetica Now Display" pitchFamily="2" charset="0"/>
              </a:rPr>
              <a:t>. </a:t>
            </a:r>
          </a:p>
          <a:p>
            <a:pPr algn="l">
              <a:lnSpc>
                <a:spcPts val="2250"/>
              </a:lnSpc>
            </a:pPr>
            <a:r>
              <a:rPr lang="de-CH" b="0" i="0" dirty="0">
                <a:solidFill>
                  <a:srgbClr val="1D1D1D"/>
                </a:solidFill>
                <a:effectLst/>
                <a:latin typeface="Helvetica Now Display" pitchFamily="2" charset="0"/>
              </a:rPr>
              <a:t>Nella </a:t>
            </a:r>
            <a:r>
              <a:rPr lang="de-CH" b="0" i="0" dirty="0" err="1">
                <a:solidFill>
                  <a:srgbClr val="1D1D1D"/>
                </a:solidFill>
                <a:effectLst/>
                <a:latin typeface="Helvetica Now Display" pitchFamily="2" charset="0"/>
              </a:rPr>
              <a:t>vita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quotidiana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i </a:t>
            </a:r>
            <a:r>
              <a:rPr lang="de-CH" b="0" i="0" dirty="0" err="1">
                <a:solidFill>
                  <a:srgbClr val="1D1D1D"/>
                </a:solidFill>
                <a:effectLst/>
                <a:latin typeface="Helvetica Now Display" pitchFamily="2" charset="0"/>
              </a:rPr>
              <a:t>muscoli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lavorano</a:t>
            </a:r>
            <a:r>
              <a:rPr lang="de-CH" b="0" i="0" dirty="0">
                <a:solidFill>
                  <a:srgbClr val="1D1D1D"/>
                </a:solidFill>
                <a:effectLst/>
                <a:latin typeface="Helvetica Now Display" pitchFamily="2" charset="0"/>
              </a:rPr>
              <a:t> molto </a:t>
            </a:r>
            <a:r>
              <a:rPr lang="de-CH" b="0" i="0" dirty="0" err="1">
                <a:solidFill>
                  <a:srgbClr val="1D1D1D"/>
                </a:solidFill>
                <a:effectLst/>
                <a:latin typeface="Helvetica Now Display" pitchFamily="2" charset="0"/>
              </a:rPr>
              <a:t>spesso</a:t>
            </a:r>
            <a:r>
              <a:rPr lang="de-CH" b="0" i="0" dirty="0">
                <a:solidFill>
                  <a:srgbClr val="1D1D1D"/>
                </a:solidFill>
                <a:effectLst/>
                <a:latin typeface="Helvetica Now Display" pitchFamily="2" charset="0"/>
              </a:rPr>
              <a:t> in modo </a:t>
            </a:r>
            <a:r>
              <a:rPr lang="de-CH" b="0" i="0" dirty="0" err="1">
                <a:solidFill>
                  <a:srgbClr val="1D1D1D"/>
                </a:solidFill>
                <a:effectLst/>
                <a:latin typeface="Helvetica Now Display" pitchFamily="2" charset="0"/>
              </a:rPr>
              <a:t>reattivo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cioè</a:t>
            </a:r>
            <a:r>
              <a:rPr lang="de-CH" b="0" i="0" dirty="0">
                <a:solidFill>
                  <a:srgbClr val="1D1D1D"/>
                </a:solidFill>
                <a:effectLst/>
                <a:latin typeface="Helvetica Now Display" pitchFamily="2" charset="0"/>
              </a:rPr>
              <a:t> prima </a:t>
            </a:r>
            <a:r>
              <a:rPr lang="de-CH" b="0" i="0" dirty="0" err="1">
                <a:solidFill>
                  <a:srgbClr val="1D1D1D"/>
                </a:solidFill>
                <a:effectLst/>
                <a:latin typeface="Helvetica Now Display" pitchFamily="2" charset="0"/>
              </a:rPr>
              <a:t>frenano</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smorzano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eccentrica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poi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accelerano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concentrica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dinamica</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a:solidFill>
                  <a:srgbClr val="1D1D1D"/>
                </a:solidFill>
                <a:effectLst/>
                <a:latin typeface="Helvetica Now Display" pitchFamily="2" charset="0"/>
              </a:rPr>
              <a:t>Forza di </a:t>
            </a:r>
            <a:r>
              <a:rPr lang="de-CH" b="1" i="0" u="none" dirty="0" err="1">
                <a:solidFill>
                  <a:srgbClr val="1D1D1D"/>
                </a:solidFill>
                <a:effectLst/>
                <a:latin typeface="Helvetica Now Display" pitchFamily="2" charset="0"/>
              </a:rPr>
              <a:t>partenza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forza di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raggiungere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valore</a:t>
            </a:r>
            <a:r>
              <a:rPr lang="de-CH" b="0" i="0" dirty="0">
                <a:solidFill>
                  <a:srgbClr val="1D1D1D"/>
                </a:solidFill>
                <a:effectLst/>
                <a:latin typeface="Helvetica Now Display" pitchFamily="2" charset="0"/>
              </a:rPr>
              <a:t> di forza </a:t>
            </a:r>
            <a:r>
              <a:rPr lang="de-CH" b="0" i="0" dirty="0" err="1">
                <a:solidFill>
                  <a:srgbClr val="1D1D1D"/>
                </a:solidFill>
                <a:effectLst/>
                <a:latin typeface="Helvetica Now Display" pitchFamily="2" charset="0"/>
              </a:rPr>
              <a:t>elevato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entro</a:t>
            </a:r>
            <a:r>
              <a:rPr lang="de-CH" b="0" i="0" dirty="0">
                <a:solidFill>
                  <a:srgbClr val="1D1D1D"/>
                </a:solidFill>
                <a:effectLst/>
                <a:latin typeface="Helvetica Now Display" pitchFamily="2" charset="0"/>
              </a:rPr>
              <a:t> 30 </a:t>
            </a:r>
            <a:r>
              <a:rPr lang="de-CH" b="0" i="0" dirty="0" err="1">
                <a:solidFill>
                  <a:srgbClr val="1D1D1D"/>
                </a:solidFill>
                <a:effectLst/>
                <a:latin typeface="Helvetica Now Display" pitchFamily="2" charset="0"/>
              </a:rPr>
              <a:t>millisecondi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all'inizio</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una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contrazione</a:t>
            </a:r>
            <a:r>
              <a:rPr lang="de-CH" b="0" i="0" dirty="0">
                <a:solidFill>
                  <a:srgbClr val="1D1D1D"/>
                </a:solidFill>
                <a:effectLst/>
                <a:latin typeface="Helvetica Now Display" pitchFamily="2" charset="0"/>
              </a:rPr>
              <a:t>.</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dispute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non si </a:t>
            </a:r>
            <a:r>
              <a:rPr lang="de-CH" b="0" i="0" dirty="0" err="1">
                <a:solidFill>
                  <a:srgbClr val="1D1D1D"/>
                </a:solidFill>
                <a:effectLst/>
                <a:latin typeface="Helvetica Now Display" pitchFamily="2" charset="0"/>
              </a:rPr>
              <a:t>deve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all'avversario</a:t>
            </a:r>
            <a:r>
              <a:rPr lang="de-CH" b="0" i="0" dirty="0">
                <a:solidFill>
                  <a:srgbClr val="1D1D1D"/>
                </a:solidFill>
                <a:effectLst/>
                <a:latin typeface="Helvetica Now Display" pitchFamily="2" charset="0"/>
              </a:rPr>
              <a:t> la </a:t>
            </a:r>
            <a:r>
              <a:rPr lang="de-CH" b="0" i="0" dirty="0" err="1">
                <a:solidFill>
                  <a:srgbClr val="1D1D1D"/>
                </a:solidFill>
                <a:effectLst/>
                <a:latin typeface="Helvetica Now Display" pitchFamily="2" charset="0"/>
              </a:rPr>
              <a:t>possibilità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reagire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azioni</a:t>
            </a:r>
            <a:r>
              <a:rPr lang="de-CH" b="0" i="0" dirty="0">
                <a:solidFill>
                  <a:srgbClr val="1D1D1D"/>
                </a:solidFill>
                <a:effectLst/>
                <a:latin typeface="Helvetica Now Display" pitchFamily="2" charset="0"/>
              </a:rPr>
              <a:t> a </a:t>
            </a:r>
            <a:r>
              <a:rPr lang="de-CH" b="0" i="0" dirty="0" err="1">
                <a:solidFill>
                  <a:srgbClr val="1D1D1D"/>
                </a:solidFill>
                <a:effectLst/>
                <a:latin typeface="Helvetica Now Display" pitchFamily="2" charset="0"/>
              </a:rPr>
              <a:t>sorpresa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scherma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lotta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finte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negli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sport</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gioco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250"/>
              </a:lnSpc>
            </a:pPr>
            <a:r>
              <a:rPr lang="de-CH" b="1" i="0" u="none" dirty="0" err="1">
                <a:solidFill>
                  <a:srgbClr val="1D1D1D"/>
                </a:solidFill>
                <a:effectLst/>
                <a:latin typeface="Helvetica Now Display" pitchFamily="2" charset="0"/>
              </a:rPr>
              <a:t>Potenza</a:t>
            </a:r>
            <a:r>
              <a:rPr lang="de-CH" b="1" i="0" u="none" dirty="0">
                <a:solidFill>
                  <a:srgbClr val="1D1D1D"/>
                </a:solidFill>
                <a:effectLst/>
                <a:latin typeface="Helvetica Now Display" pitchFamily="2" charset="0"/>
              </a:rPr>
              <a:t> </a:t>
            </a:r>
            <a:r>
              <a:rPr lang="de-CH" b="1" i="0" u="none" dirty="0" err="1">
                <a:solidFill>
                  <a:srgbClr val="1D1D1D"/>
                </a:solidFill>
                <a:effectLst/>
                <a:latin typeface="Helvetica Now Display" pitchFamily="2" charset="0"/>
              </a:rPr>
              <a:t>esplosiva</a:t>
            </a:r>
            <a:endParaRPr lang="de-CH" b="1" i="0" u="none" dirty="0">
              <a:solidFill>
                <a:srgbClr val="1D1D1D"/>
              </a:solidFill>
              <a:effectLst/>
              <a:latin typeface="Helvetica Now Display" pitchFamily="2" charset="0"/>
            </a:endParaRPr>
          </a:p>
          <a:p>
            <a:pPr algn="l">
              <a:lnSpc>
                <a:spcPts val="2250"/>
              </a:lnSpc>
            </a:pPr>
            <a:r>
              <a:rPr lang="de-CH" b="0" i="0" dirty="0" err="1">
                <a:solidFill>
                  <a:srgbClr val="1D1D1D"/>
                </a:solidFill>
                <a:effectLst/>
                <a:latin typeface="Helvetica Now Display" pitchFamily="2" charset="0"/>
              </a:rPr>
              <a:t>Componente</a:t>
            </a:r>
            <a:r>
              <a:rPr lang="de-CH" b="0" i="0" dirty="0">
                <a:solidFill>
                  <a:srgbClr val="1D1D1D"/>
                </a:solidFill>
                <a:effectLst/>
                <a:latin typeface="Helvetica Now Display" pitchFamily="2" charset="0"/>
              </a:rPr>
              <a:t> della </a:t>
            </a:r>
            <a:r>
              <a:rPr lang="de-CH" b="0" i="0" dirty="0" err="1">
                <a:solidFill>
                  <a:srgbClr val="1D1D1D"/>
                </a:solidFill>
                <a:effectLst/>
                <a:latin typeface="Helvetica Now Display" pitchFamily="2" charset="0"/>
              </a:rPr>
              <a:t>velocità</a:t>
            </a:r>
            <a:endParaRPr lang="de-CH" b="0" i="0" dirty="0">
              <a:solidFill>
                <a:srgbClr val="1D1D1D"/>
              </a:solidFill>
              <a:effectLst/>
              <a:latin typeface="Helvetica Now Display" pitchFamily="2" charset="0"/>
            </a:endParaRPr>
          </a:p>
          <a:p>
            <a:pPr algn="l">
              <a:lnSpc>
                <a:spcPts val="2250"/>
              </a:lnSpc>
            </a:pPr>
            <a:r>
              <a:rPr lang="de-CH" b="0" i="0" dirty="0">
                <a:solidFill>
                  <a:srgbClr val="1D1D1D"/>
                </a:solidFill>
                <a:effectLst/>
                <a:latin typeface="Helvetica Now Display" pitchFamily="2" charset="0"/>
              </a:rPr>
              <a:t>Si </a:t>
            </a:r>
            <a:r>
              <a:rPr lang="de-CH" b="0" i="0" dirty="0" err="1">
                <a:solidFill>
                  <a:srgbClr val="1D1D1D"/>
                </a:solidFill>
                <a:effectLst/>
                <a:latin typeface="Helvetica Now Display" pitchFamily="2" charset="0"/>
              </a:rPr>
              <a:t>esprime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capacità</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realizzare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rapido </a:t>
            </a:r>
            <a:r>
              <a:rPr lang="de-CH" b="0" i="0" dirty="0" err="1">
                <a:solidFill>
                  <a:srgbClr val="1D1D1D"/>
                </a:solidFill>
                <a:effectLst/>
                <a:latin typeface="Helvetica Now Display" pitchFamily="2" charset="0"/>
              </a:rPr>
              <a:t>aumento</a:t>
            </a:r>
            <a:r>
              <a:rPr lang="de-CH" b="0" i="0" dirty="0">
                <a:solidFill>
                  <a:srgbClr val="1D1D1D"/>
                </a:solidFill>
                <a:effectLst/>
                <a:latin typeface="Helvetica Now Display" pitchFamily="2" charset="0"/>
              </a:rPr>
              <a:t> di forza.</a:t>
            </a:r>
          </a:p>
          <a:p>
            <a:pPr algn="l">
              <a:lnSpc>
                <a:spcPts val="2250"/>
              </a:lnSpc>
            </a:pPr>
            <a:r>
              <a:rPr lang="de-CH" b="0" i="0" dirty="0" err="1">
                <a:solidFill>
                  <a:srgbClr val="1D1D1D"/>
                </a:solidFill>
                <a:effectLst/>
                <a:latin typeface="Helvetica Now Display" pitchFamily="2" charset="0"/>
              </a:rPr>
              <a:t>È</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decisiva</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quando</a:t>
            </a:r>
            <a:r>
              <a:rPr lang="de-CH" b="0" i="0" dirty="0">
                <a:solidFill>
                  <a:srgbClr val="1D1D1D"/>
                </a:solidFill>
                <a:effectLst/>
                <a:latin typeface="Helvetica Now Display" pitchFamily="2" charset="0"/>
              </a:rPr>
              <a:t> si </a:t>
            </a:r>
            <a:r>
              <a:rPr lang="de-CH" b="0" i="0" dirty="0" err="1">
                <a:solidFill>
                  <a:srgbClr val="1D1D1D"/>
                </a:solidFill>
                <a:effectLst/>
                <a:latin typeface="Helvetica Now Display" pitchFamily="2" charset="0"/>
              </a:rPr>
              <a:t>tratta</a:t>
            </a:r>
            <a:r>
              <a:rPr lang="de-CH" b="0" i="0" dirty="0">
                <a:solidFill>
                  <a:srgbClr val="1D1D1D"/>
                </a:solidFill>
                <a:effectLst/>
                <a:latin typeface="Helvetica Now Display" pitchFamily="2" charset="0"/>
              </a:rPr>
              <a:t> di </a:t>
            </a:r>
            <a:r>
              <a:rPr lang="de-CH" b="0" i="0" dirty="0" err="1">
                <a:solidFill>
                  <a:srgbClr val="1D1D1D"/>
                </a:solidFill>
                <a:effectLst/>
                <a:latin typeface="Helvetica Now Display" pitchFamily="2" charset="0"/>
              </a:rPr>
              <a:t>ottenere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il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massimo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effetto</a:t>
            </a:r>
            <a:r>
              <a:rPr lang="de-CH" b="0" i="0" dirty="0">
                <a:solidFill>
                  <a:srgbClr val="1D1D1D"/>
                </a:solidFill>
                <a:effectLst/>
                <a:latin typeface="Helvetica Now Display" pitchFamily="2" charset="0"/>
              </a:rPr>
              <a:t> possibile in </a:t>
            </a:r>
            <a:r>
              <a:rPr lang="de-CH" b="0" i="0" dirty="0" err="1">
                <a:solidFill>
                  <a:srgbClr val="1D1D1D"/>
                </a:solidFill>
                <a:effectLst/>
                <a:latin typeface="Helvetica Now Display" pitchFamily="2" charset="0"/>
              </a:rPr>
              <a:t>un</a:t>
            </a:r>
            <a:r>
              <a:rPr lang="de-CH" b="0" i="0" dirty="0">
                <a:solidFill>
                  <a:srgbClr val="1D1D1D"/>
                </a:solidFill>
                <a:effectLst/>
                <a:latin typeface="Helvetica Now Display" pitchFamily="2" charset="0"/>
              </a:rPr>
              <a:t> tempo molto breve (</a:t>
            </a:r>
            <a:r>
              <a:rPr lang="de-CH" b="0" i="0" dirty="0" err="1">
                <a:solidFill>
                  <a:srgbClr val="1D1D1D"/>
                </a:solidFill>
                <a:effectLst/>
                <a:latin typeface="Helvetica Now Display" pitchFamily="2" charset="0"/>
              </a:rPr>
              <a:t>salto</a:t>
            </a:r>
            <a:r>
              <a:rPr lang="de-CH" b="0" i="0" dirty="0">
                <a:solidFill>
                  <a:srgbClr val="1D1D1D"/>
                </a:solidFill>
                <a:effectLst/>
                <a:latin typeface="Helvetica Now Display" pitchFamily="2" charset="0"/>
              </a:rPr>
              <a:t> in lungo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in </a:t>
            </a:r>
            <a:r>
              <a:rPr lang="de-CH" b="0" i="0" dirty="0" err="1">
                <a:solidFill>
                  <a:srgbClr val="1D1D1D"/>
                </a:solidFill>
                <a:effectLst/>
                <a:latin typeface="Helvetica Now Display" pitchFamily="2" charset="0"/>
              </a:rPr>
              <a:t>alto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lanci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nell'atletica</a:t>
            </a:r>
            <a:r>
              <a:rPr lang="de-CH" b="0" i="0" dirty="0">
                <a:solidFill>
                  <a:srgbClr val="1D1D1D"/>
                </a:solidFill>
                <a:effectLst/>
                <a:latin typeface="Helvetica Now Display" pitchFamily="2" charset="0"/>
              </a:rPr>
              <a:t> o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judo</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attacchi</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karate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e</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nel</a:t>
            </a:r>
            <a:r>
              <a:rPr lang="de-CH" b="0" i="0" dirty="0">
                <a:solidFill>
                  <a:srgbClr val="1D1D1D"/>
                </a:solidFill>
                <a:effectLst/>
                <a:latin typeface="Helvetica Now Display" pitchFamily="2" charset="0"/>
              </a:rPr>
              <a:t> </a:t>
            </a:r>
            <a:r>
              <a:rPr lang="de-CH" b="0" i="0" dirty="0" err="1">
                <a:solidFill>
                  <a:srgbClr val="1D1D1D"/>
                </a:solidFill>
                <a:effectLst/>
                <a:latin typeface="Helvetica Now Display" pitchFamily="2" charset="0"/>
              </a:rPr>
              <a:t>pugilato</a:t>
            </a:r>
            <a:r>
              <a:rPr lang="de-CH" b="0" i="0" dirty="0">
                <a:solidFill>
                  <a:srgbClr val="1D1D1D"/>
                </a:solidFill>
                <a:effectLst/>
                <a:latin typeface="Helvetica Now Display" pitchFamily="2" charset="0"/>
              </a:rPr>
              <a:t>).</a:t>
            </a:r>
          </a:p>
          <a:p>
            <a:pPr algn="l">
              <a:lnSpc>
                <a:spcPts val="2250"/>
              </a:lnSpc>
            </a:pPr>
            <a:endParaRPr lang="de-CH" b="0" i="0" dirty="0">
              <a:solidFill>
                <a:srgbClr val="1D1D1D"/>
              </a:solidFill>
              <a:effectLst/>
              <a:latin typeface="Helvetica Now Display" pitchFamily="2" charset="0"/>
            </a:endParaRPr>
          </a:p>
          <a:p>
            <a:pPr algn="l">
              <a:lnSpc>
                <a:spcPts val="2340"/>
              </a:lnSpc>
              <a:spcAft>
                <a:spcPts val="600"/>
              </a:spcAft>
            </a:pPr>
            <a:endParaRPr lang="de-CH" dirty="0"/>
          </a:p>
        </p:txBody>
      </p:sp>
      <p:sp>
        <p:nvSpPr>
          <p:cNvPr id="239620" name="Foliennummernplatzhalter 3">
            <a:extLst>
              <a:ext uri="{FF2B5EF4-FFF2-40B4-BE49-F238E27FC236}">
                <a16:creationId xmlns:a16="http://schemas.microsoft.com/office/drawing/2014/main" id="{BC45CB75-28F6-7232-9C39-7F5751EC426C}"/>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76</a:t>
            </a:fld>
            <a:endParaRPr lang="de-CH" altLang="de-DE" sz="1300"/>
          </a:p>
        </p:txBody>
      </p:sp>
    </p:spTree>
    <p:extLst>
      <p:ext uri="{BB962C8B-B14F-4D97-AF65-F5344CB8AC3E}">
        <p14:creationId xmlns:p14="http://schemas.microsoft.com/office/powerpoint/2010/main" val="382142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FCEAB-079A-97CF-66F5-1B5CFC208C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C805B74-2317-CB01-3919-5E980774690C}"/>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5F7B94EE-246F-884C-8838-D33E49B48BC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it-IT" b="1" dirty="0"/>
              <a:t>“Ogni movimento conta ed è meglio di niente”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it-IT"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L’attività fisica fa bene al corpo e allo spirito.</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Pochi minuti che possono cambiare la vita: ogni attività fisica è utile, più se ne fa e meglio è.</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Non è mai troppo tardi per cominciare.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Rafforzare i muscoli fa bene a tutti. Questo può ritardare il declino della massa muscolare e della densità ossea.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L'allenamento mirato dell'equilibrio e della coordinazione aiuta a ridurre le cadute e le loro conseguenze.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L'allenamento di resistenza può prevenire le malattie cardiovascolari, il diabete di tipo 2 e il cancro e migliora i sintomi della depressione e dell'ansia.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Meno tempo si passa seduti e meglio è: stare seduti a lungo può essere dannoso per la salute.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dirty="0"/>
              <a:t>Fare più movimento e stare meno tempo seduti fa bene a tutti.</a:t>
            </a:r>
            <a:endParaRPr lang="it-IT"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b="0" dirty="0"/>
              <a:t>Non è possibile accumulare un credito di esercizio che allunghi l'aspettativa di vita. D'altro canto, chi ha sviluppato la forza muscolare e la massa ossea durante l'infanzia e l'adolescenza ne beneficerà per il resto della vita.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CH" b="0" dirty="0"/>
          </a:p>
        </p:txBody>
      </p:sp>
      <p:sp>
        <p:nvSpPr>
          <p:cNvPr id="4" name="Foliennummernplatzhalter 3">
            <a:extLst>
              <a:ext uri="{FF2B5EF4-FFF2-40B4-BE49-F238E27FC236}">
                <a16:creationId xmlns:a16="http://schemas.microsoft.com/office/drawing/2014/main" id="{54C90B37-912A-7C8E-61A1-6611108934EA}"/>
              </a:ext>
            </a:extLst>
          </p:cNvPr>
          <p:cNvSpPr>
            <a:spLocks noGrp="1"/>
          </p:cNvSpPr>
          <p:nvPr>
            <p:ph type="sldNum" sz="quarter" idx="5"/>
          </p:nvPr>
        </p:nvSpPr>
        <p:spPr/>
        <p:txBody>
          <a:bodyPr/>
          <a:lstStyle/>
          <a:p>
            <a:pPr>
              <a:defRPr/>
            </a:pPr>
            <a:fld id="{C46147B8-7AEA-4922-A55B-DCDA58C024A2}" type="slidenum">
              <a:rPr lang="de-CH" smtClean="0"/>
              <a:pPr>
                <a:defRPr/>
              </a:pPr>
              <a:t>7</a:t>
            </a:fld>
            <a:endParaRPr lang="de-CH"/>
          </a:p>
        </p:txBody>
      </p:sp>
    </p:spTree>
    <p:extLst>
      <p:ext uri="{BB962C8B-B14F-4D97-AF65-F5344CB8AC3E}">
        <p14:creationId xmlns:p14="http://schemas.microsoft.com/office/powerpoint/2010/main" val="3394919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Durch systematisches Krafttraining im (Schul-)Sport, im Gesundheitswesen und in der Freizeit kann weit mehr erreicht werden als nur Kraftzuwachs. Ein durchdachtes Krafttraining in Kombination mit Mobilisierungs- und Dehnübungen dient der Erhaltung sämtlicher neuromuskulärer Strukturen und Funktionen, verbessert die Anpassungsfähigkeit an den Alltag und erhöht die Lebensqualität.</a:t>
            </a:r>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77</a:t>
            </a:fld>
            <a:endParaRPr lang="de-CH"/>
          </a:p>
        </p:txBody>
      </p:sp>
    </p:spTree>
    <p:extLst>
      <p:ext uri="{BB962C8B-B14F-4D97-AF65-F5344CB8AC3E}">
        <p14:creationId xmlns:p14="http://schemas.microsoft.com/office/powerpoint/2010/main" val="40295572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8151-4188-AC33-C7BB-322ABA044810}"/>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D4F810E-E611-A3D3-8960-39AD1478D3E4}"/>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877C6694-6E8E-8829-C224-CA313E295BC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b="0" i="0" u="none" strike="noStrike" dirty="0">
                <a:solidFill>
                  <a:srgbClr val="000000"/>
                </a:solidFill>
                <a:effectLst/>
                <a:latin typeface="-webkit-standard"/>
              </a:rPr>
              <a:t>L’entraînement en force systématique dans le sport (scolaire), la santé et les loisirs permet d’obtenir bien plus qu’un simple gain de force. Un entraînement en force bien pensé combiné à des exercices de mobilisation et d’étirement permet de maintenir toutes les structures et fonctions neuromusculaires, d’améliorer la capacité d’adaptation à la vie quotidienne et d’améliorer la qualité de vie.</a:t>
            </a:r>
            <a:endParaRPr lang="de-CH" dirty="0"/>
          </a:p>
        </p:txBody>
      </p:sp>
      <p:sp>
        <p:nvSpPr>
          <p:cNvPr id="239620" name="Foliennummernplatzhalter 3">
            <a:extLst>
              <a:ext uri="{FF2B5EF4-FFF2-40B4-BE49-F238E27FC236}">
                <a16:creationId xmlns:a16="http://schemas.microsoft.com/office/drawing/2014/main" id="{F3319CBC-8BA8-CFEF-EF49-FC6A56AD5F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78</a:t>
            </a:fld>
            <a:endParaRPr lang="de-CH" altLang="de-DE" sz="1300"/>
          </a:p>
        </p:txBody>
      </p:sp>
    </p:spTree>
    <p:extLst>
      <p:ext uri="{BB962C8B-B14F-4D97-AF65-F5344CB8AC3E}">
        <p14:creationId xmlns:p14="http://schemas.microsoft.com/office/powerpoint/2010/main" val="31230457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it-IT" b="0" i="0" u="none" strike="noStrike" dirty="0">
                <a:solidFill>
                  <a:srgbClr val="000000"/>
                </a:solidFill>
                <a:effectLst/>
                <a:latin typeface="-webkit-standard"/>
              </a:rPr>
              <a:t>Con l’allenamento sistematico della forza nello sport (scolastico), nella sanità e nel tempo libero si può ottenere molto di più del semplice aumento di forza. Un allenamento di forza ben studiato in combinazione con esercizi di mobilizzazione e stretching serve a preservare tutte le strutture e funzioni neuromuscolari, migliora la capacità di adattamento alla vita di tutti i giorni e migliora la qualità della vita.</a:t>
            </a:r>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79</a:t>
            </a:fld>
            <a:endParaRPr lang="de-CH"/>
          </a:p>
        </p:txBody>
      </p:sp>
    </p:spTree>
    <p:extLst>
      <p:ext uri="{BB962C8B-B14F-4D97-AF65-F5344CB8AC3E}">
        <p14:creationId xmlns:p14="http://schemas.microsoft.com/office/powerpoint/2010/main" val="2060189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err="1">
                <a:solidFill>
                  <a:schemeClr val="tx1"/>
                </a:solidFill>
                <a:effectLst/>
                <a:latin typeface="Arial" pitchFamily="34" charset="0"/>
                <a:ea typeface="+mn-ea"/>
                <a:cs typeface="+mn-cs"/>
              </a:rPr>
              <a:t>Während</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 die </a:t>
            </a:r>
            <a:r>
              <a:rPr lang="en-GB" sz="1200" b="0" i="0" u="none" strike="noStrike" kern="1200" dirty="0" err="1">
                <a:solidFill>
                  <a:schemeClr val="tx1"/>
                </a:solidFill>
                <a:effectLst/>
                <a:latin typeface="Arial" pitchFamily="34" charset="0"/>
                <a:ea typeface="+mn-ea"/>
                <a:cs typeface="+mn-cs"/>
              </a:rPr>
              <a:t>Stoffwechselprozesse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aktiviert</a:t>
            </a:r>
            <a:r>
              <a:rPr lang="en-GB" sz="1200" b="0" i="0" u="none" strike="noStrike" kern="1200" dirty="0">
                <a:solidFill>
                  <a:schemeClr val="tx1"/>
                </a:solidFill>
                <a:effectLst/>
                <a:latin typeface="Arial" pitchFamily="34" charset="0"/>
                <a:ea typeface="+mn-ea"/>
                <a:cs typeface="+mn-cs"/>
              </a:rPr>
              <a:t>. Der </a:t>
            </a:r>
            <a:r>
              <a:rPr lang="en-GB" sz="1200" b="0" i="0" u="none" strike="noStrike" kern="1200" dirty="0" err="1">
                <a:solidFill>
                  <a:schemeClr val="tx1"/>
                </a:solidFill>
                <a:effectLst/>
                <a:latin typeface="Arial" pitchFamily="34" charset="0"/>
                <a:ea typeface="+mn-ea"/>
                <a:cs typeface="+mn-cs"/>
              </a:rPr>
              <a:t>Energieumsatz</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auch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nach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Trainingseinheit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massiv</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erhöht</a:t>
            </a:r>
            <a:r>
              <a:rPr lang="en-GB" sz="1200" b="0" i="0" u="none" strike="noStrike" kern="1200" dirty="0">
                <a:solidFill>
                  <a:schemeClr val="tx1"/>
                </a:solidFill>
                <a:effectLst/>
                <a:latin typeface="Arial" pitchFamily="34" charset="0"/>
                <a:ea typeface="+mn-ea"/>
                <a:cs typeface="+mn-cs"/>
              </a:rPr>
              <a:t>, so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regelmässiges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Krafttraining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bei</a:t>
            </a:r>
            <a:r>
              <a:rPr lang="en-GB" sz="1200" b="0" i="0" u="none" strike="noStrike" kern="1200" dirty="0">
                <a:solidFill>
                  <a:schemeClr val="tx1"/>
                </a:solidFill>
                <a:effectLst/>
                <a:latin typeface="Arial" pitchFamily="34" charset="0"/>
                <a:ea typeface="+mn-ea"/>
                <a:cs typeface="+mn-cs"/>
              </a:rPr>
              <a:t> Menschen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Übergewicht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eine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ideale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Massnahme</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zur</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langfristigen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Reduktion</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Körperfettanteils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darstellt</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80</a:t>
            </a:fld>
            <a:endParaRPr lang="de-CH" altLang="de-DE" sz="1300"/>
          </a:p>
        </p:txBody>
      </p:sp>
    </p:spTree>
    <p:extLst>
      <p:ext uri="{BB962C8B-B14F-4D97-AF65-F5344CB8AC3E}">
        <p14:creationId xmlns:p14="http://schemas.microsoft.com/office/powerpoint/2010/main" val="2533618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Les processus métaboliques sont activés pendant l'entraînement musculaire. Le métabolisme reste fortement accru même après une séance d'entraînement, ce qui fait de la musculation régulière une mesure idéale pour réduire durablement la masse graisseuse chez les personnes en surpoids.</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81</a:t>
            </a:fld>
            <a:endParaRPr lang="de-CH" altLang="de-DE" sz="1300"/>
          </a:p>
        </p:txBody>
      </p:sp>
    </p:spTree>
    <p:extLst>
      <p:ext uri="{BB962C8B-B14F-4D97-AF65-F5344CB8AC3E}">
        <p14:creationId xmlns:p14="http://schemas.microsoft.com/office/powerpoint/2010/main" val="13482487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Durante l'allenamento della forza vengono attivati i processi metabolici. Il dispendio energetico rimane elevato anche dopo una sessione di allenamento, pertanto un allenamento regolare della forza rappresenta una misura ideale per ridurre a lungo termine la percentuale di grasso corporeo nelle persone in sovrappeso.</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82</a:t>
            </a:fld>
            <a:endParaRPr lang="de-CH" altLang="de-DE" sz="1300"/>
          </a:p>
        </p:txBody>
      </p:sp>
    </p:spTree>
    <p:extLst>
      <p:ext uri="{BB962C8B-B14F-4D97-AF65-F5344CB8AC3E}">
        <p14:creationId xmlns:p14="http://schemas.microsoft.com/office/powerpoint/2010/main" val="32089275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dirty="0">
                <a:solidFill>
                  <a:schemeClr val="tx1"/>
                </a:solidFill>
                <a:effectLst/>
                <a:latin typeface="Arial" pitchFamily="34" charset="0"/>
                <a:ea typeface="+mn-ea"/>
                <a:cs typeface="+mn-cs"/>
              </a:rPr>
              <a:t>Für die </a:t>
            </a:r>
            <a:r>
              <a:rPr lang="en-GB" sz="1200" b="0" i="0" u="none" strike="noStrike" kern="1200" dirty="0" err="1">
                <a:solidFill>
                  <a:schemeClr val="tx1"/>
                </a:solidFill>
                <a:effectLst/>
                <a:latin typeface="Arial" pitchFamily="34" charset="0"/>
                <a:ea typeface="+mn-ea"/>
                <a:cs typeface="+mn-cs"/>
              </a:rPr>
              <a:t>Gestaltung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sind</a:t>
            </a:r>
            <a:r>
              <a:rPr lang="en-GB" sz="1200" b="0" i="0" u="none" strike="noStrike" kern="1200" dirty="0">
                <a:solidFill>
                  <a:schemeClr val="tx1"/>
                </a:solidFill>
                <a:effectLst/>
                <a:latin typeface="Arial" pitchFamily="34" charset="0"/>
                <a:ea typeface="+mn-ea"/>
                <a:cs typeface="+mn-cs"/>
              </a:rPr>
              <a:t> die Parameter der </a:t>
            </a:r>
            <a:r>
              <a:rPr lang="en-GB" sz="1200" b="0" i="0" u="none" strike="noStrike" kern="1200" dirty="0" err="1">
                <a:solidFill>
                  <a:schemeClr val="tx1"/>
                </a:solidFill>
                <a:effectLst/>
                <a:latin typeface="Arial" pitchFamily="34" charset="0"/>
                <a:ea typeface="+mn-ea"/>
                <a:cs typeface="+mn-cs"/>
              </a:rPr>
              <a:t>Trainingsplanung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zu</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beachten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spezifisch</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anzuwenden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Wichtig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ist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dabei</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dass</a:t>
            </a:r>
            <a:r>
              <a:rPr lang="en-GB" sz="1200" b="0" i="0" u="none" strike="noStrike" kern="1200" dirty="0">
                <a:solidFill>
                  <a:schemeClr val="tx1"/>
                </a:solidFill>
                <a:effectLst/>
                <a:latin typeface="Arial" pitchFamily="34" charset="0"/>
                <a:ea typeface="+mn-ea"/>
                <a:cs typeface="+mn-cs"/>
              </a:rPr>
              <a:t> der Körper </a:t>
            </a:r>
            <a:r>
              <a:rPr lang="en-GB" sz="1200" b="0" i="0" u="none" strike="noStrike" kern="1200" dirty="0" err="1">
                <a:solidFill>
                  <a:schemeClr val="tx1"/>
                </a:solidFill>
                <a:effectLst/>
                <a:latin typeface="Arial" pitchFamily="34" charset="0"/>
                <a:ea typeface="+mn-ea"/>
                <a:cs typeface="+mn-cs"/>
              </a:rPr>
              <a:t>stufenweise</a:t>
            </a:r>
            <a:r>
              <a:rPr lang="en-GB" sz="1200" b="0" i="0" u="none" strike="noStrike" kern="1200" dirty="0">
                <a:solidFill>
                  <a:schemeClr val="tx1"/>
                </a:solidFill>
                <a:effectLst/>
                <a:latin typeface="Arial" pitchFamily="34" charset="0"/>
                <a:ea typeface="+mn-ea"/>
                <a:cs typeface="+mn-cs"/>
              </a:rPr>
              <a:t> auf die </a:t>
            </a:r>
            <a:r>
              <a:rPr lang="en-GB" sz="1200" b="0" i="0" u="none" strike="noStrike" kern="1200" dirty="0" err="1">
                <a:solidFill>
                  <a:schemeClr val="tx1"/>
                </a:solidFill>
                <a:effectLst/>
                <a:latin typeface="Arial" pitchFamily="34" charset="0"/>
                <a:ea typeface="+mn-ea"/>
                <a:cs typeface="+mn-cs"/>
              </a:rPr>
              <a:t>Belastung</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vorbereitet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 bevor </a:t>
            </a:r>
            <a:r>
              <a:rPr lang="en-GB" sz="1200" b="0" i="0" u="none" strike="noStrike" kern="1200" dirty="0" err="1">
                <a:solidFill>
                  <a:schemeClr val="tx1"/>
                </a:solidFill>
                <a:effectLst/>
                <a:latin typeface="Arial" pitchFamily="34" charset="0"/>
                <a:ea typeface="+mn-ea"/>
                <a:cs typeface="+mn-cs"/>
              </a:rPr>
              <a:t>mit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grossen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Gewichten</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komplexen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Übungsabläufen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gearbeitet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wird</a:t>
            </a:r>
            <a:r>
              <a:rPr lang="en-GB" sz="1200" b="0" i="0" u="none" strike="noStrike" kern="1200" dirty="0">
                <a:solidFill>
                  <a:schemeClr val="tx1"/>
                </a:solidFill>
                <a:effectLst/>
                <a:latin typeface="Arial" pitchFamily="34" charset="0"/>
                <a:ea typeface="+mn-ea"/>
                <a:cs typeface="+mn-cs"/>
              </a:rPr>
              <a:t>.</a:t>
            </a:r>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83</a:t>
            </a:fld>
            <a:endParaRPr lang="de-CH"/>
          </a:p>
        </p:txBody>
      </p:sp>
    </p:spTree>
    <p:extLst>
      <p:ext uri="{BB962C8B-B14F-4D97-AF65-F5344CB8AC3E}">
        <p14:creationId xmlns:p14="http://schemas.microsoft.com/office/powerpoint/2010/main" val="21123605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2C07-BC5E-0774-B932-9558AEAE704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F9989B26-BA97-51CA-B0CC-47C3DE339DE5}"/>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C47F76F2-954A-4755-B724-734DFC31C091}"/>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Pour la conception de l'entraînement de force, il est important de prendre en compte les paramètres de la planification de l'entraînement et de les appliquer de manière spécifique. Il est essentiel que le corps soit préparé progressivement à la charge avant de travailler avec des poids lourds et des séquences d'exercices complexes.</a:t>
            </a:r>
            <a:endParaRPr lang="de-CH" dirty="0"/>
          </a:p>
        </p:txBody>
      </p:sp>
      <p:sp>
        <p:nvSpPr>
          <p:cNvPr id="239620" name="Foliennummernplatzhalter 3">
            <a:extLst>
              <a:ext uri="{FF2B5EF4-FFF2-40B4-BE49-F238E27FC236}">
                <a16:creationId xmlns:a16="http://schemas.microsoft.com/office/drawing/2014/main" id="{BA1F02AC-49F9-C750-F3A2-E8AAEEB907C0}"/>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84</a:t>
            </a:fld>
            <a:endParaRPr lang="de-CH" altLang="de-DE" sz="1300"/>
          </a:p>
        </p:txBody>
      </p:sp>
    </p:spTree>
    <p:extLst>
      <p:ext uri="{BB962C8B-B14F-4D97-AF65-F5344CB8AC3E}">
        <p14:creationId xmlns:p14="http://schemas.microsoft.com/office/powerpoint/2010/main" val="2022054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95F5-1627-CE31-BBCB-1EABE121FE7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DD554D3-4840-DAC2-26FD-26F69139FEF5}"/>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4080393E-A093-F131-3CD9-2D4DBD8BDCDB}"/>
              </a:ext>
            </a:extLst>
          </p:cNvPr>
          <p:cNvSpPr>
            <a:spLocks noGrp="1"/>
          </p:cNvSpPr>
          <p:nvPr>
            <p:ph type="body" idx="1"/>
          </p:nvPr>
        </p:nvSpPr>
        <p:spPr/>
        <p:txBody>
          <a:bodyPr/>
          <a:lstStyle/>
          <a:p>
            <a:pPr>
              <a:buFont typeface="Arial" panose="020B0604020202020204" pitchFamily="34" charset="0"/>
              <a:buNone/>
              <a:defRPr/>
            </a:pPr>
            <a:r>
              <a:rPr lang="fr-CH" b="0" i="0" u="none" strike="noStrike" dirty="0">
                <a:solidFill>
                  <a:srgbClr val="000000"/>
                </a:solidFill>
                <a:effectLst/>
                <a:latin typeface="-webkit-standard"/>
              </a:rPr>
              <a:t>Per la </a:t>
            </a:r>
            <a:r>
              <a:rPr lang="fr-CH" b="0" i="0" u="none" strike="noStrike" dirty="0" err="1">
                <a:solidFill>
                  <a:srgbClr val="000000"/>
                </a:solidFill>
                <a:effectLst/>
                <a:latin typeface="-webkit-standard"/>
              </a:rPr>
              <a:t>progettazione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forza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importante </a:t>
            </a:r>
            <a:r>
              <a:rPr lang="fr-CH" b="0" i="0" u="none" strike="noStrike" dirty="0" err="1">
                <a:solidFill>
                  <a:srgbClr val="000000"/>
                </a:solidFill>
                <a:effectLst/>
                <a:latin typeface="-webkit-standard"/>
              </a:rPr>
              <a:t>considerare</a:t>
            </a:r>
            <a:r>
              <a:rPr lang="fr-CH" b="0" i="0" u="none" strike="noStrike" dirty="0">
                <a:solidFill>
                  <a:srgbClr val="000000"/>
                </a:solidFill>
                <a:effectLst/>
                <a:latin typeface="-webkit-standard"/>
              </a:rPr>
              <a:t> i </a:t>
            </a:r>
            <a:r>
              <a:rPr lang="fr-CH" b="0" i="0" u="none" strike="noStrike" dirty="0" err="1">
                <a:solidFill>
                  <a:srgbClr val="000000"/>
                </a:solidFill>
                <a:effectLst/>
                <a:latin typeface="-webkit-standard"/>
              </a:rPr>
              <a:t>parametri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pianificazione</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dell'allenamento</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applicarli</a:t>
            </a:r>
            <a:r>
              <a:rPr lang="fr-CH" b="0" i="0" u="none" strike="noStrike" dirty="0">
                <a:solidFill>
                  <a:srgbClr val="000000"/>
                </a:solidFill>
                <a:effectLst/>
                <a:latin typeface="-webkit-standard"/>
              </a:rPr>
              <a:t> in modo </a:t>
            </a:r>
            <a:r>
              <a:rPr lang="fr-CH" b="0" i="0" u="none" strike="noStrike" dirty="0" err="1">
                <a:solidFill>
                  <a:srgbClr val="000000"/>
                </a:solidFill>
                <a:effectLst/>
                <a:latin typeface="-webkit-standard"/>
              </a:rPr>
              <a:t>specifico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È</a:t>
            </a:r>
            <a:r>
              <a:rPr lang="fr-CH" b="0" i="0" u="none" strike="noStrike" dirty="0">
                <a:solidFill>
                  <a:srgbClr val="000000"/>
                </a:solidFill>
                <a:effectLst/>
                <a:latin typeface="-webkit-standard"/>
              </a:rPr>
              <a:t> fondamentale </a:t>
            </a:r>
            <a:r>
              <a:rPr lang="fr-CH" b="0" i="0" u="none" strike="noStrike" dirty="0" err="1">
                <a:solidFill>
                  <a:srgbClr val="000000"/>
                </a:solidFill>
                <a:effectLst/>
                <a:latin typeface="-webkit-standard"/>
              </a:rPr>
              <a:t>che</a:t>
            </a:r>
            <a:r>
              <a:rPr lang="fr-CH" b="0" i="0" u="none" strike="noStrike" dirty="0">
                <a:solidFill>
                  <a:srgbClr val="000000"/>
                </a:solidFill>
                <a:effectLst/>
                <a:latin typeface="-webkit-standard"/>
              </a:rPr>
              <a:t> il corpo </a:t>
            </a:r>
            <a:r>
              <a:rPr lang="fr-CH" b="0" i="0" u="none" strike="noStrike" dirty="0" err="1">
                <a:solidFill>
                  <a:srgbClr val="000000"/>
                </a:solidFill>
                <a:effectLst/>
                <a:latin typeface="-webkit-standard"/>
              </a:rPr>
              <a:t>venga</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preparato</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gradualmente</a:t>
            </a:r>
            <a:r>
              <a:rPr lang="fr-CH" b="0" i="0" u="none" strike="noStrike" dirty="0">
                <a:solidFill>
                  <a:srgbClr val="000000"/>
                </a:solidFill>
                <a:effectLst/>
                <a:latin typeface="-webkit-standard"/>
              </a:rPr>
              <a:t> al </a:t>
            </a:r>
            <a:r>
              <a:rPr lang="fr-CH" b="0" i="0" u="none" strike="noStrike" dirty="0" err="1">
                <a:solidFill>
                  <a:srgbClr val="000000"/>
                </a:solidFill>
                <a:effectLst/>
                <a:latin typeface="-webkit-standard"/>
              </a:rPr>
              <a:t>carico</a:t>
            </a:r>
            <a:r>
              <a:rPr lang="fr-CH" b="0" i="0" u="none" strike="noStrike" dirty="0">
                <a:solidFill>
                  <a:srgbClr val="000000"/>
                </a:solidFill>
                <a:effectLst/>
                <a:latin typeface="-webkit-standard"/>
              </a:rPr>
              <a:t> prima di </a:t>
            </a:r>
            <a:r>
              <a:rPr lang="fr-CH" b="0" i="0" u="none" strike="noStrike" dirty="0" err="1">
                <a:solidFill>
                  <a:srgbClr val="000000"/>
                </a:solidFill>
                <a:effectLst/>
                <a:latin typeface="-webkit-standard"/>
              </a:rPr>
              <a:t>lavorare</a:t>
            </a:r>
            <a:r>
              <a:rPr lang="fr-CH" b="0" i="0" u="none" strike="noStrike" dirty="0">
                <a:solidFill>
                  <a:srgbClr val="000000"/>
                </a:solidFill>
                <a:effectLst/>
                <a:latin typeface="-webkit-standard"/>
              </a:rPr>
              <a:t> con </a:t>
            </a:r>
            <a:r>
              <a:rPr lang="fr-CH" b="0" i="0" u="none" strike="noStrike" dirty="0" err="1">
                <a:solidFill>
                  <a:srgbClr val="000000"/>
                </a:solidFill>
                <a:effectLst/>
                <a:latin typeface="-webkit-standard"/>
              </a:rPr>
              <a:t>pesi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elevati</a:t>
            </a:r>
            <a:r>
              <a:rPr lang="fr-CH" b="0" i="0" u="none" strike="noStrike" dirty="0">
                <a:solidFill>
                  <a:srgbClr val="000000"/>
                </a:solidFill>
                <a:effectLst/>
                <a:latin typeface="-webkit-standard"/>
              </a:rPr>
              <a:t> e </a:t>
            </a:r>
            <a:r>
              <a:rPr lang="fr-CH" b="0" i="0" u="none" strike="noStrike" dirty="0" err="1">
                <a:solidFill>
                  <a:srgbClr val="000000"/>
                </a:solidFill>
                <a:effectLst/>
                <a:latin typeface="-webkit-standard"/>
              </a:rPr>
              <a:t>sequenze</a:t>
            </a:r>
            <a:r>
              <a:rPr lang="fr-CH" b="0" i="0" u="none" strike="noStrike" dirty="0">
                <a:solidFill>
                  <a:srgbClr val="000000"/>
                </a:solidFill>
                <a:effectLst/>
                <a:latin typeface="-webkit-standard"/>
              </a:rPr>
              <a:t> di </a:t>
            </a:r>
            <a:r>
              <a:rPr lang="fr-CH" b="0" i="0" u="none" strike="noStrike" dirty="0" err="1">
                <a:solidFill>
                  <a:srgbClr val="000000"/>
                </a:solidFill>
                <a:effectLst/>
                <a:latin typeface="-webkit-standard"/>
              </a:rPr>
              <a:t>esercizi</a:t>
            </a:r>
            <a:r>
              <a:rPr lang="fr-CH" b="0" i="0" u="none" strike="noStrike" dirty="0">
                <a:solidFill>
                  <a:srgbClr val="000000"/>
                </a:solidFill>
                <a:effectLst/>
                <a:latin typeface="-webkit-standard"/>
              </a:rPr>
              <a:t> </a:t>
            </a:r>
            <a:r>
              <a:rPr lang="fr-CH" b="0" i="0" u="none" strike="noStrike" dirty="0" err="1">
                <a:solidFill>
                  <a:srgbClr val="000000"/>
                </a:solidFill>
                <a:effectLst/>
                <a:latin typeface="-webkit-standard"/>
              </a:rPr>
              <a:t>complesse</a:t>
            </a:r>
            <a:r>
              <a:rPr lang="fr-CH" b="0" i="0" u="none" strike="noStrike" dirty="0">
                <a:solidFill>
                  <a:srgbClr val="000000"/>
                </a:solidFill>
                <a:effectLst/>
                <a:latin typeface="-webkit-standard"/>
              </a:rPr>
              <a:t>.</a:t>
            </a:r>
            <a:endParaRPr lang="de-CH" dirty="0"/>
          </a:p>
        </p:txBody>
      </p:sp>
      <p:sp>
        <p:nvSpPr>
          <p:cNvPr id="239620" name="Foliennummernplatzhalter 3">
            <a:extLst>
              <a:ext uri="{FF2B5EF4-FFF2-40B4-BE49-F238E27FC236}">
                <a16:creationId xmlns:a16="http://schemas.microsoft.com/office/drawing/2014/main" id="{33E43D24-15DC-FB68-59FE-11CC1FE5689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85</a:t>
            </a:fld>
            <a:endParaRPr lang="de-CH" altLang="de-DE" sz="1300"/>
          </a:p>
        </p:txBody>
      </p:sp>
    </p:spTree>
    <p:extLst>
      <p:ext uri="{BB962C8B-B14F-4D97-AF65-F5344CB8AC3E}">
        <p14:creationId xmlns:p14="http://schemas.microsoft.com/office/powerpoint/2010/main" val="3779492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b="0" i="0" u="none" strike="noStrike" kern="1200" dirty="0">
                <a:solidFill>
                  <a:schemeClr val="tx1"/>
                </a:solidFill>
                <a:effectLst/>
                <a:latin typeface="Arial" pitchFamily="34" charset="0"/>
                <a:ea typeface="+mn-ea"/>
                <a:cs typeface="+mn-cs"/>
              </a:rPr>
              <a:t>In der </a:t>
            </a:r>
            <a:r>
              <a:rPr lang="en-GB" sz="1200" b="0" i="0" u="none" strike="noStrike" kern="1200" dirty="0" err="1">
                <a:solidFill>
                  <a:schemeClr val="tx1"/>
                </a:solidFill>
                <a:effectLst/>
                <a:latin typeface="Arial" pitchFamily="34" charset="0"/>
                <a:ea typeface="+mn-ea"/>
                <a:cs typeface="+mn-cs"/>
              </a:rPr>
              <a:t>Planung</a:t>
            </a:r>
            <a:r>
              <a:rPr lang="en-GB" sz="1200" b="0" i="0" u="none" strike="noStrike" kern="1200" dirty="0">
                <a:solidFill>
                  <a:schemeClr val="tx1"/>
                </a:solidFill>
                <a:effectLst/>
                <a:latin typeface="Arial" pitchFamily="34" charset="0"/>
                <a:ea typeface="+mn-ea"/>
                <a:cs typeface="+mn-cs"/>
              </a:rPr>
              <a:t> des </a:t>
            </a:r>
            <a:r>
              <a:rPr lang="en-GB" sz="1200" b="0" i="0" u="none" strike="noStrike" kern="1200" dirty="0" err="1">
                <a:solidFill>
                  <a:schemeClr val="tx1"/>
                </a:solidFill>
                <a:effectLst/>
                <a:latin typeface="Arial" pitchFamily="34" charset="0"/>
                <a:ea typeface="+mn-ea"/>
                <a:cs typeface="+mn-cs"/>
              </a:rPr>
              <a:t>Krafttrainings</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müssen</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folgende</a:t>
            </a:r>
            <a:r>
              <a:rPr lang="en-GB" sz="1200" b="0" i="0" u="none" strike="noStrike" kern="1200" dirty="0">
                <a:solidFill>
                  <a:schemeClr val="tx1"/>
                </a:solidFill>
                <a:effectLst/>
                <a:latin typeface="Arial" pitchFamily="34" charset="0"/>
                <a:ea typeface="+mn-ea"/>
                <a:cs typeface="+mn-cs"/>
              </a:rPr>
              <a:t> Parameter </a:t>
            </a:r>
            <a:r>
              <a:rPr lang="en-GB" sz="1200" b="0" i="0" u="none" strike="noStrike" kern="1200" dirty="0" err="1">
                <a:solidFill>
                  <a:schemeClr val="tx1"/>
                </a:solidFill>
                <a:effectLst/>
                <a:latin typeface="Arial" pitchFamily="34" charset="0"/>
                <a:ea typeface="+mn-ea"/>
                <a:cs typeface="+mn-cs"/>
              </a:rPr>
              <a:t>berücksichtigt</a:t>
            </a:r>
            <a:r>
              <a:rPr lang="en-GB" sz="1200" b="0" i="0" u="none" strike="noStrike" kern="1200" dirty="0">
                <a:solidFill>
                  <a:schemeClr val="tx1"/>
                </a:solidFill>
                <a:effectLst/>
                <a:latin typeface="Arial" pitchFamily="34" charset="0"/>
                <a:ea typeface="+mn-ea"/>
                <a:cs typeface="+mn-cs"/>
              </a:rPr>
              <a:t> und </a:t>
            </a:r>
            <a:r>
              <a:rPr lang="en-GB" sz="1200" b="0" i="0" u="none" strike="noStrike" kern="1200" dirty="0" err="1">
                <a:solidFill>
                  <a:schemeClr val="tx1"/>
                </a:solidFill>
                <a:effectLst/>
                <a:latin typeface="Arial" pitchFamily="34" charset="0"/>
                <a:ea typeface="+mn-ea"/>
                <a:cs typeface="+mn-cs"/>
              </a:rPr>
              <a:t>festgelegt</a:t>
            </a:r>
            <a:r>
              <a:rPr lang="en-GB" sz="1200" b="0" i="0" u="none" strike="noStrike" kern="1200" dirty="0">
                <a:solidFill>
                  <a:schemeClr val="tx1"/>
                </a:solidFill>
                <a:effectLst/>
                <a:latin typeface="Arial" pitchFamily="34" charset="0"/>
                <a:ea typeface="+mn-ea"/>
                <a:cs typeface="+mn-cs"/>
              </a:rPr>
              <a:t> </a:t>
            </a:r>
            <a:r>
              <a:rPr lang="en-GB" sz="1200" b="0" i="0" u="none" strike="noStrike" kern="1200" dirty="0" err="1">
                <a:solidFill>
                  <a:schemeClr val="tx1"/>
                </a:solidFill>
                <a:effectLst/>
                <a:latin typeface="Arial" pitchFamily="34" charset="0"/>
                <a:ea typeface="+mn-ea"/>
                <a:cs typeface="+mn-cs"/>
              </a:rPr>
              <a:t>werden</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86</a:t>
            </a:fld>
            <a:endParaRPr lang="de-CH" altLang="de-DE" sz="1300"/>
          </a:p>
        </p:txBody>
      </p:sp>
    </p:spTree>
    <p:extLst>
      <p:ext uri="{BB962C8B-B14F-4D97-AF65-F5344CB8AC3E}">
        <p14:creationId xmlns:p14="http://schemas.microsoft.com/office/powerpoint/2010/main" val="354404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180975" indent="-180975">
              <a:buFont typeface="Arial" panose="020B0604020202020204" pitchFamily="34" charset="0"/>
              <a:buChar char="•"/>
            </a:pPr>
            <a:r>
              <a:rPr lang="de-CH" dirty="0"/>
              <a:t>Die</a:t>
            </a:r>
            <a:r>
              <a:rPr lang="de-CH" baseline="0" dirty="0"/>
              <a:t> sportliche Leistungsfähigkeit wird von einer Vielzahl von Komponenten bestimmt. </a:t>
            </a:r>
          </a:p>
          <a:p>
            <a:pPr marL="180975" indent="-180975">
              <a:buFont typeface="Arial" panose="020B0604020202020204" pitchFamily="34" charset="0"/>
              <a:buChar char="•"/>
            </a:pPr>
            <a:r>
              <a:rPr lang="de-CH" baseline="0" dirty="0"/>
              <a:t>Die einzelnen Komponenten stehen in einem engen Beziehungsgeflecht zueinander.</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8</a:t>
            </a:fld>
            <a:endParaRPr lang="de-CH"/>
          </a:p>
        </p:txBody>
      </p:sp>
    </p:spTree>
    <p:extLst>
      <p:ext uri="{BB962C8B-B14F-4D97-AF65-F5344CB8AC3E}">
        <p14:creationId xmlns:p14="http://schemas.microsoft.com/office/powerpoint/2010/main" val="16966553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200" b="0" i="0" u="none" strike="noStrike" kern="1200" dirty="0">
                <a:solidFill>
                  <a:schemeClr val="tx1"/>
                </a:solidFill>
                <a:effectLst/>
                <a:latin typeface="Arial" pitchFamily="34" charset="0"/>
                <a:ea typeface="+mn-ea"/>
                <a:cs typeface="+mn-cs"/>
              </a:rPr>
              <a:t>Lors de la planification d'un entraînement de musculation, les paramètres suivants doivent être pris en compte et définis</a:t>
            </a:r>
            <a:r>
              <a:rPr lang="en-GB" sz="1200" b="0" i="0" u="none" strike="noStrike" kern="1200" dirty="0">
                <a:solidFill>
                  <a:schemeClr val="tx1"/>
                </a:solidFill>
                <a:effectLst/>
                <a:latin typeface="Arial" pitchFamily="34" charset="0"/>
                <a:ea typeface="+mn-ea"/>
                <a:cs typeface="+mn-cs"/>
              </a:rPr>
              <a:t>.</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87</a:t>
            </a:fld>
            <a:endParaRPr lang="de-CH" altLang="de-DE" sz="1300"/>
          </a:p>
        </p:txBody>
      </p:sp>
    </p:spTree>
    <p:extLst>
      <p:ext uri="{BB962C8B-B14F-4D97-AF65-F5344CB8AC3E}">
        <p14:creationId xmlns:p14="http://schemas.microsoft.com/office/powerpoint/2010/main" val="3318513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200" b="0" i="0" u="none" strike="noStrike" kern="1200" dirty="0">
                <a:solidFill>
                  <a:schemeClr val="tx1"/>
                </a:solidFill>
                <a:effectLst/>
                <a:latin typeface="Arial" pitchFamily="34" charset="0"/>
                <a:ea typeface="+mn-ea"/>
                <a:cs typeface="+mn-cs"/>
              </a:rPr>
              <a:t>Nella pianificazione dell'allenamento della forza è necessario tenere conto e definire i seguenti parametri.</a:t>
            </a:r>
            <a:endParaRPr lang="de-CH"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88</a:t>
            </a:fld>
            <a:endParaRPr lang="de-CH" altLang="de-DE" sz="1300"/>
          </a:p>
        </p:txBody>
      </p:sp>
    </p:spTree>
    <p:extLst>
      <p:ext uri="{BB962C8B-B14F-4D97-AF65-F5344CB8AC3E}">
        <p14:creationId xmlns:p14="http://schemas.microsoft.com/office/powerpoint/2010/main" val="350220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r>
              <a:rPr lang="de-DE" altLang="de-DE" dirty="0"/>
              <a:t>Die Grafik zeigt auf</a:t>
            </a:r>
            <a:r>
              <a:rPr lang="de-DE" altLang="de-DE" baseline="0" dirty="0"/>
              <a:t> der linken Seite einen untrainierten Muskel. Die ausgefüllten Kreise stehen für aktivierte Fasern. </a:t>
            </a:r>
          </a:p>
          <a:p>
            <a:endParaRPr lang="de-DE" altLang="de-DE" baseline="0" dirty="0"/>
          </a:p>
          <a:p>
            <a:r>
              <a:rPr lang="de-DE" altLang="de-DE" b="1" baseline="0" dirty="0"/>
              <a:t>Intramuskuläre Koordination</a:t>
            </a:r>
            <a:r>
              <a:rPr lang="de-DE" altLang="de-DE" baseline="0" dirty="0"/>
              <a:t>: Durch gezieltes Krafttraining kann der Muskel lernen, mehr Fasern gleichzeitig zu aktivieren (= verbesserte intramuskuläre Koordination). Die Anzahl der parallel aktivierten Muskelfasern können also so gesteigert werden. Durch diese verbesserte intramuskuläre Koordination kommt es zu einem Kraftzuwachs bei gleichem Muskelquerschnitt.</a:t>
            </a:r>
          </a:p>
          <a:p>
            <a:r>
              <a:rPr lang="de-DE" altLang="de-DE" baseline="0" dirty="0"/>
              <a:t>	</a:t>
            </a:r>
            <a:r>
              <a:rPr lang="de-DE" altLang="de-DE" baseline="0" dirty="0">
                <a:sym typeface="Wingdings" panose="05000000000000000000" pitchFamily="2" charset="2"/>
              </a:rPr>
              <a:t> verbesserte Koordination der Muskelfasern innerhalb des Muskels.</a:t>
            </a:r>
          </a:p>
          <a:p>
            <a:endParaRPr lang="de-DE" altLang="de-DE" baseline="0" dirty="0">
              <a:sym typeface="Wingdings" panose="05000000000000000000" pitchFamily="2" charset="2"/>
            </a:endParaRPr>
          </a:p>
          <a:p>
            <a:r>
              <a:rPr lang="de-DE" altLang="de-DE" b="1" baseline="0" dirty="0">
                <a:sym typeface="Wingdings" panose="05000000000000000000" pitchFamily="2" charset="2"/>
              </a:rPr>
              <a:t>Hypertrophie (Muskelwachstum)</a:t>
            </a:r>
            <a:r>
              <a:rPr lang="de-DE" altLang="de-DE" b="0" baseline="0" dirty="0">
                <a:sym typeface="Wingdings" panose="05000000000000000000" pitchFamily="2" charset="2"/>
              </a:rPr>
              <a:t>: Kraftzuwachs durch einen </a:t>
            </a:r>
            <a:r>
              <a:rPr lang="de-DE" altLang="de-DE" b="0" baseline="0" dirty="0" err="1">
                <a:sym typeface="Wingdings" panose="05000000000000000000" pitchFamily="2" charset="2"/>
              </a:rPr>
              <a:t>vergrösserten</a:t>
            </a:r>
            <a:r>
              <a:rPr lang="de-DE" altLang="de-DE" b="0" baseline="0" dirty="0">
                <a:sym typeface="Wingdings" panose="05000000000000000000" pitchFamily="2" charset="2"/>
              </a:rPr>
              <a:t> Muskelquerschnitt.</a:t>
            </a:r>
          </a:p>
          <a:p>
            <a:endParaRPr lang="de-DE" altLang="de-DE" b="0" baseline="0" dirty="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CH" dirty="0">
                <a:sym typeface="Wingdings" panose="05000000000000000000" pitchFamily="2" charset="2"/>
              </a:rPr>
              <a:t>Bevor die Hypertrophie beim Training der Maximalkraft einsetzt, gewinnt der Muskel immer</a:t>
            </a:r>
            <a:r>
              <a:rPr lang="de-CH" baseline="0" dirty="0">
                <a:sym typeface="Wingdings" panose="05000000000000000000" pitchFamily="2" charset="2"/>
              </a:rPr>
              <a:t> zuerst ein gewisses Mass an Kraftzuwachs durch eine verbesserte intramuskuläre Koordination. Trainingseinsteiger werden also in einer ersten Phase an Maximalkraft zulegen, ohne dass der Muskelquerschnitt zunimmt.</a:t>
            </a:r>
            <a:endParaRPr lang="de-CH" dirty="0">
              <a:sym typeface="Wingdings" panose="05000000000000000000" pitchFamily="2" charset="2"/>
            </a:endParaRPr>
          </a:p>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89</a:t>
            </a:fld>
            <a:endParaRPr lang="de-CH" altLang="de-DE" sz="1300"/>
          </a:p>
        </p:txBody>
      </p:sp>
    </p:spTree>
    <p:extLst>
      <p:ext uri="{BB962C8B-B14F-4D97-AF65-F5344CB8AC3E}">
        <p14:creationId xmlns:p14="http://schemas.microsoft.com/office/powerpoint/2010/main" val="4023050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fr-CH" altLang="de-DE" dirty="0"/>
              <a:t>Le graphique de gauche montre un muscle non entraîné. Les cercles noirs illustrent les fibres musculaires contractées</a:t>
            </a:r>
            <a:r>
              <a:rPr lang="de-DE" altLang="de-DE" dirty="0"/>
              <a:t>. </a:t>
            </a:r>
            <a:endParaRPr lang="de-DE" altLang="de-DE" baseline="0" dirty="0"/>
          </a:p>
          <a:p>
            <a:endParaRPr lang="fr-CH" altLang="de-DE" b="1" dirty="0"/>
          </a:p>
          <a:p>
            <a:r>
              <a:rPr lang="fr-CH" altLang="de-DE" b="1" dirty="0"/>
              <a:t>Coordination intramusculaire: </a:t>
            </a:r>
            <a:r>
              <a:rPr lang="fr-CH" altLang="de-DE" dirty="0"/>
              <a:t>part</a:t>
            </a:r>
            <a:r>
              <a:rPr lang="fr-CH" altLang="de-DE" b="1" dirty="0"/>
              <a:t> </a:t>
            </a:r>
            <a:r>
              <a:rPr lang="fr-CH" altLang="de-DE" dirty="0"/>
              <a:t>un entrainement musculaire ciblé, le muscle peut apprendre à activer plus de fibres simultanément (= amélioration de la coordination intramusculaire). On peut ainsi augmenter l‘activation du nombre de fibres parallèles</a:t>
            </a:r>
            <a:r>
              <a:rPr lang="de-DE" altLang="de-DE" dirty="0"/>
              <a:t>. </a:t>
            </a:r>
            <a:r>
              <a:rPr lang="fr-CH" altLang="de-DE" dirty="0"/>
              <a:t>Une amélioration de la coordination intramusculaire apporte un gain de force sans augmentation</a:t>
            </a:r>
            <a:r>
              <a:rPr lang="fr-CH" altLang="de-DE" baseline="0" dirty="0"/>
              <a:t> </a:t>
            </a:r>
            <a:r>
              <a:rPr lang="fr-FR" dirty="0"/>
              <a:t>de la section transversale du muscle.</a:t>
            </a:r>
            <a:r>
              <a:rPr lang="de-DE" altLang="de-DE" dirty="0"/>
              <a:t> </a:t>
            </a:r>
          </a:p>
          <a:p>
            <a:r>
              <a:rPr lang="de-DE" altLang="de-DE" dirty="0">
                <a:sym typeface="Wingdings" panose="05000000000000000000" pitchFamily="2" charset="2"/>
              </a:rPr>
              <a:t> </a:t>
            </a:r>
            <a:r>
              <a:rPr lang="fr-CH" altLang="de-DE" dirty="0">
                <a:sym typeface="Wingdings" panose="05000000000000000000" pitchFamily="2" charset="2"/>
              </a:rPr>
              <a:t>Amélioration de la coordination des fibres musculaires au sein du muscle</a:t>
            </a:r>
            <a:r>
              <a:rPr lang="de-DE" altLang="de-DE" dirty="0">
                <a:sym typeface="Wingdings" panose="05000000000000000000" pitchFamily="2" charset="2"/>
              </a:rPr>
              <a:t>.</a:t>
            </a:r>
            <a:endParaRPr lang="de-DE" altLang="de-DE" dirty="0"/>
          </a:p>
          <a:p>
            <a:endParaRPr lang="de-DE" altLang="de-DE" baseline="0" dirty="0">
              <a:sym typeface="Wingdings" panose="05000000000000000000" pitchFamily="2" charset="2"/>
            </a:endParaRPr>
          </a:p>
          <a:p>
            <a:r>
              <a:rPr lang="fr-CH" altLang="de-DE" b="1" baseline="0" dirty="0">
                <a:sym typeface="Wingdings" panose="05000000000000000000" pitchFamily="2" charset="2"/>
              </a:rPr>
              <a:t>Hypertrophie (croissance musculaire)</a:t>
            </a:r>
            <a:r>
              <a:rPr lang="fr-CH" altLang="de-DE" b="0" baseline="0" dirty="0">
                <a:sym typeface="Wingdings" panose="05000000000000000000" pitchFamily="2" charset="2"/>
              </a:rPr>
              <a:t>: augmentation de la force par une augmentation de la section transversale du muscle</a:t>
            </a:r>
            <a:r>
              <a:rPr lang="de-DE" altLang="de-DE" b="0" baseline="0" dirty="0">
                <a:sym typeface="Wingdings" panose="05000000000000000000" pitchFamily="2" charset="2"/>
              </a:rPr>
              <a:t>.</a:t>
            </a:r>
          </a:p>
          <a:p>
            <a:endParaRPr lang="de-DE" altLang="de-DE" b="0" baseline="0" dirty="0">
              <a:sym typeface="Wingdings" panose="05000000000000000000" pitchFamily="2" charset="2"/>
            </a:endParaRPr>
          </a:p>
          <a:p>
            <a:pPr defTabSz="929945">
              <a:defRPr/>
            </a:pPr>
            <a:r>
              <a:rPr lang="fr-CH" dirty="0">
                <a:sym typeface="Wingdings" panose="05000000000000000000" pitchFamily="2" charset="2"/>
              </a:rPr>
              <a:t>Lorsque l’on entraîne la force maximale, le muscle gagne toujours d’abord un certain gain de force par une amélioration de la coordination intramusculaire avant de s’hypertrophier. Ce qui signifie que les débutants gagne dans une première phase au niveau de la puissance, sans augmenter la section transversale du muscle  </a:t>
            </a: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90</a:t>
            </a:fld>
            <a:endParaRPr lang="de-CH"/>
          </a:p>
        </p:txBody>
      </p:sp>
    </p:spTree>
    <p:extLst>
      <p:ext uri="{BB962C8B-B14F-4D97-AF65-F5344CB8AC3E}">
        <p14:creationId xmlns:p14="http://schemas.microsoft.com/office/powerpoint/2010/main" val="1778914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r>
              <a:rPr lang="it-IT" altLang="de-DE" dirty="0"/>
              <a:t>Il grafico mostra un muscolo non allenato sul lato sinistro. I cerchi pieni rappresentano le fibre attivate. </a:t>
            </a:r>
          </a:p>
          <a:p>
            <a:endParaRPr lang="fr-CH" altLang="de-DE" dirty="0"/>
          </a:p>
          <a:p>
            <a:r>
              <a:rPr lang="it-IT" altLang="de-DE" b="1" dirty="0"/>
              <a:t>Coordinazione intramuscolare: </a:t>
            </a:r>
            <a:r>
              <a:rPr lang="it-IT" altLang="de-DE" b="0" dirty="0"/>
              <a:t>attraverso un allenamento muscolare mirato, il muscolo può imparare ad attivare più fibre simultaneamente (= migliore coordinazione intramuscolare). Il numero di fibre muscolari attivate in parallelo può quindi essere aumentato. Questa migliore coordinazione intramuscolare si traduce in un aumento della forza con la stessa sezione </a:t>
            </a:r>
            <a:r>
              <a:rPr lang="it-IT" altLang="de-DE" b="0" dirty="0" err="1"/>
              <a:t>muscolare.Migliore</a:t>
            </a:r>
            <a:r>
              <a:rPr lang="it-IT" altLang="de-DE" b="0" dirty="0"/>
              <a:t> coordinazione delle fibre muscolari all'interno del muscolo.</a:t>
            </a:r>
          </a:p>
          <a:p>
            <a:endParaRPr lang="fr-CH" altLang="de-DE" dirty="0"/>
          </a:p>
          <a:p>
            <a:r>
              <a:rPr lang="fr-CH" altLang="de-DE" b="1" dirty="0" err="1"/>
              <a:t>Ipertrofia</a:t>
            </a:r>
            <a:r>
              <a:rPr lang="fr-CH" altLang="de-DE" b="1" dirty="0"/>
              <a:t> (</a:t>
            </a:r>
            <a:r>
              <a:rPr lang="fr-CH" altLang="de-DE" b="1" dirty="0" err="1"/>
              <a:t>crescita</a:t>
            </a:r>
            <a:r>
              <a:rPr lang="fr-CH" altLang="de-DE" b="1" dirty="0"/>
              <a:t> </a:t>
            </a:r>
            <a:r>
              <a:rPr lang="fr-CH" altLang="de-DE" b="1" dirty="0" err="1"/>
              <a:t>muscolare</a:t>
            </a:r>
            <a:r>
              <a:rPr lang="fr-CH" altLang="de-DE" b="1" dirty="0"/>
              <a:t>)</a:t>
            </a:r>
            <a:r>
              <a:rPr lang="fr-CH" altLang="de-DE" dirty="0"/>
              <a:t>: </a:t>
            </a:r>
            <a:r>
              <a:rPr lang="it-IT" altLang="de-DE" dirty="0"/>
              <a:t>aumento della forza dovuto all'aumento della sezione trasversale del muscolo</a:t>
            </a:r>
            <a:r>
              <a:rPr lang="fr-CH" altLang="de-DE" dirty="0"/>
              <a:t>.</a:t>
            </a:r>
          </a:p>
          <a:p>
            <a:endParaRPr lang="fr-CH" altLang="de-DE" dirty="0"/>
          </a:p>
          <a:p>
            <a:r>
              <a:rPr lang="it-IT" altLang="de-DE" dirty="0"/>
              <a:t>Prima che si verifichi l'ipertrofia durante l'allenamento della forza massimale, il muscolo guadagna sempre un po' di forza attraverso una migliore coordinazione intramuscolare. I principianti raggiungeranno quindi la massima forza nella prima fase senza un aumento delle dimensioni muscolari.</a:t>
            </a:r>
            <a:endParaRPr lang="de-DE" altLang="de-DE" b="0" baseline="0" dirty="0"/>
          </a:p>
          <a:p>
            <a:endParaRPr lang="de-DE" altLang="de-DE" b="0" baseline="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pPr>
              <a:defRPr/>
            </a:pPr>
            <a:fld id="{C46147B8-7AEA-4922-A55B-DCDA58C024A2}" type="slidenum">
              <a:rPr lang="de-CH" smtClean="0"/>
              <a:pPr>
                <a:defRPr/>
              </a:pPr>
              <a:t>91</a:t>
            </a:fld>
            <a:endParaRPr lang="de-CH"/>
          </a:p>
        </p:txBody>
      </p:sp>
    </p:spTree>
    <p:extLst>
      <p:ext uri="{BB962C8B-B14F-4D97-AF65-F5344CB8AC3E}">
        <p14:creationId xmlns:p14="http://schemas.microsoft.com/office/powerpoint/2010/main" val="1307852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900C-C3F6-8D3D-089A-48F0DD10DB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434001-E38A-F4EA-AB65-2F6A166C50E8}"/>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9AF19724-FBAA-0A35-EFC7-5C6573D58DA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u="none" strike="noStrike" kern="1200" dirty="0">
                <a:solidFill>
                  <a:schemeClr val="tx1"/>
                </a:solidFill>
                <a:effectLst/>
                <a:latin typeface="Arial" pitchFamily="34" charset="0"/>
                <a:ea typeface="+mn-ea"/>
                <a:cs typeface="+mn-cs"/>
              </a:rPr>
              <a:t>Da viele Kraftraum-Besucher eine visuelle Veränderung suchen, ist die Trainingsmethode der Hypertrophie, also der Zunahme der Muskelmasse, sehr beliebt. Das Training wird nach diesem Ziel zusammengestellt und man kann sich auf gängige Kennwerte verlassen (siehe oben).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200" b="0" i="0" u="none" strike="noStrike" kern="1200" dirty="0">
              <a:solidFill>
                <a:schemeClr val="tx1"/>
              </a:solidFill>
              <a:effectLst/>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1" i="0" u="none" strike="noStrike" kern="1200" dirty="0">
                <a:solidFill>
                  <a:schemeClr val="tx1"/>
                </a:solidFill>
                <a:effectLst/>
                <a:latin typeface="Arial" pitchFamily="34" charset="0"/>
                <a:ea typeface="+mn-ea"/>
                <a:cs typeface="+mn-cs"/>
              </a:rPr>
              <a:t>Zunehmende Muskelmasse (Hypertrophie) -&gt; </a:t>
            </a:r>
            <a:r>
              <a:rPr lang="de-CH" sz="1200" b="0" i="0" u="none" strike="noStrike" kern="1200" dirty="0">
                <a:solidFill>
                  <a:schemeClr val="tx1"/>
                </a:solidFill>
                <a:effectLst/>
                <a:latin typeface="Arial" pitchFamily="34" charset="0"/>
                <a:ea typeface="+mn-ea"/>
                <a:cs typeface="+mn-cs"/>
              </a:rPr>
              <a:t>Vergrösserung des Muskelquerschnitts infolge zunehmender Muskelfaserdicke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1" i="0" u="none" strike="noStrike" kern="1200" dirty="0">
                <a:solidFill>
                  <a:schemeClr val="tx1"/>
                </a:solidFill>
                <a:effectLst/>
                <a:latin typeface="Arial" pitchFamily="34" charset="0"/>
                <a:ea typeface="+mn-ea"/>
                <a:cs typeface="+mn-cs"/>
              </a:rPr>
              <a:t>Verbesserung der intramuskulären Koordination -&gt; </a:t>
            </a:r>
            <a:r>
              <a:rPr lang="de-CH" sz="1200" b="0" i="0" u="none" strike="noStrike" kern="1200" dirty="0">
                <a:solidFill>
                  <a:schemeClr val="tx1"/>
                </a:solidFill>
                <a:effectLst/>
                <a:latin typeface="Arial" pitchFamily="34" charset="0"/>
                <a:ea typeface="+mn-ea"/>
                <a:cs typeface="+mn-cs"/>
              </a:rPr>
              <a:t>Verbesserung der Fähigkeit eines Muskels, möglichst viele Muskelfasern zu kontrahieren oder zu belasten.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200" b="0" i="0" u="none" strike="noStrike" kern="1200" dirty="0">
              <a:solidFill>
                <a:schemeClr val="tx1"/>
              </a:solidFill>
              <a:effectLst/>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u="none" strike="noStrike" kern="1200" dirty="0">
                <a:solidFill>
                  <a:schemeClr val="tx1"/>
                </a:solidFill>
                <a:effectLst/>
                <a:latin typeface="Arial" pitchFamily="34" charset="0"/>
                <a:ea typeface="+mn-ea"/>
                <a:cs typeface="+mn-cs"/>
              </a:rPr>
              <a:t>Bevor die Hypertrophie beim Maximalkrafttraining einsetzt, gewinnt der Muskel zunächst durch eine verbesserte intramuskuläre Koordination immer ein gewisses Mass an Kraft. Trainingsanfänger gewinnen also zunächst an maximaler Kraft, ohne dass der Muskelquerschnitt zunimmt.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200" b="0" i="0" u="none" strike="noStrike" kern="1200" dirty="0">
              <a:solidFill>
                <a:schemeClr val="tx1"/>
              </a:solidFill>
              <a:effectLst/>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1" i="0" u="none" strike="noStrike" kern="1200" dirty="0">
                <a:solidFill>
                  <a:schemeClr val="tx1"/>
                </a:solidFill>
                <a:effectLst/>
                <a:latin typeface="Arial" pitchFamily="34" charset="0"/>
                <a:ea typeface="+mn-ea"/>
                <a:cs typeface="+mn-cs"/>
              </a:rPr>
              <a:t>Anzahl der Serien: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u="sng" strike="noStrike" kern="1200" dirty="0">
                <a:solidFill>
                  <a:schemeClr val="tx1"/>
                </a:solidFill>
                <a:effectLst/>
                <a:latin typeface="Arial" pitchFamily="34" charset="0"/>
                <a:ea typeface="+mn-ea"/>
                <a:cs typeface="+mn-cs"/>
              </a:rPr>
              <a:t>Im Gesundheitssport: </a:t>
            </a:r>
            <a:r>
              <a:rPr lang="de-CH" sz="1200" b="0" i="0" u="none" strike="noStrike" kern="1200" dirty="0">
                <a:solidFill>
                  <a:schemeClr val="tx1"/>
                </a:solidFill>
                <a:effectLst/>
                <a:latin typeface="Arial" pitchFamily="34" charset="0"/>
                <a:ea typeface="+mn-ea"/>
                <a:cs typeface="+mn-cs"/>
              </a:rPr>
              <a:t>1 Serie, optimales Verhältnis von Anstrengung und Leistung (Serie, die zu einer weitgehend vollständigen lokalen Erschöpfung, zu einem kurzzeitigen Muskelversagen führt).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u="sng" strike="noStrike" kern="1200" dirty="0">
                <a:solidFill>
                  <a:schemeClr val="tx1"/>
                </a:solidFill>
                <a:effectLst/>
                <a:latin typeface="Arial" pitchFamily="34" charset="0"/>
                <a:ea typeface="+mn-ea"/>
                <a:cs typeface="+mn-cs"/>
              </a:rPr>
              <a:t>Im Fitnesssport: </a:t>
            </a:r>
            <a:r>
              <a:rPr lang="de-CH" sz="1200" b="0" i="0" u="none" strike="noStrike" kern="1200" dirty="0">
                <a:solidFill>
                  <a:schemeClr val="tx1"/>
                </a:solidFill>
                <a:effectLst/>
                <a:latin typeface="Arial" pitchFamily="34" charset="0"/>
                <a:ea typeface="+mn-ea"/>
                <a:cs typeface="+mn-cs"/>
              </a:rPr>
              <a:t>2 bis 5 Sätze, wobei die zweite Serie einen geringen prozentualen Mehrwert bringt, so dass man eher gleich drei oder mehr Sätze wählt.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i="0" u="sng" strike="noStrike" kern="1200" dirty="0">
                <a:solidFill>
                  <a:schemeClr val="tx1"/>
                </a:solidFill>
                <a:effectLst/>
                <a:latin typeface="Arial" pitchFamily="34" charset="0"/>
                <a:ea typeface="+mn-ea"/>
                <a:cs typeface="+mn-cs"/>
              </a:rPr>
              <a:t>Im Leistungssport: </a:t>
            </a:r>
            <a:r>
              <a:rPr lang="de-CH" sz="1200" b="0" i="0" u="none" strike="noStrike" kern="1200" dirty="0">
                <a:solidFill>
                  <a:schemeClr val="tx1"/>
                </a:solidFill>
                <a:effectLst/>
                <a:latin typeface="Arial" pitchFamily="34" charset="0"/>
                <a:ea typeface="+mn-ea"/>
                <a:cs typeface="+mn-cs"/>
              </a:rPr>
              <a:t>3 bis 8 Serien.</a:t>
            </a:r>
            <a:endParaRPr lang="de-CH" dirty="0"/>
          </a:p>
        </p:txBody>
      </p:sp>
      <p:sp>
        <p:nvSpPr>
          <p:cNvPr id="4" name="Foliennummernplatzhalter 3">
            <a:extLst>
              <a:ext uri="{FF2B5EF4-FFF2-40B4-BE49-F238E27FC236}">
                <a16:creationId xmlns:a16="http://schemas.microsoft.com/office/drawing/2014/main" id="{0DFEE104-A4D6-DF7B-99AF-2C175A68A4A2}"/>
              </a:ext>
            </a:extLst>
          </p:cNvPr>
          <p:cNvSpPr>
            <a:spLocks noGrp="1"/>
          </p:cNvSpPr>
          <p:nvPr>
            <p:ph type="sldNum" sz="quarter" idx="5"/>
          </p:nvPr>
        </p:nvSpPr>
        <p:spPr/>
        <p:txBody>
          <a:bodyPr/>
          <a:lstStyle/>
          <a:p>
            <a:pPr>
              <a:defRPr/>
            </a:pPr>
            <a:fld id="{C46147B8-7AEA-4922-A55B-DCDA58C024A2}" type="slidenum">
              <a:rPr lang="de-CH" smtClean="0"/>
              <a:pPr>
                <a:defRPr/>
              </a:pPr>
              <a:t>92</a:t>
            </a:fld>
            <a:endParaRPr lang="de-CH"/>
          </a:p>
        </p:txBody>
      </p:sp>
    </p:spTree>
    <p:extLst>
      <p:ext uri="{BB962C8B-B14F-4D97-AF65-F5344CB8AC3E}">
        <p14:creationId xmlns:p14="http://schemas.microsoft.com/office/powerpoint/2010/main" val="37642213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F642-1EC5-BAE4-700D-7144B3B848F2}"/>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5F1D940-1E0F-23E5-5C88-0ECBD75E75F6}"/>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D188BA7F-FD31-8D2D-4320-F90059885A1E}"/>
              </a:ext>
            </a:extLst>
          </p:cNvPr>
          <p:cNvSpPr>
            <a:spLocks noGrp="1"/>
          </p:cNvSpPr>
          <p:nvPr>
            <p:ph type="body" idx="1"/>
          </p:nvPr>
        </p:nvSpPr>
        <p:spPr/>
        <p:txBody>
          <a:bodyPr/>
          <a:lstStyle/>
          <a:p>
            <a:pPr>
              <a:defRPr/>
            </a:pPr>
            <a:r>
              <a:rPr lang="de-CH" dirty="0" err="1">
                <a:sym typeface="Wingdings" panose="05000000000000000000" pitchFamily="2" charset="2"/>
              </a:rPr>
              <a:t>Comme</a:t>
            </a:r>
            <a:r>
              <a:rPr lang="de-CH" dirty="0">
                <a:sym typeface="Wingdings" panose="05000000000000000000" pitchFamily="2" charset="2"/>
              </a:rPr>
              <a:t> de </a:t>
            </a:r>
            <a:r>
              <a:rPr lang="de-CH" dirty="0" err="1">
                <a:sym typeface="Wingdings" panose="05000000000000000000" pitchFamily="2" charset="2"/>
              </a:rPr>
              <a:t>nombreux</a:t>
            </a:r>
            <a:r>
              <a:rPr lang="de-CH" dirty="0">
                <a:sym typeface="Wingdings" panose="05000000000000000000" pitchFamily="2" charset="2"/>
              </a:rPr>
              <a:t> </a:t>
            </a:r>
            <a:r>
              <a:rPr lang="de-CH" dirty="0" err="1">
                <a:sym typeface="Wingdings" panose="05000000000000000000" pitchFamily="2" charset="2"/>
              </a:rPr>
              <a:t>visiteurs</a:t>
            </a:r>
            <a:r>
              <a:rPr lang="de-CH" dirty="0">
                <a:sym typeface="Wingdings" panose="05000000000000000000" pitchFamily="2" charset="2"/>
              </a:rPr>
              <a:t> de la </a:t>
            </a:r>
            <a:r>
              <a:rPr lang="de-CH" dirty="0" err="1">
                <a:sym typeface="Wingdings" panose="05000000000000000000" pitchFamily="2" charset="2"/>
              </a:rPr>
              <a:t>salle</a:t>
            </a:r>
            <a:r>
              <a:rPr lang="de-CH" dirty="0">
                <a:sym typeface="Wingdings" panose="05000000000000000000" pitchFamily="2" charset="2"/>
              </a:rPr>
              <a:t> de </a:t>
            </a:r>
            <a:r>
              <a:rPr lang="de-CH" dirty="0" err="1">
                <a:sym typeface="Wingdings" panose="05000000000000000000" pitchFamily="2" charset="2"/>
              </a:rPr>
              <a:t>musculation</a:t>
            </a:r>
            <a:r>
              <a:rPr lang="de-CH" dirty="0">
                <a:sym typeface="Wingdings" panose="05000000000000000000" pitchFamily="2" charset="2"/>
              </a:rPr>
              <a:t> </a:t>
            </a:r>
            <a:r>
              <a:rPr lang="de-CH" dirty="0" err="1">
                <a:sym typeface="Wingdings" panose="05000000000000000000" pitchFamily="2" charset="2"/>
              </a:rPr>
              <a:t>recherchent</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changement</a:t>
            </a:r>
            <a:r>
              <a:rPr lang="de-CH" dirty="0">
                <a:sym typeface="Wingdings" panose="05000000000000000000" pitchFamily="2" charset="2"/>
              </a:rPr>
              <a:t> </a:t>
            </a:r>
            <a:r>
              <a:rPr lang="de-CH" dirty="0" err="1">
                <a:sym typeface="Wingdings" panose="05000000000000000000" pitchFamily="2" charset="2"/>
              </a:rPr>
              <a:t>visuel</a:t>
            </a:r>
            <a:r>
              <a:rPr lang="de-CH" dirty="0">
                <a:sym typeface="Wingdings" panose="05000000000000000000" pitchFamily="2" charset="2"/>
              </a:rPr>
              <a:t>, la </a:t>
            </a:r>
            <a:r>
              <a:rPr lang="de-CH" dirty="0" err="1">
                <a:sym typeface="Wingdings" panose="05000000000000000000" pitchFamily="2" charset="2"/>
              </a:rPr>
              <a:t>méthode</a:t>
            </a:r>
            <a:r>
              <a:rPr lang="de-CH" dirty="0">
                <a:sym typeface="Wingdings" panose="05000000000000000000" pitchFamily="2" charset="2"/>
              </a:rPr>
              <a:t> </a:t>
            </a:r>
            <a:r>
              <a:rPr lang="de-CH" dirty="0" err="1">
                <a:sym typeface="Wingdings" panose="05000000000000000000" pitchFamily="2" charset="2"/>
              </a:rPr>
              <a:t>d'entraînement</a:t>
            </a:r>
            <a:r>
              <a:rPr lang="de-CH" dirty="0">
                <a:sym typeface="Wingdings" panose="05000000000000000000" pitchFamily="2" charset="2"/>
              </a:rPr>
              <a:t> de </a:t>
            </a:r>
            <a:r>
              <a:rPr lang="de-CH" dirty="0" err="1">
                <a:sym typeface="Wingdings" panose="05000000000000000000" pitchFamily="2" charset="2"/>
              </a:rPr>
              <a:t>l'hypertrophie</a:t>
            </a:r>
            <a:r>
              <a:rPr lang="de-CH" dirty="0">
                <a:sym typeface="Wingdings" panose="05000000000000000000" pitchFamily="2" charset="2"/>
              </a:rPr>
              <a:t>, c'est-à-</a:t>
            </a:r>
            <a:r>
              <a:rPr lang="de-CH" dirty="0" err="1">
                <a:sym typeface="Wingdings" panose="05000000000000000000" pitchFamily="2" charset="2"/>
              </a:rPr>
              <a:t>dire</a:t>
            </a:r>
            <a:r>
              <a:rPr lang="de-CH" dirty="0">
                <a:sym typeface="Wingdings" panose="05000000000000000000" pitchFamily="2" charset="2"/>
              </a:rPr>
              <a:t> </a:t>
            </a:r>
            <a:r>
              <a:rPr lang="de-CH" dirty="0" err="1">
                <a:sym typeface="Wingdings" panose="05000000000000000000" pitchFamily="2" charset="2"/>
              </a:rPr>
              <a:t>l'augmentation</a:t>
            </a:r>
            <a:r>
              <a:rPr lang="de-CH" dirty="0">
                <a:sym typeface="Wingdings" panose="05000000000000000000" pitchFamily="2" charset="2"/>
              </a:rPr>
              <a:t> de la </a:t>
            </a:r>
            <a:r>
              <a:rPr lang="de-CH" dirty="0" err="1">
                <a:sym typeface="Wingdings" panose="05000000000000000000" pitchFamily="2" charset="2"/>
              </a:rPr>
              <a:t>masse</a:t>
            </a:r>
            <a:r>
              <a:rPr lang="de-CH" dirty="0">
                <a:sym typeface="Wingdings" panose="05000000000000000000" pitchFamily="2" charset="2"/>
              </a:rPr>
              <a:t> musculaire, </a:t>
            </a:r>
            <a:r>
              <a:rPr lang="de-CH" dirty="0" err="1">
                <a:sym typeface="Wingdings" panose="05000000000000000000" pitchFamily="2" charset="2"/>
              </a:rPr>
              <a:t>est</a:t>
            </a:r>
            <a:r>
              <a:rPr lang="de-CH" dirty="0">
                <a:sym typeface="Wingdings" panose="05000000000000000000" pitchFamily="2" charset="2"/>
              </a:rPr>
              <a:t> très </a:t>
            </a:r>
            <a:r>
              <a:rPr lang="de-CH" dirty="0" err="1">
                <a:sym typeface="Wingdings" panose="05000000000000000000" pitchFamily="2" charset="2"/>
              </a:rPr>
              <a:t>populaire</a:t>
            </a:r>
            <a:r>
              <a:rPr lang="de-CH" dirty="0">
                <a:sym typeface="Wingdings" panose="05000000000000000000" pitchFamily="2" charset="2"/>
              </a:rPr>
              <a:t>. L'entraînement </a:t>
            </a:r>
            <a:r>
              <a:rPr lang="de-CH" dirty="0" err="1">
                <a:sym typeface="Wingdings" panose="05000000000000000000" pitchFamily="2" charset="2"/>
              </a:rPr>
              <a:t>est</a:t>
            </a:r>
            <a:r>
              <a:rPr lang="de-CH" dirty="0">
                <a:sym typeface="Wingdings" panose="05000000000000000000" pitchFamily="2" charset="2"/>
              </a:rPr>
              <a:t> </a:t>
            </a:r>
            <a:r>
              <a:rPr lang="de-CH" dirty="0" err="1">
                <a:sym typeface="Wingdings" panose="05000000000000000000" pitchFamily="2" charset="2"/>
              </a:rPr>
              <a:t>composé</a:t>
            </a:r>
            <a:r>
              <a:rPr lang="de-CH" dirty="0">
                <a:sym typeface="Wingdings" panose="05000000000000000000" pitchFamily="2" charset="2"/>
              </a:rPr>
              <a:t> en </a:t>
            </a:r>
            <a:r>
              <a:rPr lang="de-CH" dirty="0" err="1">
                <a:sym typeface="Wingdings" panose="05000000000000000000" pitchFamily="2" charset="2"/>
              </a:rPr>
              <a:t>fonction</a:t>
            </a:r>
            <a:r>
              <a:rPr lang="de-CH" dirty="0">
                <a:sym typeface="Wingdings" panose="05000000000000000000" pitchFamily="2" charset="2"/>
              </a:rPr>
              <a:t> de </a:t>
            </a:r>
            <a:r>
              <a:rPr lang="de-CH" dirty="0" err="1">
                <a:sym typeface="Wingdings" panose="05000000000000000000" pitchFamily="2" charset="2"/>
              </a:rPr>
              <a:t>cet</a:t>
            </a:r>
            <a:r>
              <a:rPr lang="de-CH" dirty="0">
                <a:sym typeface="Wingdings" panose="05000000000000000000" pitchFamily="2" charset="2"/>
              </a:rPr>
              <a:t> </a:t>
            </a:r>
            <a:r>
              <a:rPr lang="de-CH" dirty="0" err="1">
                <a:sym typeface="Wingdings" panose="05000000000000000000" pitchFamily="2" charset="2"/>
              </a:rPr>
              <a:t>objectif</a:t>
            </a:r>
            <a:r>
              <a:rPr lang="de-CH" dirty="0">
                <a:sym typeface="Wingdings" panose="05000000000000000000" pitchFamily="2" charset="2"/>
              </a:rPr>
              <a:t>, et </a:t>
            </a:r>
            <a:r>
              <a:rPr lang="de-CH" dirty="0" err="1">
                <a:sym typeface="Wingdings" panose="05000000000000000000" pitchFamily="2" charset="2"/>
              </a:rPr>
              <a:t>l'on</a:t>
            </a:r>
            <a:r>
              <a:rPr lang="de-CH" dirty="0">
                <a:sym typeface="Wingdings" panose="05000000000000000000" pitchFamily="2" charset="2"/>
              </a:rPr>
              <a:t> </a:t>
            </a:r>
            <a:r>
              <a:rPr lang="de-CH" dirty="0" err="1">
                <a:sym typeface="Wingdings" panose="05000000000000000000" pitchFamily="2" charset="2"/>
              </a:rPr>
              <a:t>peut</a:t>
            </a:r>
            <a:r>
              <a:rPr lang="de-CH" dirty="0">
                <a:sym typeface="Wingdings" panose="05000000000000000000" pitchFamily="2" charset="2"/>
              </a:rPr>
              <a:t> se fier à des </a:t>
            </a:r>
            <a:r>
              <a:rPr lang="de-CH" dirty="0" err="1">
                <a:sym typeface="Wingdings" panose="05000000000000000000" pitchFamily="2" charset="2"/>
              </a:rPr>
              <a:t>valeurs</a:t>
            </a:r>
            <a:r>
              <a:rPr lang="de-CH" dirty="0">
                <a:sym typeface="Wingdings" panose="05000000000000000000" pitchFamily="2" charset="2"/>
              </a:rPr>
              <a:t> </a:t>
            </a:r>
            <a:r>
              <a:rPr lang="de-CH" dirty="0" err="1">
                <a:sym typeface="Wingdings" panose="05000000000000000000" pitchFamily="2" charset="2"/>
              </a:rPr>
              <a:t>caractéristiques</a:t>
            </a:r>
            <a:r>
              <a:rPr lang="de-CH" dirty="0">
                <a:sym typeface="Wingdings" panose="05000000000000000000" pitchFamily="2" charset="2"/>
              </a:rPr>
              <a:t> courantes (ci-dessus)</a:t>
            </a:r>
          </a:p>
          <a:p>
            <a:pPr>
              <a:defRPr/>
            </a:pPr>
            <a:endParaRPr lang="de-CH" dirty="0">
              <a:sym typeface="Wingdings" panose="05000000000000000000" pitchFamily="2" charset="2"/>
            </a:endParaRP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masse</a:t>
            </a:r>
            <a:r>
              <a:rPr lang="de-CH" b="1" dirty="0">
                <a:sym typeface="Wingdings" panose="05000000000000000000" pitchFamily="2" charset="2"/>
              </a:rPr>
              <a:t> musculaire (</a:t>
            </a:r>
            <a:r>
              <a:rPr lang="de-CH" b="1" dirty="0" err="1">
                <a:sym typeface="Wingdings" panose="05000000000000000000" pitchFamily="2" charset="2"/>
              </a:rPr>
              <a:t>hypertrophie</a:t>
            </a:r>
            <a:r>
              <a:rPr lang="de-CH" b="1" dirty="0">
                <a:sym typeface="Wingdings" panose="05000000000000000000" pitchFamily="2" charset="2"/>
              </a:rPr>
              <a:t>)  </a:t>
            </a:r>
            <a:r>
              <a:rPr lang="de-CH" dirty="0">
                <a:sym typeface="Wingdings" panose="05000000000000000000" pitchFamily="2" charset="2"/>
              </a:rPr>
              <a:t>Augmentation de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provoquée</a:t>
            </a:r>
            <a:r>
              <a:rPr lang="de-CH" dirty="0">
                <a:sym typeface="Wingdings" panose="05000000000000000000" pitchFamily="2" charset="2"/>
              </a:rPr>
              <a:t> par la </a:t>
            </a:r>
            <a:r>
              <a:rPr lang="de-CH" dirty="0" err="1">
                <a:sym typeface="Wingdings" panose="05000000000000000000" pitchFamily="2" charset="2"/>
              </a:rPr>
              <a:t>croissance</a:t>
            </a:r>
            <a:r>
              <a:rPr lang="de-CH" dirty="0">
                <a:sym typeface="Wingdings" panose="05000000000000000000" pitchFamily="2" charset="2"/>
              </a:rPr>
              <a:t> de </a:t>
            </a:r>
            <a:r>
              <a:rPr lang="de-CH" dirty="0" err="1">
                <a:sym typeface="Wingdings" panose="05000000000000000000" pitchFamily="2" charset="2"/>
              </a:rPr>
              <a:t>l'épaisseur</a:t>
            </a:r>
            <a:r>
              <a:rPr lang="de-CH" dirty="0">
                <a:sym typeface="Wingdings" panose="05000000000000000000" pitchFamily="2" charset="2"/>
              </a:rPr>
              <a:t> des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endParaRPr lang="de-CH" dirty="0">
              <a:sym typeface="Wingdings" panose="05000000000000000000" pitchFamily="2" charset="2"/>
            </a:endParaRPr>
          </a:p>
          <a:p>
            <a:pPr>
              <a:defRPr/>
            </a:pPr>
            <a:r>
              <a:rPr lang="de-CH" b="1" dirty="0" err="1">
                <a:sym typeface="Wingdings" panose="05000000000000000000" pitchFamily="2" charset="2"/>
              </a:rPr>
              <a:t>Augmenter</a:t>
            </a:r>
            <a:r>
              <a:rPr lang="de-CH" b="1" dirty="0">
                <a:sym typeface="Wingdings" panose="05000000000000000000" pitchFamily="2" charset="2"/>
              </a:rPr>
              <a:t> la </a:t>
            </a:r>
            <a:r>
              <a:rPr lang="de-CH" b="1" dirty="0" err="1">
                <a:sym typeface="Wingdings" panose="05000000000000000000" pitchFamily="2" charset="2"/>
              </a:rPr>
              <a:t>coordination</a:t>
            </a:r>
            <a:r>
              <a:rPr lang="de-CH" b="1" dirty="0">
                <a:sym typeface="Wingdings" panose="05000000000000000000" pitchFamily="2" charset="2"/>
              </a:rPr>
              <a:t> </a:t>
            </a:r>
            <a:r>
              <a:rPr lang="de-CH" b="1" dirty="0" err="1">
                <a:sym typeface="Wingdings" panose="05000000000000000000" pitchFamily="2" charset="2"/>
              </a:rPr>
              <a:t>intramusculaire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Améliorer</a:t>
            </a:r>
            <a:r>
              <a:rPr lang="de-CH" dirty="0">
                <a:sym typeface="Wingdings" panose="05000000000000000000" pitchFamily="2" charset="2"/>
              </a:rPr>
              <a:t> la </a:t>
            </a:r>
            <a:r>
              <a:rPr lang="de-CH" dirty="0" err="1">
                <a:sym typeface="Wingdings" panose="05000000000000000000" pitchFamily="2" charset="2"/>
              </a:rPr>
              <a:t>capacité</a:t>
            </a:r>
            <a:r>
              <a:rPr lang="de-CH" dirty="0">
                <a:sym typeface="Wingdings" panose="05000000000000000000" pitchFamily="2" charset="2"/>
              </a:rPr>
              <a:t> </a:t>
            </a:r>
            <a:r>
              <a:rPr lang="de-CH" dirty="0" err="1">
                <a:sym typeface="Wingdings" panose="05000000000000000000" pitchFamily="2" charset="2"/>
              </a:rPr>
              <a:t>d'un</a:t>
            </a:r>
            <a:r>
              <a:rPr lang="de-CH" dirty="0">
                <a:sym typeface="Wingdings" panose="05000000000000000000" pitchFamily="2" charset="2"/>
              </a:rPr>
              <a:t> </a:t>
            </a:r>
            <a:r>
              <a:rPr lang="de-CH" dirty="0" err="1">
                <a:sym typeface="Wingdings" panose="05000000000000000000" pitchFamily="2" charset="2"/>
              </a:rPr>
              <a:t>muscle</a:t>
            </a:r>
            <a:r>
              <a:rPr lang="de-CH" dirty="0">
                <a:sym typeface="Wingdings" panose="05000000000000000000" pitchFamily="2" charset="2"/>
              </a:rPr>
              <a:t> à </a:t>
            </a:r>
            <a:r>
              <a:rPr lang="de-CH" dirty="0" err="1">
                <a:sym typeface="Wingdings" panose="05000000000000000000" pitchFamily="2" charset="2"/>
              </a:rPr>
              <a:t>contracter</a:t>
            </a:r>
            <a:r>
              <a:rPr lang="de-CH" dirty="0">
                <a:sym typeface="Wingdings" panose="05000000000000000000" pitchFamily="2" charset="2"/>
              </a:rPr>
              <a:t> </a:t>
            </a:r>
            <a:r>
              <a:rPr lang="de-CH" dirty="0" err="1">
                <a:sym typeface="Wingdings" panose="05000000000000000000" pitchFamily="2" charset="2"/>
              </a:rPr>
              <a:t>ou</a:t>
            </a:r>
            <a:r>
              <a:rPr lang="de-CH" dirty="0">
                <a:sym typeface="Wingdings" panose="05000000000000000000" pitchFamily="2" charset="2"/>
              </a:rPr>
              <a:t> à </a:t>
            </a:r>
            <a:r>
              <a:rPr lang="de-CH" dirty="0" err="1">
                <a:sym typeface="Wingdings" panose="05000000000000000000" pitchFamily="2" charset="2"/>
              </a:rPr>
              <a:t>tendre</a:t>
            </a:r>
            <a:r>
              <a:rPr lang="de-CH" dirty="0">
                <a:sym typeface="Wingdings" panose="05000000000000000000" pitchFamily="2" charset="2"/>
              </a:rPr>
              <a:t> le plus </a:t>
            </a:r>
            <a:r>
              <a:rPr lang="de-CH" dirty="0" err="1">
                <a:sym typeface="Wingdings" panose="05000000000000000000" pitchFamily="2" charset="2"/>
              </a:rPr>
              <a:t>grand</a:t>
            </a:r>
            <a:r>
              <a:rPr lang="de-CH" dirty="0">
                <a:sym typeface="Wingdings" panose="05000000000000000000" pitchFamily="2" charset="2"/>
              </a:rPr>
              <a:t> </a:t>
            </a:r>
            <a:r>
              <a:rPr lang="de-CH" dirty="0" err="1">
                <a:sym typeface="Wingdings" panose="05000000000000000000" pitchFamily="2" charset="2"/>
              </a:rPr>
              <a:t>nombre</a:t>
            </a:r>
            <a:r>
              <a:rPr lang="de-CH" dirty="0">
                <a:sym typeface="Wingdings" panose="05000000000000000000" pitchFamily="2" charset="2"/>
              </a:rPr>
              <a:t> possible de </a:t>
            </a:r>
            <a:r>
              <a:rPr lang="de-CH" dirty="0" err="1">
                <a:sym typeface="Wingdings" panose="05000000000000000000" pitchFamily="2" charset="2"/>
              </a:rPr>
              <a:t>ses</a:t>
            </a:r>
            <a:r>
              <a:rPr lang="de-CH" dirty="0">
                <a:sym typeface="Wingdings" panose="05000000000000000000" pitchFamily="2" charset="2"/>
              </a:rPr>
              <a:t> </a:t>
            </a:r>
            <a:r>
              <a:rPr lang="de-CH" dirty="0" err="1">
                <a:sym typeface="Wingdings" panose="05000000000000000000" pitchFamily="2" charset="2"/>
              </a:rPr>
              <a:t>fibres</a:t>
            </a:r>
            <a:r>
              <a:rPr lang="de-CH" dirty="0">
                <a:sym typeface="Wingdings" panose="05000000000000000000" pitchFamily="2" charset="2"/>
              </a:rPr>
              <a:t> </a:t>
            </a:r>
            <a:r>
              <a:rPr lang="de-CH" dirty="0" err="1">
                <a:sym typeface="Wingdings" panose="05000000000000000000" pitchFamily="2" charset="2"/>
              </a:rPr>
              <a:t>musculaires</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Avant </a:t>
            </a:r>
            <a:r>
              <a:rPr lang="de-CH" dirty="0" err="1">
                <a:sym typeface="Wingdings" panose="05000000000000000000" pitchFamily="2" charset="2"/>
              </a:rPr>
              <a:t>que</a:t>
            </a:r>
            <a:r>
              <a:rPr lang="de-CH" dirty="0">
                <a:sym typeface="Wingdings" panose="05000000000000000000" pitchFamily="2" charset="2"/>
              </a:rPr>
              <a:t> </a:t>
            </a:r>
            <a:r>
              <a:rPr lang="de-CH" dirty="0" err="1">
                <a:sym typeface="Wingdings" panose="05000000000000000000" pitchFamily="2" charset="2"/>
              </a:rPr>
              <a:t>l'hypertrophie</a:t>
            </a:r>
            <a:r>
              <a:rPr lang="de-CH" dirty="0">
                <a:sym typeface="Wingdings" panose="05000000000000000000" pitchFamily="2" charset="2"/>
              </a:rPr>
              <a:t> ne </a:t>
            </a:r>
            <a:r>
              <a:rPr lang="de-CH" dirty="0" err="1">
                <a:sym typeface="Wingdings" panose="05000000000000000000" pitchFamily="2" charset="2"/>
              </a:rPr>
              <a:t>débute</a:t>
            </a:r>
            <a:r>
              <a:rPr lang="de-CH" dirty="0">
                <a:sym typeface="Wingdings" panose="05000000000000000000" pitchFamily="2" charset="2"/>
              </a:rPr>
              <a:t> </a:t>
            </a:r>
            <a:r>
              <a:rPr lang="de-CH" dirty="0" err="1">
                <a:sym typeface="Wingdings" panose="05000000000000000000" pitchFamily="2" charset="2"/>
              </a:rPr>
              <a:t>lors</a:t>
            </a:r>
            <a:r>
              <a:rPr lang="de-CH" dirty="0">
                <a:sym typeface="Wingdings" panose="05000000000000000000" pitchFamily="2" charset="2"/>
              </a:rPr>
              <a:t> de l'entraînement de la </a:t>
            </a:r>
            <a:r>
              <a:rPr lang="de-CH" dirty="0" err="1">
                <a:sym typeface="Wingdings" panose="05000000000000000000" pitchFamily="2" charset="2"/>
              </a:rPr>
              <a:t>force</a:t>
            </a:r>
            <a:r>
              <a:rPr lang="de-CH" dirty="0">
                <a:sym typeface="Wingdings" panose="05000000000000000000" pitchFamily="2" charset="2"/>
              </a:rPr>
              <a:t> maximale, le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gagne</a:t>
            </a:r>
            <a:r>
              <a:rPr lang="de-CH" dirty="0">
                <a:sym typeface="Wingdings" panose="05000000000000000000" pitchFamily="2" charset="2"/>
              </a:rPr>
              <a:t> </a:t>
            </a:r>
            <a:r>
              <a:rPr lang="de-CH" dirty="0" err="1">
                <a:sym typeface="Wingdings" panose="05000000000000000000" pitchFamily="2" charset="2"/>
              </a:rPr>
              <a:t>toujours</a:t>
            </a:r>
            <a:r>
              <a:rPr lang="de-CH" dirty="0">
                <a:sym typeface="Wingdings" panose="05000000000000000000" pitchFamily="2" charset="2"/>
              </a:rPr>
              <a:t> </a:t>
            </a:r>
            <a:r>
              <a:rPr lang="de-CH" dirty="0" err="1">
                <a:sym typeface="Wingdings" panose="05000000000000000000" pitchFamily="2" charset="2"/>
              </a:rPr>
              <a:t>d'abord</a:t>
            </a:r>
            <a:r>
              <a:rPr lang="de-CH" dirty="0">
                <a:sym typeface="Wingdings" panose="05000000000000000000" pitchFamily="2" charset="2"/>
              </a:rPr>
              <a:t>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certaine</a:t>
            </a:r>
            <a:r>
              <a:rPr lang="de-CH" dirty="0">
                <a:sym typeface="Wingdings" panose="05000000000000000000" pitchFamily="2" charset="2"/>
              </a:rPr>
              <a:t> </a:t>
            </a:r>
            <a:r>
              <a:rPr lang="de-CH" dirty="0" err="1">
                <a:sym typeface="Wingdings" panose="05000000000000000000" pitchFamily="2" charset="2"/>
              </a:rPr>
              <a:t>quantité</a:t>
            </a:r>
            <a:r>
              <a:rPr lang="de-CH" dirty="0">
                <a:sym typeface="Wingdings" panose="05000000000000000000" pitchFamily="2" charset="2"/>
              </a:rPr>
              <a:t> de </a:t>
            </a:r>
            <a:r>
              <a:rPr lang="de-CH" dirty="0" err="1">
                <a:sym typeface="Wingdings" panose="05000000000000000000" pitchFamily="2" charset="2"/>
              </a:rPr>
              <a:t>force</a:t>
            </a:r>
            <a:r>
              <a:rPr lang="de-CH" dirty="0">
                <a:sym typeface="Wingdings" panose="05000000000000000000" pitchFamily="2" charset="2"/>
              </a:rPr>
              <a:t> </a:t>
            </a:r>
            <a:r>
              <a:rPr lang="de-CH" dirty="0" err="1">
                <a:sym typeface="Wingdings" panose="05000000000000000000" pitchFamily="2" charset="2"/>
              </a:rPr>
              <a:t>grâce</a:t>
            </a:r>
            <a:r>
              <a:rPr lang="de-CH" dirty="0">
                <a:sym typeface="Wingdings" panose="05000000000000000000" pitchFamily="2" charset="2"/>
              </a:rPr>
              <a:t> à </a:t>
            </a:r>
            <a:r>
              <a:rPr lang="de-CH" dirty="0" err="1">
                <a:sym typeface="Wingdings" panose="05000000000000000000" pitchFamily="2" charset="2"/>
              </a:rPr>
              <a:t>une</a:t>
            </a:r>
            <a:r>
              <a:rPr lang="de-CH" dirty="0">
                <a:sym typeface="Wingdings" panose="05000000000000000000" pitchFamily="2" charset="2"/>
              </a:rPr>
              <a:t> </a:t>
            </a:r>
            <a:r>
              <a:rPr lang="de-CH" dirty="0" err="1">
                <a:sym typeface="Wingdings" panose="05000000000000000000" pitchFamily="2" charset="2"/>
              </a:rPr>
              <a:t>meilleure</a:t>
            </a:r>
            <a:r>
              <a:rPr lang="de-CH" dirty="0">
                <a:sym typeface="Wingdings" panose="05000000000000000000" pitchFamily="2" charset="2"/>
              </a:rPr>
              <a:t> </a:t>
            </a:r>
            <a:r>
              <a:rPr lang="de-CH" dirty="0" err="1">
                <a:sym typeface="Wingdings" panose="05000000000000000000" pitchFamily="2" charset="2"/>
              </a:rPr>
              <a:t>coordination</a:t>
            </a:r>
            <a:r>
              <a:rPr lang="de-CH" dirty="0">
                <a:sym typeface="Wingdings" panose="05000000000000000000" pitchFamily="2" charset="2"/>
              </a:rPr>
              <a:t> </a:t>
            </a:r>
            <a:r>
              <a:rPr lang="de-CH" dirty="0" err="1">
                <a:sym typeface="Wingdings" panose="05000000000000000000" pitchFamily="2" charset="2"/>
              </a:rPr>
              <a:t>intramusculaire</a:t>
            </a:r>
            <a:r>
              <a:rPr lang="de-CH" dirty="0">
                <a:sym typeface="Wingdings" panose="05000000000000000000" pitchFamily="2" charset="2"/>
              </a:rPr>
              <a:t>. </a:t>
            </a:r>
            <a:r>
              <a:rPr lang="de-CH" dirty="0" err="1">
                <a:sym typeface="Wingdings" panose="05000000000000000000" pitchFamily="2" charset="2"/>
              </a:rPr>
              <a:t>Les</a:t>
            </a:r>
            <a:r>
              <a:rPr lang="de-CH" dirty="0">
                <a:sym typeface="Wingdings" panose="05000000000000000000" pitchFamily="2" charset="2"/>
              </a:rPr>
              <a:t> </a:t>
            </a:r>
            <a:r>
              <a:rPr lang="de-CH" dirty="0" err="1">
                <a:sym typeface="Wingdings" panose="05000000000000000000" pitchFamily="2" charset="2"/>
              </a:rPr>
              <a:t>débutants</a:t>
            </a:r>
            <a:r>
              <a:rPr lang="de-CH" dirty="0">
                <a:sym typeface="Wingdings" panose="05000000000000000000" pitchFamily="2" charset="2"/>
              </a:rPr>
              <a:t> en </a:t>
            </a:r>
            <a:r>
              <a:rPr lang="de-CH" dirty="0" err="1">
                <a:sym typeface="Wingdings" panose="05000000000000000000" pitchFamily="2" charset="2"/>
              </a:rPr>
              <a:t>entraînement</a:t>
            </a:r>
            <a:r>
              <a:rPr lang="de-CH" dirty="0">
                <a:sym typeface="Wingdings" panose="05000000000000000000" pitchFamily="2" charset="2"/>
              </a:rPr>
              <a:t> </a:t>
            </a:r>
            <a:r>
              <a:rPr lang="de-CH" dirty="0" err="1">
                <a:sym typeface="Wingdings" panose="05000000000000000000" pitchFamily="2" charset="2"/>
              </a:rPr>
              <a:t>gagneront</a:t>
            </a:r>
            <a:r>
              <a:rPr lang="de-CH" dirty="0">
                <a:sym typeface="Wingdings" panose="05000000000000000000" pitchFamily="2" charset="2"/>
              </a:rPr>
              <a:t> </a:t>
            </a:r>
            <a:r>
              <a:rPr lang="de-CH" dirty="0" err="1">
                <a:sym typeface="Wingdings" panose="05000000000000000000" pitchFamily="2" charset="2"/>
              </a:rPr>
              <a:t>donc</a:t>
            </a:r>
            <a:r>
              <a:rPr lang="de-CH" dirty="0">
                <a:sym typeface="Wingdings" panose="05000000000000000000" pitchFamily="2" charset="2"/>
              </a:rPr>
              <a:t> </a:t>
            </a:r>
            <a:r>
              <a:rPr lang="de-CH" dirty="0" err="1">
                <a:sym typeface="Wingdings" panose="05000000000000000000" pitchFamily="2" charset="2"/>
              </a:rPr>
              <a:t>dans</a:t>
            </a:r>
            <a:r>
              <a:rPr lang="de-CH" dirty="0">
                <a:sym typeface="Wingdings" panose="05000000000000000000" pitchFamily="2" charset="2"/>
              </a:rPr>
              <a:t>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premier</a:t>
            </a:r>
            <a:r>
              <a:rPr lang="de-CH" dirty="0">
                <a:sym typeface="Wingdings" panose="05000000000000000000" pitchFamily="2" charset="2"/>
              </a:rPr>
              <a:t> </a:t>
            </a:r>
            <a:r>
              <a:rPr lang="de-CH" dirty="0" err="1">
                <a:sym typeface="Wingdings" panose="05000000000000000000" pitchFamily="2" charset="2"/>
              </a:rPr>
              <a:t>temps</a:t>
            </a:r>
            <a:r>
              <a:rPr lang="de-CH" dirty="0">
                <a:sym typeface="Wingdings" panose="05000000000000000000" pitchFamily="2" charset="2"/>
              </a:rPr>
              <a:t> en </a:t>
            </a:r>
            <a:r>
              <a:rPr lang="de-CH" dirty="0" err="1">
                <a:sym typeface="Wingdings" panose="05000000000000000000" pitchFamily="2" charset="2"/>
              </a:rPr>
              <a:t>force</a:t>
            </a:r>
            <a:r>
              <a:rPr lang="de-CH" dirty="0">
                <a:sym typeface="Wingdings" panose="05000000000000000000" pitchFamily="2" charset="2"/>
              </a:rPr>
              <a:t> maximale </a:t>
            </a:r>
            <a:r>
              <a:rPr lang="de-CH" dirty="0" err="1">
                <a:sym typeface="Wingdings" panose="05000000000000000000" pitchFamily="2" charset="2"/>
              </a:rPr>
              <a:t>sans</a:t>
            </a:r>
            <a:r>
              <a:rPr lang="de-CH" dirty="0">
                <a:sym typeface="Wingdings" panose="05000000000000000000" pitchFamily="2" charset="2"/>
              </a:rPr>
              <a:t> </a:t>
            </a:r>
            <a:r>
              <a:rPr lang="de-CH" dirty="0" err="1">
                <a:sym typeface="Wingdings" panose="05000000000000000000" pitchFamily="2" charset="2"/>
              </a:rPr>
              <a:t>que</a:t>
            </a:r>
            <a:r>
              <a:rPr lang="de-CH" dirty="0">
                <a:sym typeface="Wingdings" panose="05000000000000000000" pitchFamily="2" charset="2"/>
              </a:rPr>
              <a:t> la </a:t>
            </a:r>
            <a:r>
              <a:rPr lang="de-CH" dirty="0" err="1">
                <a:sym typeface="Wingdings" panose="05000000000000000000" pitchFamily="2" charset="2"/>
              </a:rPr>
              <a:t>section</a:t>
            </a:r>
            <a:r>
              <a:rPr lang="de-CH" dirty="0">
                <a:sym typeface="Wingdings" panose="05000000000000000000" pitchFamily="2" charset="2"/>
              </a:rPr>
              <a:t> transversale du </a:t>
            </a:r>
            <a:r>
              <a:rPr lang="de-CH" dirty="0" err="1">
                <a:sym typeface="Wingdings" panose="05000000000000000000" pitchFamily="2" charset="2"/>
              </a:rPr>
              <a:t>muscle</a:t>
            </a:r>
            <a:r>
              <a:rPr lang="de-CH" dirty="0">
                <a:sym typeface="Wingdings" panose="05000000000000000000" pitchFamily="2" charset="2"/>
              </a:rPr>
              <a:t> </a:t>
            </a:r>
            <a:r>
              <a:rPr lang="de-CH" dirty="0" err="1">
                <a:sym typeface="Wingdings" panose="05000000000000000000" pitchFamily="2" charset="2"/>
              </a:rPr>
              <a:t>n'augmente</a:t>
            </a:r>
            <a:r>
              <a:rPr lang="de-CH" dirty="0">
                <a:sym typeface="Wingdings" panose="05000000000000000000" pitchFamily="2" charset="2"/>
              </a:rPr>
              <a:t>.</a:t>
            </a:r>
          </a:p>
          <a:p>
            <a:endParaRPr lang="de-DE" altLang="de-DE" b="0" baseline="0" dirty="0"/>
          </a:p>
          <a:p>
            <a:r>
              <a:rPr lang="de-DE" altLang="de-DE" b="1" baseline="0" dirty="0" err="1"/>
              <a:t>Nombre</a:t>
            </a:r>
            <a:r>
              <a:rPr lang="de-DE" altLang="de-DE" b="1" baseline="0" dirty="0"/>
              <a:t> de </a:t>
            </a:r>
            <a:r>
              <a:rPr lang="de-DE" altLang="de-DE" b="1" baseline="0" dirty="0" err="1"/>
              <a:t>séries</a:t>
            </a:r>
            <a:r>
              <a:rPr lang="de-DE" altLang="de-DE" b="1" baseline="0" dirty="0"/>
              <a:t>:</a:t>
            </a:r>
          </a:p>
          <a:p>
            <a:r>
              <a:rPr lang="de-DE" altLang="de-DE" b="0" u="sng" baseline="0" dirty="0"/>
              <a:t>En </a:t>
            </a:r>
            <a:r>
              <a:rPr lang="de-DE" altLang="de-DE" b="0" u="sng" baseline="0" dirty="0" err="1"/>
              <a:t>sport</a:t>
            </a:r>
            <a:r>
              <a:rPr lang="de-DE" altLang="de-DE" b="0" u="sng" baseline="0" dirty="0"/>
              <a:t> </a:t>
            </a:r>
            <a:r>
              <a:rPr lang="de-DE" altLang="de-DE" b="0" u="sng" baseline="0" dirty="0" err="1"/>
              <a:t>santé</a:t>
            </a:r>
            <a:r>
              <a:rPr lang="de-DE" altLang="de-DE" b="0" u="sng" baseline="0" dirty="0"/>
              <a:t> </a:t>
            </a:r>
            <a:r>
              <a:rPr lang="de-DE" altLang="de-DE" b="0" baseline="0" dirty="0"/>
              <a:t>: 1 </a:t>
            </a:r>
            <a:r>
              <a:rPr lang="de-DE" altLang="de-DE" b="0" baseline="0" dirty="0" err="1"/>
              <a:t>série</a:t>
            </a:r>
            <a:r>
              <a:rPr lang="de-DE" altLang="de-DE" b="0" baseline="0" dirty="0"/>
              <a:t>, </a:t>
            </a:r>
            <a:r>
              <a:rPr lang="de-DE" altLang="de-DE" b="0" baseline="0" dirty="0" err="1"/>
              <a:t>rapport</a:t>
            </a:r>
            <a:r>
              <a:rPr lang="de-DE" altLang="de-DE" b="0" baseline="0" dirty="0"/>
              <a:t> optimal entre </a:t>
            </a:r>
            <a:r>
              <a:rPr lang="de-DE" altLang="de-DE" b="0" baseline="0" dirty="0" err="1"/>
              <a:t>effort</a:t>
            </a:r>
            <a:r>
              <a:rPr lang="de-DE" altLang="de-DE" b="0" baseline="0" dirty="0"/>
              <a:t> et </a:t>
            </a:r>
            <a:r>
              <a:rPr lang="de-DE" altLang="de-DE" b="0" baseline="0" dirty="0" err="1"/>
              <a:t>rendement</a:t>
            </a:r>
            <a:r>
              <a:rPr lang="de-DE" altLang="de-DE" b="0" baseline="0" dirty="0"/>
              <a:t> (</a:t>
            </a:r>
            <a:r>
              <a:rPr lang="de-DE" altLang="de-DE" b="0" baseline="0" dirty="0" err="1"/>
              <a:t>série</a:t>
            </a:r>
            <a:r>
              <a:rPr lang="de-DE" altLang="de-DE" b="0" baseline="0" dirty="0"/>
              <a:t> </a:t>
            </a:r>
            <a:r>
              <a:rPr lang="de-DE" altLang="de-DE" b="0" baseline="0" dirty="0" err="1"/>
              <a:t>qui</a:t>
            </a:r>
            <a:r>
              <a:rPr lang="de-DE" altLang="de-DE" b="0" baseline="0" dirty="0"/>
              <a:t> </a:t>
            </a:r>
            <a:r>
              <a:rPr lang="de-DE" altLang="de-DE" b="0" baseline="0" dirty="0" err="1"/>
              <a:t>conduit</a:t>
            </a:r>
            <a:r>
              <a:rPr lang="de-DE" altLang="de-DE" b="0" baseline="0" dirty="0"/>
              <a:t> à </a:t>
            </a:r>
            <a:r>
              <a:rPr lang="de-DE" altLang="de-DE" b="0" baseline="0" dirty="0" err="1"/>
              <a:t>un</a:t>
            </a:r>
            <a:r>
              <a:rPr lang="de-DE" altLang="de-DE" b="0" baseline="0" dirty="0"/>
              <a:t> </a:t>
            </a:r>
            <a:r>
              <a:rPr lang="de-DE" altLang="de-DE" b="0" baseline="0" dirty="0" err="1"/>
              <a:t>épuisement</a:t>
            </a:r>
            <a:r>
              <a:rPr lang="de-DE" altLang="de-DE" b="0" baseline="0" dirty="0"/>
              <a:t> </a:t>
            </a:r>
            <a:r>
              <a:rPr lang="de-DE" altLang="de-DE" b="0" baseline="0" dirty="0" err="1"/>
              <a:t>local</a:t>
            </a:r>
            <a:r>
              <a:rPr lang="de-DE" altLang="de-DE" b="0" baseline="0" dirty="0"/>
              <a:t> </a:t>
            </a:r>
            <a:r>
              <a:rPr lang="de-DE" altLang="de-DE" b="0" baseline="0" dirty="0" err="1"/>
              <a:t>largement</a:t>
            </a:r>
            <a:r>
              <a:rPr lang="de-DE" altLang="de-DE" b="0" baseline="0" dirty="0"/>
              <a:t> complet, à </a:t>
            </a:r>
            <a:r>
              <a:rPr lang="de-DE" altLang="de-DE" b="0" baseline="0" dirty="0" err="1"/>
              <a:t>une</a:t>
            </a:r>
            <a:r>
              <a:rPr lang="de-DE" altLang="de-DE" b="0" baseline="0" dirty="0"/>
              <a:t> </a:t>
            </a:r>
            <a:r>
              <a:rPr lang="de-DE" altLang="de-DE" b="0" baseline="0" dirty="0" err="1"/>
              <a:t>défaillance</a:t>
            </a:r>
            <a:r>
              <a:rPr lang="de-DE" altLang="de-DE" b="0" baseline="0" dirty="0"/>
              <a:t> musculaire </a:t>
            </a:r>
            <a:r>
              <a:rPr lang="de-DE" altLang="de-DE" b="0" baseline="0" dirty="0" err="1"/>
              <a:t>momentanée</a:t>
            </a:r>
            <a:r>
              <a:rPr lang="de-DE" altLang="de-DE" b="0" baseline="0" dirty="0"/>
              <a:t>).</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fitness</a:t>
            </a:r>
            <a:r>
              <a:rPr lang="de-DE" altLang="de-DE" b="0" u="sng" baseline="0" dirty="0"/>
              <a:t> </a:t>
            </a:r>
            <a:r>
              <a:rPr lang="de-DE" altLang="de-DE" b="0" baseline="0" dirty="0"/>
              <a:t>: 2 à 5 </a:t>
            </a:r>
            <a:r>
              <a:rPr lang="de-DE" altLang="de-DE" b="0" baseline="0" dirty="0" err="1"/>
              <a:t>séries</a:t>
            </a:r>
            <a:r>
              <a:rPr lang="de-DE" altLang="de-DE" b="0" baseline="0" dirty="0"/>
              <a:t>, la </a:t>
            </a:r>
            <a:r>
              <a:rPr lang="de-DE" altLang="de-DE" b="0" baseline="0" dirty="0" err="1"/>
              <a:t>deuxième</a:t>
            </a:r>
            <a:r>
              <a:rPr lang="de-DE" altLang="de-DE" b="0" baseline="0" dirty="0"/>
              <a:t> </a:t>
            </a:r>
            <a:r>
              <a:rPr lang="de-DE" altLang="de-DE" b="0" baseline="0" dirty="0" err="1"/>
              <a:t>série</a:t>
            </a:r>
            <a:r>
              <a:rPr lang="de-DE" altLang="de-DE" b="0" baseline="0" dirty="0"/>
              <a:t> </a:t>
            </a:r>
            <a:r>
              <a:rPr lang="de-DE" altLang="de-DE" b="0" baseline="0" dirty="0" err="1"/>
              <a:t>apportant</a:t>
            </a:r>
            <a:r>
              <a:rPr lang="de-DE" altLang="de-DE" b="0" baseline="0" dirty="0"/>
              <a:t> </a:t>
            </a:r>
            <a:r>
              <a:rPr lang="de-DE" altLang="de-DE" b="0" baseline="0" dirty="0" err="1"/>
              <a:t>une</a:t>
            </a:r>
            <a:r>
              <a:rPr lang="de-DE" altLang="de-DE" b="0" baseline="0" dirty="0"/>
              <a:t> </a:t>
            </a:r>
            <a:r>
              <a:rPr lang="de-DE" altLang="de-DE" b="0" baseline="0" dirty="0" err="1"/>
              <a:t>faible</a:t>
            </a:r>
            <a:r>
              <a:rPr lang="de-DE" altLang="de-DE" b="0" baseline="0" dirty="0"/>
              <a:t> plus-</a:t>
            </a:r>
            <a:r>
              <a:rPr lang="de-DE" altLang="de-DE" b="0" baseline="0" dirty="0" err="1"/>
              <a:t>value</a:t>
            </a:r>
            <a:r>
              <a:rPr lang="de-DE" altLang="de-DE" b="0" baseline="0" dirty="0"/>
              <a:t> en </a:t>
            </a:r>
            <a:r>
              <a:rPr lang="de-DE" altLang="de-DE" b="0" baseline="0" dirty="0" err="1"/>
              <a:t>pourcentage</a:t>
            </a:r>
            <a:r>
              <a:rPr lang="de-DE" altLang="de-DE" b="0" baseline="0" dirty="0"/>
              <a:t>, on </a:t>
            </a:r>
            <a:r>
              <a:rPr lang="de-DE" altLang="de-DE" b="0" baseline="0" dirty="0" err="1"/>
              <a:t>choisit</a:t>
            </a:r>
            <a:r>
              <a:rPr lang="de-DE" altLang="de-DE" b="0" baseline="0" dirty="0"/>
              <a:t> </a:t>
            </a:r>
            <a:r>
              <a:rPr lang="de-DE" altLang="de-DE" b="0" baseline="0" dirty="0" err="1"/>
              <a:t>donc</a:t>
            </a:r>
            <a:r>
              <a:rPr lang="de-DE" altLang="de-DE" b="0" baseline="0" dirty="0"/>
              <a:t> </a:t>
            </a:r>
            <a:r>
              <a:rPr lang="de-DE" altLang="de-DE" b="0" baseline="0" dirty="0" err="1"/>
              <a:t>plutôt</a:t>
            </a:r>
            <a:r>
              <a:rPr lang="de-DE" altLang="de-DE" b="0" baseline="0" dirty="0"/>
              <a:t> </a:t>
            </a:r>
            <a:r>
              <a:rPr lang="de-DE" altLang="de-DE" b="0" baseline="0" dirty="0" err="1"/>
              <a:t>tout</a:t>
            </a:r>
            <a:r>
              <a:rPr lang="de-DE" altLang="de-DE" b="0" baseline="0" dirty="0"/>
              <a:t> de </a:t>
            </a:r>
            <a:r>
              <a:rPr lang="de-DE" altLang="de-DE" b="0" baseline="0" dirty="0" err="1"/>
              <a:t>suite</a:t>
            </a:r>
            <a:r>
              <a:rPr lang="de-DE" altLang="de-DE" b="0" baseline="0" dirty="0"/>
              <a:t> </a:t>
            </a:r>
            <a:r>
              <a:rPr lang="de-DE" altLang="de-DE" b="0" baseline="0" dirty="0" err="1"/>
              <a:t>trois</a:t>
            </a:r>
            <a:r>
              <a:rPr lang="de-DE" altLang="de-DE" b="0" baseline="0" dirty="0"/>
              <a:t> </a:t>
            </a:r>
            <a:r>
              <a:rPr lang="de-DE" altLang="de-DE" b="0" baseline="0" dirty="0" err="1"/>
              <a:t>séries</a:t>
            </a:r>
            <a:r>
              <a:rPr lang="de-DE" altLang="de-DE" b="0" baseline="0" dirty="0"/>
              <a:t> </a:t>
            </a:r>
            <a:r>
              <a:rPr lang="de-DE" altLang="de-DE" b="0" baseline="0" dirty="0" err="1"/>
              <a:t>ou</a:t>
            </a:r>
            <a:r>
              <a:rPr lang="de-DE" altLang="de-DE" b="0" baseline="0" dirty="0"/>
              <a:t> plus.</a:t>
            </a:r>
          </a:p>
          <a:p>
            <a:r>
              <a:rPr lang="de-DE" altLang="de-DE" b="0" u="sng" baseline="0" dirty="0"/>
              <a:t>Dans le </a:t>
            </a:r>
            <a:r>
              <a:rPr lang="de-DE" altLang="de-DE" b="0" u="sng" baseline="0" dirty="0" err="1"/>
              <a:t>sport</a:t>
            </a:r>
            <a:r>
              <a:rPr lang="de-DE" altLang="de-DE" b="0" u="sng" baseline="0" dirty="0"/>
              <a:t> de </a:t>
            </a:r>
            <a:r>
              <a:rPr lang="de-DE" altLang="de-DE" b="0" u="sng" baseline="0" dirty="0" err="1"/>
              <a:t>compétition</a:t>
            </a:r>
            <a:r>
              <a:rPr lang="de-DE" altLang="de-DE" b="0" u="sng" baseline="0" dirty="0"/>
              <a:t> </a:t>
            </a:r>
            <a:r>
              <a:rPr lang="de-DE" altLang="de-DE" b="0" baseline="0" dirty="0"/>
              <a:t>: 3 à 8 </a:t>
            </a:r>
            <a:r>
              <a:rPr lang="de-DE" altLang="de-DE" b="0" baseline="0" dirty="0" err="1"/>
              <a:t>séries</a:t>
            </a:r>
            <a:r>
              <a:rPr lang="de-DE" altLang="de-DE" b="0" baseline="0" dirty="0"/>
              <a:t>.</a:t>
            </a:r>
          </a:p>
        </p:txBody>
      </p:sp>
      <p:sp>
        <p:nvSpPr>
          <p:cNvPr id="239620" name="Foliennummernplatzhalter 3">
            <a:extLst>
              <a:ext uri="{FF2B5EF4-FFF2-40B4-BE49-F238E27FC236}">
                <a16:creationId xmlns:a16="http://schemas.microsoft.com/office/drawing/2014/main" id="{095E4231-00BA-581A-6B34-8BF5C02E1C7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93</a:t>
            </a:fld>
            <a:endParaRPr lang="de-CH" altLang="de-DE" sz="1300"/>
          </a:p>
        </p:txBody>
      </p:sp>
    </p:spTree>
    <p:extLst>
      <p:ext uri="{BB962C8B-B14F-4D97-AF65-F5344CB8AC3E}">
        <p14:creationId xmlns:p14="http://schemas.microsoft.com/office/powerpoint/2010/main" val="24199418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593DF-1936-E0F0-6A6F-22C52B745478}"/>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BF6D2ECE-AAE9-15C0-C2AE-F66EF91976D7}"/>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54E7D2F3-6FED-E301-4A79-BBC028C2C5DC}"/>
              </a:ext>
            </a:extLst>
          </p:cNvPr>
          <p:cNvSpPr>
            <a:spLocks noGrp="1"/>
          </p:cNvSpPr>
          <p:nvPr>
            <p:ph type="body" idx="1"/>
          </p:nvPr>
        </p:nvSpPr>
        <p:spPr/>
        <p:txBody>
          <a:bodyPr/>
          <a:lstStyle/>
          <a:p>
            <a:pPr>
              <a:defRPr/>
            </a:pPr>
            <a:r>
              <a:rPr lang="de-CH" dirty="0" err="1">
                <a:sym typeface="Wingdings" panose="05000000000000000000" pitchFamily="2" charset="2"/>
              </a:rPr>
              <a:t>Poiché</a:t>
            </a:r>
            <a:r>
              <a:rPr lang="de-CH" dirty="0">
                <a:sym typeface="Wingdings" panose="05000000000000000000" pitchFamily="2" charset="2"/>
              </a:rPr>
              <a:t> </a:t>
            </a:r>
            <a:r>
              <a:rPr lang="de-CH" dirty="0" err="1">
                <a:sym typeface="Wingdings" panose="05000000000000000000" pitchFamily="2" charset="2"/>
              </a:rPr>
              <a:t>molti</a:t>
            </a:r>
            <a:r>
              <a:rPr lang="de-CH" dirty="0">
                <a:sym typeface="Wingdings" panose="05000000000000000000" pitchFamily="2" charset="2"/>
              </a:rPr>
              <a:t> </a:t>
            </a:r>
            <a:r>
              <a:rPr lang="de-CH" dirty="0" err="1">
                <a:sym typeface="Wingdings" panose="05000000000000000000" pitchFamily="2" charset="2"/>
              </a:rPr>
              <a:t>frequentatori</a:t>
            </a:r>
            <a:r>
              <a:rPr lang="de-CH" dirty="0">
                <a:sym typeface="Wingdings" panose="05000000000000000000" pitchFamily="2" charset="2"/>
              </a:rPr>
              <a:t> della </a:t>
            </a:r>
            <a:r>
              <a:rPr lang="de-CH" dirty="0" err="1">
                <a:sym typeface="Wingdings" panose="05000000000000000000" pitchFamily="2" charset="2"/>
              </a:rPr>
              <a:t>palestra</a:t>
            </a:r>
            <a:r>
              <a:rPr lang="de-CH" dirty="0">
                <a:sym typeface="Wingdings" panose="05000000000000000000" pitchFamily="2" charset="2"/>
              </a:rPr>
              <a:t> </a:t>
            </a:r>
            <a:r>
              <a:rPr lang="de-CH" dirty="0" err="1">
                <a:sym typeface="Wingdings" panose="05000000000000000000" pitchFamily="2" charset="2"/>
              </a:rPr>
              <a:t>sono</a:t>
            </a:r>
            <a:r>
              <a:rPr lang="de-CH" dirty="0">
                <a:sym typeface="Wingdings" panose="05000000000000000000" pitchFamily="2" charset="2"/>
              </a:rPr>
              <a:t> alla </a:t>
            </a:r>
            <a:r>
              <a:rPr lang="de-CH" dirty="0" err="1">
                <a:sym typeface="Wingdings" panose="05000000000000000000" pitchFamily="2" charset="2"/>
              </a:rPr>
              <a:t>ricerca</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cambiamento</a:t>
            </a:r>
            <a:r>
              <a:rPr lang="de-CH" dirty="0">
                <a:sym typeface="Wingdings" panose="05000000000000000000" pitchFamily="2" charset="2"/>
              </a:rPr>
              <a:t> </a:t>
            </a:r>
            <a:r>
              <a:rPr lang="de-CH" dirty="0" err="1">
                <a:sym typeface="Wingdings" panose="05000000000000000000" pitchFamily="2" charset="2"/>
              </a:rPr>
              <a:t>visivo</a:t>
            </a:r>
            <a:r>
              <a:rPr lang="de-CH" dirty="0">
                <a:sym typeface="Wingdings" panose="05000000000000000000" pitchFamily="2" charset="2"/>
              </a:rPr>
              <a:t>, il </a:t>
            </a:r>
            <a:r>
              <a:rPr lang="de-CH" dirty="0" err="1">
                <a:sym typeface="Wingdings" panose="05000000000000000000" pitchFamily="2" charset="2"/>
              </a:rPr>
              <a:t>metodo</a:t>
            </a:r>
            <a:r>
              <a:rPr lang="de-CH" dirty="0">
                <a:sym typeface="Wingdings" panose="05000000000000000000" pitchFamily="2" charset="2"/>
              </a:rPr>
              <a:t> di </a:t>
            </a:r>
            <a:r>
              <a:rPr lang="de-CH" dirty="0" err="1">
                <a:sym typeface="Wingdings" panose="05000000000000000000" pitchFamily="2" charset="2"/>
              </a:rPr>
              <a:t>allenamento</a:t>
            </a:r>
            <a:r>
              <a:rPr lang="de-CH" dirty="0">
                <a:sym typeface="Wingdings" panose="05000000000000000000" pitchFamily="2" charset="2"/>
              </a:rPr>
              <a:t> per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cioè</a:t>
            </a:r>
            <a:r>
              <a:rPr lang="de-CH" dirty="0">
                <a:sym typeface="Wingdings" panose="05000000000000000000" pitchFamily="2" charset="2"/>
              </a:rPr>
              <a:t> la </a:t>
            </a:r>
            <a:r>
              <a:rPr lang="de-CH" dirty="0" err="1">
                <a:sym typeface="Wingdings" panose="05000000000000000000" pitchFamily="2" charset="2"/>
              </a:rPr>
              <a:t>costruzione</a:t>
            </a:r>
            <a:r>
              <a:rPr lang="de-CH" dirty="0">
                <a:sym typeface="Wingdings" panose="05000000000000000000" pitchFamily="2" charset="2"/>
              </a:rPr>
              <a:t> di </a:t>
            </a:r>
            <a:r>
              <a:rPr lang="de-CH" dirty="0" err="1">
                <a:sym typeface="Wingdings" panose="05000000000000000000" pitchFamily="2" charset="2"/>
              </a:rPr>
              <a:t>massa</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è molto </a:t>
            </a:r>
            <a:r>
              <a:rPr lang="de-CH" dirty="0" err="1">
                <a:sym typeface="Wingdings" panose="05000000000000000000" pitchFamily="2" charset="2"/>
              </a:rPr>
              <a:t>popolare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è </a:t>
            </a:r>
            <a:r>
              <a:rPr lang="de-CH" dirty="0" err="1">
                <a:sym typeface="Wingdings" panose="05000000000000000000" pitchFamily="2" charset="2"/>
              </a:rPr>
              <a:t>strutturato</a:t>
            </a:r>
            <a:r>
              <a:rPr lang="de-CH" dirty="0">
                <a:sym typeface="Wingdings" panose="05000000000000000000" pitchFamily="2" charset="2"/>
              </a:rPr>
              <a:t> in base a </a:t>
            </a:r>
            <a:r>
              <a:rPr lang="de-CH" dirty="0" err="1">
                <a:sym typeface="Wingdings" panose="05000000000000000000" pitchFamily="2" charset="2"/>
              </a:rPr>
              <a:t>questo</a:t>
            </a:r>
            <a:r>
              <a:rPr lang="de-CH" dirty="0">
                <a:sym typeface="Wingdings" panose="05000000000000000000" pitchFamily="2" charset="2"/>
              </a:rPr>
              <a:t> </a:t>
            </a:r>
            <a:r>
              <a:rPr lang="de-CH" dirty="0" err="1">
                <a:sym typeface="Wingdings" panose="05000000000000000000" pitchFamily="2" charset="2"/>
              </a:rPr>
              <a:t>obiettivo</a:t>
            </a:r>
            <a:r>
              <a:rPr lang="de-CH" dirty="0">
                <a:sym typeface="Wingdings" panose="05000000000000000000" pitchFamily="2" charset="2"/>
              </a:rPr>
              <a:t>, per </a:t>
            </a:r>
            <a:r>
              <a:rPr lang="de-CH" dirty="0" err="1">
                <a:sym typeface="Wingdings" panose="05000000000000000000" pitchFamily="2" charset="2"/>
              </a:rPr>
              <a:t>cui</a:t>
            </a:r>
            <a:r>
              <a:rPr lang="de-CH" dirty="0">
                <a:sym typeface="Wingdings" panose="05000000000000000000" pitchFamily="2" charset="2"/>
              </a:rPr>
              <a:t> si </a:t>
            </a:r>
            <a:r>
              <a:rPr lang="de-CH" dirty="0" err="1">
                <a:sym typeface="Wingdings" panose="05000000000000000000" pitchFamily="2" charset="2"/>
              </a:rPr>
              <a:t>può</a:t>
            </a:r>
            <a:r>
              <a:rPr lang="de-CH" dirty="0">
                <a:sym typeface="Wingdings" panose="05000000000000000000" pitchFamily="2" charset="2"/>
              </a:rPr>
              <a:t> </a:t>
            </a:r>
            <a:r>
              <a:rPr lang="de-CH" dirty="0" err="1">
                <a:sym typeface="Wingdings" panose="05000000000000000000" pitchFamily="2" charset="2"/>
              </a:rPr>
              <a:t>fare</a:t>
            </a:r>
            <a:r>
              <a:rPr lang="de-CH" dirty="0">
                <a:sym typeface="Wingdings" panose="05000000000000000000" pitchFamily="2" charset="2"/>
              </a:rPr>
              <a:t> </a:t>
            </a:r>
            <a:r>
              <a:rPr lang="de-CH" dirty="0" err="1">
                <a:sym typeface="Wingdings" panose="05000000000000000000" pitchFamily="2" charset="2"/>
              </a:rPr>
              <a:t>affidamento</a:t>
            </a:r>
            <a:r>
              <a:rPr lang="de-CH" dirty="0">
                <a:sym typeface="Wingdings" panose="05000000000000000000" pitchFamily="2" charset="2"/>
              </a:rPr>
              <a:t> </a:t>
            </a:r>
            <a:r>
              <a:rPr lang="de-CH" dirty="0" err="1">
                <a:sym typeface="Wingdings" panose="05000000000000000000" pitchFamily="2" charset="2"/>
              </a:rPr>
              <a:t>su</a:t>
            </a:r>
            <a:r>
              <a:rPr lang="de-CH" dirty="0">
                <a:sym typeface="Wingdings" panose="05000000000000000000" pitchFamily="2" charset="2"/>
              </a:rPr>
              <a:t> </a:t>
            </a:r>
            <a:r>
              <a:rPr lang="de-CH" dirty="0" err="1">
                <a:sym typeface="Wingdings" panose="05000000000000000000" pitchFamily="2" charset="2"/>
              </a:rPr>
              <a:t>parametri</a:t>
            </a:r>
            <a:r>
              <a:rPr lang="de-CH" dirty="0">
                <a:sym typeface="Wingdings" panose="05000000000000000000" pitchFamily="2" charset="2"/>
              </a:rPr>
              <a:t> </a:t>
            </a:r>
            <a:r>
              <a:rPr lang="de-CH" dirty="0" err="1">
                <a:sym typeface="Wingdings" panose="05000000000000000000" pitchFamily="2" charset="2"/>
              </a:rPr>
              <a:t>comuni</a:t>
            </a:r>
            <a:r>
              <a:rPr lang="de-CH" dirty="0">
                <a:sym typeface="Wingdings" panose="05000000000000000000" pitchFamily="2" charset="2"/>
              </a:rPr>
              <a:t> (sopra)</a:t>
            </a:r>
          </a:p>
          <a:p>
            <a:pPr>
              <a:defRPr/>
            </a:pPr>
            <a:endParaRPr lang="de-CH" dirty="0">
              <a:sym typeface="Wingdings" panose="05000000000000000000" pitchFamily="2" charset="2"/>
            </a:endParaRPr>
          </a:p>
          <a:p>
            <a:pPr>
              <a:defRPr/>
            </a:pPr>
            <a:r>
              <a:rPr lang="de-CH" b="1" dirty="0" err="1">
                <a:sym typeface="Wingdings" panose="05000000000000000000" pitchFamily="2" charset="2"/>
              </a:rPr>
              <a:t>Costruire</a:t>
            </a:r>
            <a:r>
              <a:rPr lang="de-CH" b="1" dirty="0">
                <a:sym typeface="Wingdings" panose="05000000000000000000" pitchFamily="2" charset="2"/>
              </a:rPr>
              <a:t> la </a:t>
            </a:r>
            <a:r>
              <a:rPr lang="de-CH" b="1" dirty="0" err="1">
                <a:sym typeface="Wingdings" panose="05000000000000000000" pitchFamily="2" charset="2"/>
              </a:rPr>
              <a:t>massa</a:t>
            </a:r>
            <a:r>
              <a:rPr lang="de-CH" b="1" dirty="0">
                <a:sym typeface="Wingdings" panose="05000000000000000000" pitchFamily="2" charset="2"/>
              </a:rPr>
              <a:t> </a:t>
            </a:r>
            <a:r>
              <a:rPr lang="de-CH" b="1" dirty="0" err="1">
                <a:sym typeface="Wingdings" panose="05000000000000000000" pitchFamily="2" charset="2"/>
              </a:rPr>
              <a:t>muscolare</a:t>
            </a:r>
            <a:r>
              <a:rPr lang="de-CH" b="1" dirty="0">
                <a:sym typeface="Wingdings" panose="05000000000000000000" pitchFamily="2" charset="2"/>
              </a:rPr>
              <a:t> (</a:t>
            </a:r>
            <a:r>
              <a:rPr lang="de-CH" b="1" dirty="0" err="1">
                <a:sym typeface="Wingdings" panose="05000000000000000000" pitchFamily="2" charset="2"/>
              </a:rPr>
              <a:t>ipertrofia</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Aumento</a:t>
            </a:r>
            <a:r>
              <a:rPr lang="de-CH" dirty="0">
                <a:sym typeface="Wingdings" panose="05000000000000000000" pitchFamily="2" charset="2"/>
              </a:rPr>
              <a:t> della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causato</a:t>
            </a:r>
            <a:r>
              <a:rPr lang="de-CH" dirty="0">
                <a:sym typeface="Wingdings" panose="05000000000000000000" pitchFamily="2" charset="2"/>
              </a:rPr>
              <a:t> </a:t>
            </a:r>
            <a:r>
              <a:rPr lang="de-CH" dirty="0" err="1">
                <a:sym typeface="Wingdings" panose="05000000000000000000" pitchFamily="2" charset="2"/>
              </a:rPr>
              <a:t>dalla</a:t>
            </a:r>
            <a:r>
              <a:rPr lang="de-CH" dirty="0">
                <a:sym typeface="Wingdings" panose="05000000000000000000" pitchFamily="2" charset="2"/>
              </a:rPr>
              <a:t> </a:t>
            </a:r>
            <a:r>
              <a:rPr lang="de-CH" dirty="0" err="1">
                <a:sym typeface="Wingdings" panose="05000000000000000000" pitchFamily="2" charset="2"/>
              </a:rPr>
              <a:t>crescita</a:t>
            </a:r>
            <a:r>
              <a:rPr lang="de-CH" dirty="0">
                <a:sym typeface="Wingdings" panose="05000000000000000000" pitchFamily="2" charset="2"/>
              </a:rPr>
              <a:t> </a:t>
            </a:r>
            <a:r>
              <a:rPr lang="de-CH" dirty="0" err="1">
                <a:sym typeface="Wingdings" panose="05000000000000000000" pitchFamily="2" charset="2"/>
              </a:rPr>
              <a:t>dello</a:t>
            </a:r>
            <a:r>
              <a:rPr lang="de-CH" dirty="0">
                <a:sym typeface="Wingdings" panose="05000000000000000000" pitchFamily="2" charset="2"/>
              </a:rPr>
              <a:t> </a:t>
            </a:r>
            <a:r>
              <a:rPr lang="de-CH" dirty="0" err="1">
                <a:sym typeface="Wingdings" panose="05000000000000000000" pitchFamily="2" charset="2"/>
              </a:rPr>
              <a:t>spessore</a:t>
            </a:r>
            <a:r>
              <a:rPr lang="de-CH" dirty="0">
                <a:sym typeface="Wingdings" panose="05000000000000000000" pitchFamily="2" charset="2"/>
              </a:rPr>
              <a:t> delle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endParaRPr lang="de-CH" dirty="0">
              <a:sym typeface="Wingdings" panose="05000000000000000000" pitchFamily="2" charset="2"/>
            </a:endParaRPr>
          </a:p>
          <a:p>
            <a:pPr>
              <a:defRPr/>
            </a:pPr>
            <a:r>
              <a:rPr lang="de-CH" b="1" dirty="0" err="1">
                <a:sym typeface="Wingdings" panose="05000000000000000000" pitchFamily="2" charset="2"/>
              </a:rPr>
              <a:t>Aumento</a:t>
            </a:r>
            <a:r>
              <a:rPr lang="de-CH" b="1" dirty="0">
                <a:sym typeface="Wingdings" panose="05000000000000000000" pitchFamily="2" charset="2"/>
              </a:rPr>
              <a:t> della </a:t>
            </a:r>
            <a:r>
              <a:rPr lang="de-CH" b="1" dirty="0" err="1">
                <a:sym typeface="Wingdings" panose="05000000000000000000" pitchFamily="2" charset="2"/>
              </a:rPr>
              <a:t>coordinazione</a:t>
            </a:r>
            <a:r>
              <a:rPr lang="de-CH" b="1" dirty="0">
                <a:sym typeface="Wingdings" panose="05000000000000000000" pitchFamily="2" charset="2"/>
              </a:rPr>
              <a:t> </a:t>
            </a:r>
            <a:r>
              <a:rPr lang="de-CH" b="1" dirty="0" err="1">
                <a:sym typeface="Wingdings" panose="05000000000000000000" pitchFamily="2" charset="2"/>
              </a:rPr>
              <a:t>intramuscolare</a:t>
            </a:r>
            <a:r>
              <a:rPr lang="de-CH" b="1" dirty="0">
                <a:sym typeface="Wingdings" panose="05000000000000000000" pitchFamily="2" charset="2"/>
              </a:rPr>
              <a:t> </a:t>
            </a:r>
            <a:r>
              <a:rPr lang="de-CH" dirty="0">
                <a:sym typeface="Wingdings" panose="05000000000000000000" pitchFamily="2" charset="2"/>
              </a:rPr>
              <a:t>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capacità</a:t>
            </a:r>
            <a:r>
              <a:rPr lang="de-CH" dirty="0">
                <a:sym typeface="Wingdings" panose="05000000000000000000" pitchFamily="2" charset="2"/>
              </a:rPr>
              <a:t> di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di </a:t>
            </a:r>
            <a:r>
              <a:rPr lang="de-CH" dirty="0" err="1">
                <a:sym typeface="Wingdings" panose="05000000000000000000" pitchFamily="2" charset="2"/>
              </a:rPr>
              <a:t>contrarre</a:t>
            </a:r>
            <a:r>
              <a:rPr lang="de-CH" dirty="0">
                <a:sym typeface="Wingdings" panose="05000000000000000000" pitchFamily="2" charset="2"/>
              </a:rPr>
              <a:t> o </a:t>
            </a:r>
            <a:r>
              <a:rPr lang="de-CH" dirty="0" err="1">
                <a:sym typeface="Wingdings" panose="05000000000000000000" pitchFamily="2" charset="2"/>
              </a:rPr>
              <a:t>tendere</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maggior</a:t>
            </a:r>
            <a:r>
              <a:rPr lang="de-CH" dirty="0">
                <a:sym typeface="Wingdings" panose="05000000000000000000" pitchFamily="2" charset="2"/>
              </a:rPr>
              <a:t> </a:t>
            </a:r>
            <a:r>
              <a:rPr lang="de-CH" dirty="0" err="1">
                <a:sym typeface="Wingdings" panose="05000000000000000000" pitchFamily="2" charset="2"/>
              </a:rPr>
              <a:t>numero</a:t>
            </a:r>
            <a:r>
              <a:rPr lang="de-CH" dirty="0">
                <a:sym typeface="Wingdings" panose="05000000000000000000" pitchFamily="2" charset="2"/>
              </a:rPr>
              <a:t> possibile di </a:t>
            </a:r>
            <a:r>
              <a:rPr lang="de-CH" dirty="0" err="1">
                <a:sym typeface="Wingdings" panose="05000000000000000000" pitchFamily="2" charset="2"/>
              </a:rPr>
              <a:t>fibre</a:t>
            </a:r>
            <a:r>
              <a:rPr lang="de-CH" dirty="0">
                <a:sym typeface="Wingdings" panose="05000000000000000000" pitchFamily="2" charset="2"/>
              </a:rPr>
              <a:t> </a:t>
            </a:r>
            <a:r>
              <a:rPr lang="de-CH" dirty="0" err="1">
                <a:sym typeface="Wingdings" panose="05000000000000000000" pitchFamily="2" charset="2"/>
              </a:rPr>
              <a:t>muscolari</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dirty="0">
                <a:sym typeface="Wingdings" panose="05000000000000000000" pitchFamily="2" charset="2"/>
              </a:rPr>
              <a:t>Prima </a:t>
            </a:r>
            <a:r>
              <a:rPr lang="de-CH" dirty="0" err="1">
                <a:sym typeface="Wingdings" panose="05000000000000000000" pitchFamily="2" charset="2"/>
              </a:rPr>
              <a:t>che</a:t>
            </a:r>
            <a:r>
              <a:rPr lang="de-CH" dirty="0">
                <a:sym typeface="Wingdings" panose="05000000000000000000" pitchFamily="2" charset="2"/>
              </a:rPr>
              <a:t> si </a:t>
            </a:r>
            <a:r>
              <a:rPr lang="de-CH" dirty="0" err="1">
                <a:sym typeface="Wingdings" panose="05000000000000000000" pitchFamily="2" charset="2"/>
              </a:rPr>
              <a:t>instauri</a:t>
            </a:r>
            <a:r>
              <a:rPr lang="de-CH" dirty="0">
                <a:sym typeface="Wingdings" panose="05000000000000000000" pitchFamily="2" charset="2"/>
              </a:rPr>
              <a:t> </a:t>
            </a:r>
            <a:r>
              <a:rPr lang="de-CH" dirty="0" err="1">
                <a:sym typeface="Wingdings" panose="05000000000000000000" pitchFamily="2" charset="2"/>
              </a:rPr>
              <a:t>l'ipertrofia</a:t>
            </a:r>
            <a:r>
              <a:rPr lang="de-CH" dirty="0">
                <a:sym typeface="Wingdings" panose="05000000000000000000" pitchFamily="2" charset="2"/>
              </a:rPr>
              <a:t> </a:t>
            </a:r>
            <a:r>
              <a:rPr lang="de-CH" dirty="0" err="1">
                <a:sym typeface="Wingdings" panose="05000000000000000000" pitchFamily="2" charset="2"/>
              </a:rPr>
              <a:t>durante</a:t>
            </a:r>
            <a:r>
              <a:rPr lang="de-CH" dirty="0">
                <a:sym typeface="Wingdings" panose="05000000000000000000" pitchFamily="2" charset="2"/>
              </a:rPr>
              <a:t> </a:t>
            </a:r>
            <a:r>
              <a:rPr lang="de-CH" dirty="0" err="1">
                <a:sym typeface="Wingdings" panose="05000000000000000000" pitchFamily="2" charset="2"/>
              </a:rPr>
              <a:t>l'allenamento</a:t>
            </a:r>
            <a:r>
              <a:rPr lang="de-CH" dirty="0">
                <a:sym typeface="Wingdings" panose="05000000000000000000" pitchFamily="2" charset="2"/>
              </a:rPr>
              <a:t> della forza </a:t>
            </a:r>
            <a:r>
              <a:rPr lang="de-CH" dirty="0" err="1">
                <a:sym typeface="Wingdings" panose="05000000000000000000" pitchFamily="2" charset="2"/>
              </a:rPr>
              <a:t>massima</a:t>
            </a:r>
            <a:r>
              <a:rPr lang="de-CH" dirty="0">
                <a:sym typeface="Wingdings" panose="05000000000000000000" pitchFamily="2" charset="2"/>
              </a:rPr>
              <a:t>, </a:t>
            </a:r>
            <a:r>
              <a:rPr lang="de-CH" dirty="0" err="1">
                <a:sym typeface="Wingdings" panose="05000000000000000000" pitchFamily="2" charset="2"/>
              </a:rPr>
              <a:t>il</a:t>
            </a:r>
            <a:r>
              <a:rPr lang="de-CH" dirty="0">
                <a:sym typeface="Wingdings" panose="05000000000000000000" pitchFamily="2" charset="2"/>
              </a:rPr>
              <a:t> </a:t>
            </a:r>
            <a:r>
              <a:rPr lang="de-CH" dirty="0" err="1">
                <a:sym typeface="Wingdings" panose="05000000000000000000" pitchFamily="2" charset="2"/>
              </a:rPr>
              <a:t>muscolo</a:t>
            </a:r>
            <a:r>
              <a:rPr lang="de-CH" dirty="0">
                <a:sym typeface="Wingdings" panose="05000000000000000000" pitchFamily="2" charset="2"/>
              </a:rPr>
              <a:t> </a:t>
            </a:r>
            <a:r>
              <a:rPr lang="de-CH" dirty="0" err="1">
                <a:sym typeface="Wingdings" panose="05000000000000000000" pitchFamily="2" charset="2"/>
              </a:rPr>
              <a:t>guadagna</a:t>
            </a:r>
            <a:r>
              <a:rPr lang="de-CH" dirty="0">
                <a:sym typeface="Wingdings" panose="05000000000000000000" pitchFamily="2" charset="2"/>
              </a:rPr>
              <a:t> sempre </a:t>
            </a:r>
            <a:r>
              <a:rPr lang="de-CH" dirty="0" err="1">
                <a:sym typeface="Wingdings" panose="05000000000000000000" pitchFamily="2" charset="2"/>
              </a:rPr>
              <a:t>una</a:t>
            </a:r>
            <a:r>
              <a:rPr lang="de-CH" dirty="0">
                <a:sym typeface="Wingdings" panose="05000000000000000000" pitchFamily="2" charset="2"/>
              </a:rPr>
              <a:t> </a:t>
            </a:r>
            <a:r>
              <a:rPr lang="de-CH" dirty="0" err="1">
                <a:sym typeface="Wingdings" panose="05000000000000000000" pitchFamily="2" charset="2"/>
              </a:rPr>
              <a:t>certa</a:t>
            </a:r>
            <a:r>
              <a:rPr lang="de-CH" dirty="0">
                <a:sym typeface="Wingdings" panose="05000000000000000000" pitchFamily="2" charset="2"/>
              </a:rPr>
              <a:t> </a:t>
            </a:r>
            <a:r>
              <a:rPr lang="de-CH" dirty="0" err="1">
                <a:sym typeface="Wingdings" panose="05000000000000000000" pitchFamily="2" charset="2"/>
              </a:rPr>
              <a:t>quantità</a:t>
            </a:r>
            <a:r>
              <a:rPr lang="de-CH" dirty="0">
                <a:sym typeface="Wingdings" panose="05000000000000000000" pitchFamily="2" charset="2"/>
              </a:rPr>
              <a:t> di forza </a:t>
            </a:r>
            <a:r>
              <a:rPr lang="de-CH" dirty="0" err="1">
                <a:sym typeface="Wingdings" panose="05000000000000000000" pitchFamily="2" charset="2"/>
              </a:rPr>
              <a:t>grazie</a:t>
            </a:r>
            <a:r>
              <a:rPr lang="de-CH" dirty="0">
                <a:sym typeface="Wingdings" panose="05000000000000000000" pitchFamily="2" charset="2"/>
              </a:rPr>
              <a:t> al </a:t>
            </a:r>
            <a:r>
              <a:rPr lang="de-CH" dirty="0" err="1">
                <a:sym typeface="Wingdings" panose="05000000000000000000" pitchFamily="2" charset="2"/>
              </a:rPr>
              <a:t>miglioramento</a:t>
            </a:r>
            <a:r>
              <a:rPr lang="de-CH" dirty="0">
                <a:sym typeface="Wingdings" panose="05000000000000000000" pitchFamily="2" charset="2"/>
              </a:rPr>
              <a:t> della </a:t>
            </a:r>
            <a:r>
              <a:rPr lang="de-CH" dirty="0" err="1">
                <a:sym typeface="Wingdings" panose="05000000000000000000" pitchFamily="2" charset="2"/>
              </a:rPr>
              <a:t>coordinazione</a:t>
            </a:r>
            <a:r>
              <a:rPr lang="de-CH" dirty="0">
                <a:sym typeface="Wingdings" panose="05000000000000000000" pitchFamily="2" charset="2"/>
              </a:rPr>
              <a:t> </a:t>
            </a:r>
            <a:r>
              <a:rPr lang="de-CH" dirty="0" err="1">
                <a:sym typeface="Wingdings" panose="05000000000000000000" pitchFamily="2" charset="2"/>
              </a:rPr>
              <a:t>intramuscolare</a:t>
            </a:r>
            <a:r>
              <a:rPr lang="de-CH" dirty="0">
                <a:sym typeface="Wingdings" panose="05000000000000000000" pitchFamily="2" charset="2"/>
              </a:rPr>
              <a:t>. I </a:t>
            </a:r>
            <a:r>
              <a:rPr lang="de-CH" dirty="0" err="1">
                <a:sym typeface="Wingdings" panose="05000000000000000000" pitchFamily="2" charset="2"/>
              </a:rPr>
              <a:t>principianti</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in </a:t>
            </a:r>
            <a:r>
              <a:rPr lang="de-CH" dirty="0" err="1">
                <a:sym typeface="Wingdings" panose="05000000000000000000" pitchFamily="2" charset="2"/>
              </a:rPr>
              <a:t>una</a:t>
            </a:r>
            <a:r>
              <a:rPr lang="de-CH" dirty="0">
                <a:sym typeface="Wingdings" panose="05000000000000000000" pitchFamily="2" charset="2"/>
              </a:rPr>
              <a:t> prima fase </a:t>
            </a:r>
            <a:r>
              <a:rPr lang="de-CH" dirty="0" err="1">
                <a:sym typeface="Wingdings" panose="05000000000000000000" pitchFamily="2" charset="2"/>
              </a:rPr>
              <a:t>otterranno</a:t>
            </a:r>
            <a:r>
              <a:rPr lang="de-CH" dirty="0">
                <a:sym typeface="Wingdings" panose="05000000000000000000" pitchFamily="2" charset="2"/>
              </a:rPr>
              <a:t> la forza </a:t>
            </a:r>
            <a:r>
              <a:rPr lang="de-CH" dirty="0" err="1">
                <a:sym typeface="Wingdings" panose="05000000000000000000" pitchFamily="2" charset="2"/>
              </a:rPr>
              <a:t>massima</a:t>
            </a:r>
            <a:r>
              <a:rPr lang="de-CH" dirty="0">
                <a:sym typeface="Wingdings" panose="05000000000000000000" pitchFamily="2" charset="2"/>
              </a:rPr>
              <a:t> senza </a:t>
            </a:r>
            <a:r>
              <a:rPr lang="de-CH" dirty="0" err="1">
                <a:sym typeface="Wingdings" panose="05000000000000000000" pitchFamily="2" charset="2"/>
              </a:rPr>
              <a:t>aumentare</a:t>
            </a:r>
            <a:r>
              <a:rPr lang="de-CH" dirty="0">
                <a:sym typeface="Wingdings" panose="05000000000000000000" pitchFamily="2" charset="2"/>
              </a:rPr>
              <a:t> la </a:t>
            </a:r>
            <a:r>
              <a:rPr lang="de-CH" dirty="0" err="1">
                <a:sym typeface="Wingdings" panose="05000000000000000000" pitchFamily="2" charset="2"/>
              </a:rPr>
              <a:t>sezione</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a:t>
            </a:r>
          </a:p>
          <a:p>
            <a:pPr>
              <a:defRPr/>
            </a:pPr>
            <a:endParaRPr lang="de-CH" dirty="0">
              <a:sym typeface="Wingdings" panose="05000000000000000000" pitchFamily="2" charset="2"/>
            </a:endParaRPr>
          </a:p>
          <a:p>
            <a:pPr>
              <a:defRPr/>
            </a:pPr>
            <a:r>
              <a:rPr lang="de-CH" b="1" dirty="0">
                <a:sym typeface="Wingdings" panose="05000000000000000000" pitchFamily="2" charset="2"/>
              </a:rPr>
              <a:t>Numero di </a:t>
            </a:r>
            <a:r>
              <a:rPr lang="de-CH" b="1" dirty="0" err="1">
                <a:sym typeface="Wingdings" panose="05000000000000000000" pitchFamily="2" charset="2"/>
              </a:rPr>
              <a:t>serie</a:t>
            </a:r>
            <a:r>
              <a:rPr lang="de-CH" b="1"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salute</a:t>
            </a:r>
            <a:r>
              <a:rPr lang="de-CH" u="sng" dirty="0">
                <a:sym typeface="Wingdings" panose="05000000000000000000" pitchFamily="2" charset="2"/>
              </a:rPr>
              <a:t>: </a:t>
            </a:r>
            <a:r>
              <a:rPr lang="de-CH" dirty="0">
                <a:sym typeface="Wingdings" panose="05000000000000000000" pitchFamily="2" charset="2"/>
              </a:rPr>
              <a:t>1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rapporto</a:t>
            </a:r>
            <a:r>
              <a:rPr lang="de-CH" dirty="0">
                <a:sym typeface="Wingdings" panose="05000000000000000000" pitchFamily="2" charset="2"/>
              </a:rPr>
              <a:t> </a:t>
            </a:r>
            <a:r>
              <a:rPr lang="de-CH" dirty="0" err="1">
                <a:sym typeface="Wingdings" panose="05000000000000000000" pitchFamily="2" charset="2"/>
              </a:rPr>
              <a:t>ottimale</a:t>
            </a:r>
            <a:r>
              <a:rPr lang="de-CH" dirty="0">
                <a:sym typeface="Wingdings" panose="05000000000000000000" pitchFamily="2" charset="2"/>
              </a:rPr>
              <a:t> </a:t>
            </a:r>
            <a:r>
              <a:rPr lang="de-CH" dirty="0" err="1">
                <a:sym typeface="Wingdings" panose="05000000000000000000" pitchFamily="2" charset="2"/>
              </a:rPr>
              <a:t>tra</a:t>
            </a:r>
            <a:r>
              <a:rPr lang="de-CH" dirty="0">
                <a:sym typeface="Wingdings" panose="05000000000000000000" pitchFamily="2" charset="2"/>
              </a:rPr>
              <a:t> </a:t>
            </a:r>
            <a:r>
              <a:rPr lang="de-CH" dirty="0" err="1">
                <a:sym typeface="Wingdings" panose="05000000000000000000" pitchFamily="2" charset="2"/>
              </a:rPr>
              <a:t>sforzo</a:t>
            </a:r>
            <a:r>
              <a:rPr lang="de-CH" dirty="0">
                <a:sym typeface="Wingdings" panose="05000000000000000000" pitchFamily="2" charset="2"/>
              </a:rPr>
              <a:t> </a:t>
            </a:r>
            <a:r>
              <a:rPr lang="de-CH" dirty="0" err="1">
                <a:sym typeface="Wingdings" panose="05000000000000000000" pitchFamily="2" charset="2"/>
              </a:rPr>
              <a:t>e</a:t>
            </a:r>
            <a:r>
              <a:rPr lang="de-CH" dirty="0">
                <a:sym typeface="Wingdings" panose="05000000000000000000" pitchFamily="2" charset="2"/>
              </a:rPr>
              <a:t> </a:t>
            </a:r>
            <a:r>
              <a:rPr lang="de-CH" dirty="0" err="1">
                <a:sym typeface="Wingdings" panose="05000000000000000000" pitchFamily="2" charset="2"/>
              </a:rPr>
              <a:t>rendimento</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che</a:t>
            </a:r>
            <a:r>
              <a:rPr lang="de-CH" dirty="0">
                <a:sym typeface="Wingdings" panose="05000000000000000000" pitchFamily="2" charset="2"/>
              </a:rPr>
              <a:t> </a:t>
            </a:r>
            <a:r>
              <a:rPr lang="de-CH" dirty="0" err="1">
                <a:sym typeface="Wingdings" panose="05000000000000000000" pitchFamily="2" charset="2"/>
              </a:rPr>
              <a:t>porta</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esaurimento</a:t>
            </a:r>
            <a:r>
              <a:rPr lang="de-CH" dirty="0">
                <a:sym typeface="Wingdings" panose="05000000000000000000" pitchFamily="2" charset="2"/>
              </a:rPr>
              <a:t> </a:t>
            </a:r>
            <a:r>
              <a:rPr lang="de-CH" dirty="0" err="1">
                <a:sym typeface="Wingdings" panose="05000000000000000000" pitchFamily="2" charset="2"/>
              </a:rPr>
              <a:t>locale</a:t>
            </a:r>
            <a:r>
              <a:rPr lang="de-CH" dirty="0">
                <a:sym typeface="Wingdings" panose="05000000000000000000" pitchFamily="2" charset="2"/>
              </a:rPr>
              <a:t> quasi </a:t>
            </a:r>
            <a:r>
              <a:rPr lang="de-CH" dirty="0" err="1">
                <a:sym typeface="Wingdings" panose="05000000000000000000" pitchFamily="2" charset="2"/>
              </a:rPr>
              <a:t>completo</a:t>
            </a:r>
            <a:r>
              <a:rPr lang="de-CH" dirty="0">
                <a:sym typeface="Wingdings" panose="05000000000000000000" pitchFamily="2" charset="2"/>
              </a:rPr>
              <a:t>, a </a:t>
            </a:r>
            <a:r>
              <a:rPr lang="de-CH" dirty="0" err="1">
                <a:sym typeface="Wingdings" panose="05000000000000000000" pitchFamily="2" charset="2"/>
              </a:rPr>
              <a:t>un</a:t>
            </a:r>
            <a:r>
              <a:rPr lang="de-CH" dirty="0">
                <a:sym typeface="Wingdings" panose="05000000000000000000" pitchFamily="2" charset="2"/>
              </a:rPr>
              <a:t> </a:t>
            </a:r>
            <a:r>
              <a:rPr lang="de-CH" dirty="0" err="1">
                <a:sym typeface="Wingdings" panose="05000000000000000000" pitchFamily="2" charset="2"/>
              </a:rPr>
              <a:t>cedimento</a:t>
            </a:r>
            <a:r>
              <a:rPr lang="de-CH" dirty="0">
                <a:sym typeface="Wingdings" panose="05000000000000000000" pitchFamily="2" charset="2"/>
              </a:rPr>
              <a:t> </a:t>
            </a:r>
            <a:r>
              <a:rPr lang="de-CH" dirty="0" err="1">
                <a:sym typeface="Wingdings" panose="05000000000000000000" pitchFamily="2" charset="2"/>
              </a:rPr>
              <a:t>muscolare</a:t>
            </a:r>
            <a:r>
              <a:rPr lang="de-CH" dirty="0">
                <a:sym typeface="Wingdings" panose="05000000000000000000" pitchFamily="2" charset="2"/>
              </a:rPr>
              <a:t> </a:t>
            </a:r>
            <a:r>
              <a:rPr lang="de-CH" dirty="0" err="1">
                <a:sym typeface="Wingdings" panose="05000000000000000000" pitchFamily="2" charset="2"/>
              </a:rPr>
              <a:t>momentaneo</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di </a:t>
            </a:r>
            <a:r>
              <a:rPr lang="de-CH" u="sng" dirty="0" err="1">
                <a:sym typeface="Wingdings" panose="05000000000000000000" pitchFamily="2" charset="2"/>
              </a:rPr>
              <a:t>fitness</a:t>
            </a:r>
            <a:r>
              <a:rPr lang="de-CH" dirty="0">
                <a:sym typeface="Wingdings" panose="05000000000000000000" pitchFamily="2" charset="2"/>
              </a:rPr>
              <a:t>: 2-5 </a:t>
            </a:r>
            <a:r>
              <a:rPr lang="de-CH" dirty="0" err="1">
                <a:sym typeface="Wingdings" panose="05000000000000000000" pitchFamily="2" charset="2"/>
              </a:rPr>
              <a:t>serie</a:t>
            </a:r>
            <a:r>
              <a:rPr lang="de-CH" dirty="0">
                <a:sym typeface="Wingdings" panose="05000000000000000000" pitchFamily="2" charset="2"/>
              </a:rPr>
              <a:t>, in </a:t>
            </a:r>
            <a:r>
              <a:rPr lang="de-CH" dirty="0" err="1">
                <a:sym typeface="Wingdings" panose="05000000000000000000" pitchFamily="2" charset="2"/>
              </a:rPr>
              <a:t>cui</a:t>
            </a:r>
            <a:r>
              <a:rPr lang="de-CH" dirty="0">
                <a:sym typeface="Wingdings" panose="05000000000000000000" pitchFamily="2" charset="2"/>
              </a:rPr>
              <a:t> la </a:t>
            </a:r>
            <a:r>
              <a:rPr lang="de-CH" dirty="0" err="1">
                <a:sym typeface="Wingdings" panose="05000000000000000000" pitchFamily="2" charset="2"/>
              </a:rPr>
              <a:t>seconda</a:t>
            </a:r>
            <a:r>
              <a:rPr lang="de-CH" dirty="0">
                <a:sym typeface="Wingdings" panose="05000000000000000000" pitchFamily="2" charset="2"/>
              </a:rPr>
              <a:t> </a:t>
            </a:r>
            <a:r>
              <a:rPr lang="de-CH" dirty="0" err="1">
                <a:sym typeface="Wingdings" panose="05000000000000000000" pitchFamily="2" charset="2"/>
              </a:rPr>
              <a:t>serie</a:t>
            </a:r>
            <a:r>
              <a:rPr lang="de-CH" dirty="0">
                <a:sym typeface="Wingdings" panose="05000000000000000000" pitchFamily="2" charset="2"/>
              </a:rPr>
              <a:t> </a:t>
            </a:r>
            <a:r>
              <a:rPr lang="de-CH" dirty="0" err="1">
                <a:sym typeface="Wingdings" panose="05000000000000000000" pitchFamily="2" charset="2"/>
              </a:rPr>
              <a:t>apporta</a:t>
            </a:r>
            <a:r>
              <a:rPr lang="de-CH" dirty="0">
                <a:sym typeface="Wingdings" panose="05000000000000000000" pitchFamily="2" charset="2"/>
              </a:rPr>
              <a:t> poco </a:t>
            </a:r>
            <a:r>
              <a:rPr lang="de-CH" dirty="0" err="1">
                <a:sym typeface="Wingdings" panose="05000000000000000000" pitchFamily="2" charset="2"/>
              </a:rPr>
              <a:t>valore</a:t>
            </a:r>
            <a:r>
              <a:rPr lang="de-CH" dirty="0">
                <a:sym typeface="Wingdings" panose="05000000000000000000" pitchFamily="2" charset="2"/>
              </a:rPr>
              <a:t> </a:t>
            </a:r>
            <a:r>
              <a:rPr lang="de-CH" dirty="0" err="1">
                <a:sym typeface="Wingdings" panose="05000000000000000000" pitchFamily="2" charset="2"/>
              </a:rPr>
              <a:t>aggiunto</a:t>
            </a:r>
            <a:r>
              <a:rPr lang="de-CH" dirty="0">
                <a:sym typeface="Wingdings" panose="05000000000000000000" pitchFamily="2" charset="2"/>
              </a:rPr>
              <a:t> in </a:t>
            </a:r>
            <a:r>
              <a:rPr lang="de-CH" dirty="0" err="1">
                <a:sym typeface="Wingdings" panose="05000000000000000000" pitchFamily="2" charset="2"/>
              </a:rPr>
              <a:t>termini</a:t>
            </a:r>
            <a:r>
              <a:rPr lang="de-CH" dirty="0">
                <a:sym typeface="Wingdings" panose="05000000000000000000" pitchFamily="2" charset="2"/>
              </a:rPr>
              <a:t> </a:t>
            </a:r>
            <a:r>
              <a:rPr lang="de-CH" dirty="0" err="1">
                <a:sym typeface="Wingdings" panose="05000000000000000000" pitchFamily="2" charset="2"/>
              </a:rPr>
              <a:t>percentuali</a:t>
            </a:r>
            <a:r>
              <a:rPr lang="de-CH" dirty="0">
                <a:sym typeface="Wingdings" panose="05000000000000000000" pitchFamily="2" charset="2"/>
              </a:rPr>
              <a:t> </a:t>
            </a:r>
            <a:r>
              <a:rPr lang="de-CH" dirty="0" err="1">
                <a:sym typeface="Wingdings" panose="05000000000000000000" pitchFamily="2" charset="2"/>
              </a:rPr>
              <a:t>ed</a:t>
            </a:r>
            <a:r>
              <a:rPr lang="de-CH" dirty="0">
                <a:sym typeface="Wingdings" panose="05000000000000000000" pitchFamily="2" charset="2"/>
              </a:rPr>
              <a:t> </a:t>
            </a:r>
            <a:r>
              <a:rPr lang="de-CH" dirty="0" err="1">
                <a:sym typeface="Wingdings" panose="05000000000000000000" pitchFamily="2" charset="2"/>
              </a:rPr>
              <a:t>è</a:t>
            </a:r>
            <a:r>
              <a:rPr lang="de-CH" dirty="0">
                <a:sym typeface="Wingdings" panose="05000000000000000000" pitchFamily="2" charset="2"/>
              </a:rPr>
              <a:t> </a:t>
            </a:r>
            <a:r>
              <a:rPr lang="de-CH" dirty="0" err="1">
                <a:sym typeface="Wingdings" panose="05000000000000000000" pitchFamily="2" charset="2"/>
              </a:rPr>
              <a:t>quindi</a:t>
            </a:r>
            <a:r>
              <a:rPr lang="de-CH" dirty="0">
                <a:sym typeface="Wingdings" panose="05000000000000000000" pitchFamily="2" charset="2"/>
              </a:rPr>
              <a:t> </a:t>
            </a:r>
            <a:r>
              <a:rPr lang="de-CH" dirty="0" err="1">
                <a:sym typeface="Wingdings" panose="05000000000000000000" pitchFamily="2" charset="2"/>
              </a:rPr>
              <a:t>meglio</a:t>
            </a:r>
            <a:r>
              <a:rPr lang="de-CH" dirty="0">
                <a:sym typeface="Wingdings" panose="05000000000000000000" pitchFamily="2" charset="2"/>
              </a:rPr>
              <a:t> </a:t>
            </a:r>
            <a:r>
              <a:rPr lang="de-CH" dirty="0" err="1">
                <a:sym typeface="Wingdings" panose="05000000000000000000" pitchFamily="2" charset="2"/>
              </a:rPr>
              <a:t>scegliere</a:t>
            </a:r>
            <a:r>
              <a:rPr lang="de-CH" dirty="0">
                <a:sym typeface="Wingdings" panose="05000000000000000000" pitchFamily="2" charset="2"/>
              </a:rPr>
              <a:t> </a:t>
            </a:r>
            <a:r>
              <a:rPr lang="de-CH" dirty="0" err="1">
                <a:sym typeface="Wingdings" panose="05000000000000000000" pitchFamily="2" charset="2"/>
              </a:rPr>
              <a:t>tre</a:t>
            </a:r>
            <a:r>
              <a:rPr lang="de-CH" dirty="0">
                <a:sym typeface="Wingdings" panose="05000000000000000000" pitchFamily="2" charset="2"/>
              </a:rPr>
              <a:t> o più </a:t>
            </a:r>
            <a:r>
              <a:rPr lang="de-CH" dirty="0" err="1">
                <a:sym typeface="Wingdings" panose="05000000000000000000" pitchFamily="2" charset="2"/>
              </a:rPr>
              <a:t>serie</a:t>
            </a:r>
            <a:r>
              <a:rPr lang="de-CH" dirty="0">
                <a:sym typeface="Wingdings" panose="05000000000000000000" pitchFamily="2" charset="2"/>
              </a:rPr>
              <a:t>.</a:t>
            </a:r>
          </a:p>
          <a:p>
            <a:pPr>
              <a:defRPr/>
            </a:pPr>
            <a:r>
              <a:rPr lang="de-CH" u="sng" dirty="0" err="1">
                <a:sym typeface="Wingdings" panose="05000000000000000000" pitchFamily="2" charset="2"/>
              </a:rPr>
              <a:t>Negli</a:t>
            </a:r>
            <a:r>
              <a:rPr lang="de-CH" u="sng" dirty="0">
                <a:sym typeface="Wingdings" panose="05000000000000000000" pitchFamily="2" charset="2"/>
              </a:rPr>
              <a:t> </a:t>
            </a:r>
            <a:r>
              <a:rPr lang="de-CH" u="sng" dirty="0" err="1">
                <a:sym typeface="Wingdings" panose="05000000000000000000" pitchFamily="2" charset="2"/>
              </a:rPr>
              <a:t>sport</a:t>
            </a:r>
            <a:r>
              <a:rPr lang="de-CH" u="sng" dirty="0">
                <a:sym typeface="Wingdings" panose="05000000000000000000" pitchFamily="2" charset="2"/>
              </a:rPr>
              <a:t> </a:t>
            </a:r>
            <a:r>
              <a:rPr lang="de-CH" u="sng" dirty="0" err="1">
                <a:sym typeface="Wingdings" panose="05000000000000000000" pitchFamily="2" charset="2"/>
              </a:rPr>
              <a:t>agonistici</a:t>
            </a:r>
            <a:r>
              <a:rPr lang="de-CH" dirty="0">
                <a:sym typeface="Wingdings" panose="05000000000000000000" pitchFamily="2" charset="2"/>
              </a:rPr>
              <a:t>: 3-8 </a:t>
            </a:r>
            <a:r>
              <a:rPr lang="de-CH" dirty="0" err="1">
                <a:sym typeface="Wingdings" panose="05000000000000000000" pitchFamily="2" charset="2"/>
              </a:rPr>
              <a:t>serie</a:t>
            </a:r>
            <a:r>
              <a:rPr lang="de-CH" dirty="0">
                <a:sym typeface="Wingdings" panose="05000000000000000000" pitchFamily="2" charset="2"/>
              </a:rPr>
              <a:t>.</a:t>
            </a:r>
          </a:p>
          <a:p>
            <a:endParaRPr lang="de-DE" altLang="de-DE" b="0" baseline="0" dirty="0"/>
          </a:p>
        </p:txBody>
      </p:sp>
      <p:sp>
        <p:nvSpPr>
          <p:cNvPr id="239620" name="Foliennummernplatzhalter 3">
            <a:extLst>
              <a:ext uri="{FF2B5EF4-FFF2-40B4-BE49-F238E27FC236}">
                <a16:creationId xmlns:a16="http://schemas.microsoft.com/office/drawing/2014/main" id="{29DF728D-B533-1A66-9424-EF66A5C9F54F}"/>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94</a:t>
            </a:fld>
            <a:endParaRPr lang="de-CH" altLang="de-DE" sz="1300"/>
          </a:p>
        </p:txBody>
      </p:sp>
    </p:spTree>
    <p:extLst>
      <p:ext uri="{BB962C8B-B14F-4D97-AF65-F5344CB8AC3E}">
        <p14:creationId xmlns:p14="http://schemas.microsoft.com/office/powerpoint/2010/main" val="3237580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95</a:t>
            </a:fld>
            <a:endParaRPr lang="de-CH" altLang="de-DE" sz="1300"/>
          </a:p>
        </p:txBody>
      </p:sp>
    </p:spTree>
    <p:extLst>
      <p:ext uri="{BB962C8B-B14F-4D97-AF65-F5344CB8AC3E}">
        <p14:creationId xmlns:p14="http://schemas.microsoft.com/office/powerpoint/2010/main" val="16261330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0B2A-61A0-6C4E-7189-8561EFF5B5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FC824D-7735-9CA0-96DB-7C8F5C11FDAE}"/>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6C2A79D4-9C15-6E03-43B0-1A3EF5DA4AE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6956DC8C-DFA9-1618-50DB-2010D77450B9}"/>
              </a:ext>
            </a:extLst>
          </p:cNvPr>
          <p:cNvSpPr>
            <a:spLocks noGrp="1"/>
          </p:cNvSpPr>
          <p:nvPr>
            <p:ph type="sldNum" sz="quarter" idx="5"/>
          </p:nvPr>
        </p:nvSpPr>
        <p:spPr/>
        <p:txBody>
          <a:bodyPr/>
          <a:lstStyle/>
          <a:p>
            <a:pPr>
              <a:defRPr/>
            </a:pPr>
            <a:fld id="{C46147B8-7AEA-4922-A55B-DCDA58C024A2}" type="slidenum">
              <a:rPr lang="de-CH" smtClean="0"/>
              <a:pPr>
                <a:defRPr/>
              </a:pPr>
              <a:t>98</a:t>
            </a:fld>
            <a:endParaRPr lang="de-CH"/>
          </a:p>
        </p:txBody>
      </p:sp>
    </p:spTree>
    <p:extLst>
      <p:ext uri="{BB962C8B-B14F-4D97-AF65-F5344CB8AC3E}">
        <p14:creationId xmlns:p14="http://schemas.microsoft.com/office/powerpoint/2010/main" val="44597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B063-78A0-C0E4-F3D1-DBDF9E1791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562EDE-139E-E1C1-C543-F5048695D624}"/>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0BAB88DA-9ABB-F6A1-F44E-492C39F3B802}"/>
              </a:ext>
            </a:extLst>
          </p:cNvPr>
          <p:cNvSpPr>
            <a:spLocks noGrp="1"/>
          </p:cNvSpPr>
          <p:nvPr>
            <p:ph type="body" idx="1"/>
          </p:nvPr>
        </p:nvSpPr>
        <p:spPr/>
        <p:txBody>
          <a:bodyPr/>
          <a:lstStyle/>
          <a:p>
            <a:pPr marL="180975" lvl="0" indent="-180975" algn="l" rtl="0" eaLnBrk="0" fontAlgn="base" hangingPunct="0">
              <a:spcBef>
                <a:spcPct val="30000"/>
              </a:spcBef>
              <a:spcAft>
                <a:spcPct val="0"/>
              </a:spcAft>
              <a:buFont typeface="Arial" panose="020B0604020202020204" pitchFamily="34" charset="0"/>
              <a:buChar char="•"/>
            </a:pPr>
            <a:r>
              <a:rPr lang="fr-CH" sz="1200" kern="1200" dirty="0">
                <a:solidFill>
                  <a:schemeClr val="tx1"/>
                </a:solidFill>
                <a:latin typeface="Arial" pitchFamily="34" charset="0"/>
                <a:ea typeface="+mn-ea"/>
                <a:cs typeface="+mn-cs"/>
              </a:rPr>
              <a:t>La capacité de performance sportive est déterminée pas une multitude de composantes.</a:t>
            </a:r>
          </a:p>
          <a:p>
            <a:pPr marL="180975" indent="-180975" algn="l" rtl="0" eaLnBrk="0" fontAlgn="base" hangingPunct="0">
              <a:spcBef>
                <a:spcPct val="30000"/>
              </a:spcBef>
              <a:spcAft>
                <a:spcPct val="0"/>
              </a:spcAft>
              <a:buFont typeface="Arial" panose="020B0604020202020204" pitchFamily="34" charset="0"/>
              <a:buChar char="•"/>
            </a:pPr>
            <a:r>
              <a:rPr lang="fr-CH" sz="1200" kern="1200" dirty="0">
                <a:solidFill>
                  <a:schemeClr val="tx1"/>
                </a:solidFill>
                <a:latin typeface="Arial" pitchFamily="34" charset="0"/>
                <a:ea typeface="+mn-ea"/>
                <a:cs typeface="+mn-cs"/>
              </a:rPr>
              <a:t>Chaque composante est en relation étroite avec les autres.</a:t>
            </a:r>
          </a:p>
        </p:txBody>
      </p:sp>
      <p:sp>
        <p:nvSpPr>
          <p:cNvPr id="4" name="Foliennummernplatzhalter 3">
            <a:extLst>
              <a:ext uri="{FF2B5EF4-FFF2-40B4-BE49-F238E27FC236}">
                <a16:creationId xmlns:a16="http://schemas.microsoft.com/office/drawing/2014/main" id="{6CDDCC09-C690-8935-FBF9-610BA8703C9B}"/>
              </a:ext>
            </a:extLst>
          </p:cNvPr>
          <p:cNvSpPr>
            <a:spLocks noGrp="1"/>
          </p:cNvSpPr>
          <p:nvPr>
            <p:ph type="sldNum" sz="quarter" idx="5"/>
          </p:nvPr>
        </p:nvSpPr>
        <p:spPr/>
        <p:txBody>
          <a:bodyPr/>
          <a:lstStyle/>
          <a:p>
            <a:pPr>
              <a:defRPr/>
            </a:pPr>
            <a:fld id="{C46147B8-7AEA-4922-A55B-DCDA58C024A2}" type="slidenum">
              <a:rPr lang="de-CH" smtClean="0"/>
              <a:pPr>
                <a:defRPr/>
              </a:pPr>
              <a:t>9</a:t>
            </a:fld>
            <a:endParaRPr lang="de-CH"/>
          </a:p>
        </p:txBody>
      </p:sp>
    </p:spTree>
    <p:extLst>
      <p:ext uri="{BB962C8B-B14F-4D97-AF65-F5344CB8AC3E}">
        <p14:creationId xmlns:p14="http://schemas.microsoft.com/office/powerpoint/2010/main" val="39591957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95A2-F941-5908-EA84-EC5AE92BC3ED}"/>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CF1BDF3A-0829-2DAB-46BE-3E26530E18A8}"/>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DEDEBD38-5B8E-038A-1517-A583CB4DC3B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D34FE2B5-ED94-6F96-10CB-3FF1FC6BB8A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99</a:t>
            </a:fld>
            <a:endParaRPr lang="de-CH" altLang="de-DE" sz="1300"/>
          </a:p>
        </p:txBody>
      </p:sp>
    </p:spTree>
    <p:extLst>
      <p:ext uri="{BB962C8B-B14F-4D97-AF65-F5344CB8AC3E}">
        <p14:creationId xmlns:p14="http://schemas.microsoft.com/office/powerpoint/2010/main" val="33306055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EDC9E-FD31-4B4D-1E2E-E67C756A74EF}"/>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3FCD03F4-1859-0968-DAD8-5131C93AB0E5}"/>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55AA6B64-15EC-EE7E-3CC4-8B379AE78336}"/>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7B258F9B-C154-083B-3AC4-258FC6550396}"/>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100</a:t>
            </a:fld>
            <a:endParaRPr lang="de-CH" altLang="de-DE" sz="1300"/>
          </a:p>
        </p:txBody>
      </p:sp>
    </p:spTree>
    <p:extLst>
      <p:ext uri="{BB962C8B-B14F-4D97-AF65-F5344CB8AC3E}">
        <p14:creationId xmlns:p14="http://schemas.microsoft.com/office/powerpoint/2010/main" val="3354758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101</a:t>
            </a:fld>
            <a:endParaRPr lang="de-CH" altLang="de-DE" sz="1300"/>
          </a:p>
        </p:txBody>
      </p:sp>
    </p:spTree>
    <p:extLst>
      <p:ext uri="{BB962C8B-B14F-4D97-AF65-F5344CB8AC3E}">
        <p14:creationId xmlns:p14="http://schemas.microsoft.com/office/powerpoint/2010/main" val="21566082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5C6DF-6E2F-2947-2CD5-7D19AD190A79}"/>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0E4B6DC5-BA6A-A2BF-7F06-85FC885016F4}"/>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595065A3-5C8F-2B3A-9622-36161A909A81}"/>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9BED4C4E-4E14-6309-1455-D97AD3589489}"/>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102</a:t>
            </a:fld>
            <a:endParaRPr lang="de-CH" altLang="de-DE" sz="1300"/>
          </a:p>
        </p:txBody>
      </p:sp>
    </p:spTree>
    <p:extLst>
      <p:ext uri="{BB962C8B-B14F-4D97-AF65-F5344CB8AC3E}">
        <p14:creationId xmlns:p14="http://schemas.microsoft.com/office/powerpoint/2010/main" val="23185516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E786B-69F5-74EF-F5A7-69BF7E88C085}"/>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85C2863B-9CB9-E599-6DAA-8AC206FDF5C9}"/>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5224436A-74FE-0B6D-3E2A-43B8264AF36B}"/>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C810C8-7059-76A4-CAA1-16A9ABA60652}"/>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103</a:t>
            </a:fld>
            <a:endParaRPr lang="de-CH" altLang="de-DE" sz="1300"/>
          </a:p>
        </p:txBody>
      </p:sp>
    </p:spTree>
    <p:extLst>
      <p:ext uri="{BB962C8B-B14F-4D97-AF65-F5344CB8AC3E}">
        <p14:creationId xmlns:p14="http://schemas.microsoft.com/office/powerpoint/2010/main" val="278003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104</a:t>
            </a:fld>
            <a:endParaRPr lang="de-CH" altLang="de-DE" sz="1300"/>
          </a:p>
        </p:txBody>
      </p:sp>
    </p:spTree>
    <p:extLst>
      <p:ext uri="{BB962C8B-B14F-4D97-AF65-F5344CB8AC3E}">
        <p14:creationId xmlns:p14="http://schemas.microsoft.com/office/powerpoint/2010/main" val="4593448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p:cNvSpPr>
            <a:spLocks noGrp="1"/>
          </p:cNvSpPr>
          <p:nvPr>
            <p:ph type="body" idx="1"/>
          </p:nvPr>
        </p:nvSpPr>
        <p:spPr/>
        <p:txBody>
          <a:bodyPr/>
          <a:lstStyle/>
          <a:p>
            <a:endParaRPr lang="de-DE" altLang="de-DE" b="0" baseline="0" dirty="0"/>
          </a:p>
        </p:txBody>
      </p:sp>
      <p:sp>
        <p:nvSpPr>
          <p:cNvPr id="23962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105</a:t>
            </a:fld>
            <a:endParaRPr lang="de-CH" altLang="de-DE" sz="1300"/>
          </a:p>
        </p:txBody>
      </p:sp>
    </p:spTree>
    <p:extLst>
      <p:ext uri="{BB962C8B-B14F-4D97-AF65-F5344CB8AC3E}">
        <p14:creationId xmlns:p14="http://schemas.microsoft.com/office/powerpoint/2010/main" val="1360286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0B0A-2576-D057-D88C-3AA1BEFBB133}"/>
            </a:ext>
          </a:extLst>
        </p:cNvPr>
        <p:cNvGrpSpPr/>
        <p:nvPr/>
      </p:nvGrpSpPr>
      <p:grpSpPr>
        <a:xfrm>
          <a:off x="0" y="0"/>
          <a:ext cx="0" cy="0"/>
          <a:chOff x="0" y="0"/>
          <a:chExt cx="0" cy="0"/>
        </a:xfrm>
      </p:grpSpPr>
      <p:sp>
        <p:nvSpPr>
          <p:cNvPr id="294914" name="Folienbildplatzhalter 1">
            <a:extLst>
              <a:ext uri="{FF2B5EF4-FFF2-40B4-BE49-F238E27FC236}">
                <a16:creationId xmlns:a16="http://schemas.microsoft.com/office/drawing/2014/main" id="{9542D58A-0A5D-1A51-BCD9-CD9851A64738}"/>
              </a:ext>
            </a:extLst>
          </p:cNvPr>
          <p:cNvSpPr>
            <a:spLocks noGrp="1" noRot="1" noChangeAspect="1" noTextEdit="1"/>
          </p:cNvSpPr>
          <p:nvPr>
            <p:ph type="sldImg"/>
          </p:nvPr>
        </p:nvSpPr>
        <p:spPr>
          <a:xfrm>
            <a:off x="77788" y="733425"/>
            <a:ext cx="6513512" cy="3665538"/>
          </a:xfrm>
          <a:ln/>
        </p:spPr>
        <p:txBody>
          <a:bodyPr/>
          <a:lstStyle/>
          <a:p>
            <a:endParaRPr lang="de-CH"/>
          </a:p>
        </p:txBody>
      </p:sp>
      <p:sp>
        <p:nvSpPr>
          <p:cNvPr id="3" name="Notizenplatzhalter 2">
            <a:extLst>
              <a:ext uri="{FF2B5EF4-FFF2-40B4-BE49-F238E27FC236}">
                <a16:creationId xmlns:a16="http://schemas.microsoft.com/office/drawing/2014/main" id="{85183324-2055-BA2F-E327-D2C2FF9494F5}"/>
              </a:ext>
            </a:extLst>
          </p:cNvPr>
          <p:cNvSpPr>
            <a:spLocks noGrp="1"/>
          </p:cNvSpPr>
          <p:nvPr>
            <p:ph type="body" idx="1"/>
          </p:nvPr>
        </p:nvSpPr>
        <p:spPr/>
        <p:txBody>
          <a:bodyPr/>
          <a:lstStyle/>
          <a:p>
            <a:endParaRPr lang="de-DE" altLang="de-DE" b="0" baseline="0" dirty="0"/>
          </a:p>
        </p:txBody>
      </p:sp>
      <p:sp>
        <p:nvSpPr>
          <p:cNvPr id="239620" name="Foliennummernplatzhalter 3">
            <a:extLst>
              <a:ext uri="{FF2B5EF4-FFF2-40B4-BE49-F238E27FC236}">
                <a16:creationId xmlns:a16="http://schemas.microsoft.com/office/drawing/2014/main" id="{69484468-1E5F-4EFE-23F8-FD1F1C1B41B3}"/>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37751" eaLnBrk="0" hangingPunct="0">
              <a:defRPr sz="1400">
                <a:solidFill>
                  <a:schemeClr val="tx1"/>
                </a:solidFill>
                <a:latin typeface="Arial" pitchFamily="34" charset="0"/>
              </a:defRPr>
            </a:lvl1pPr>
            <a:lvl2pPr marL="731446" indent="-281325" algn="ctr" defTabSz="937751" eaLnBrk="0" hangingPunct="0">
              <a:defRPr sz="1400">
                <a:solidFill>
                  <a:schemeClr val="tx1"/>
                </a:solidFill>
                <a:latin typeface="Arial" pitchFamily="34" charset="0"/>
              </a:defRPr>
            </a:lvl2pPr>
            <a:lvl3pPr marL="1125300" indent="-225060" algn="ctr" defTabSz="937751" eaLnBrk="0" hangingPunct="0">
              <a:defRPr sz="1400">
                <a:solidFill>
                  <a:schemeClr val="tx1"/>
                </a:solidFill>
                <a:latin typeface="Arial" pitchFamily="34" charset="0"/>
              </a:defRPr>
            </a:lvl3pPr>
            <a:lvl4pPr marL="1575421" indent="-225060" algn="ctr" defTabSz="937751" eaLnBrk="0" hangingPunct="0">
              <a:defRPr sz="1400">
                <a:solidFill>
                  <a:schemeClr val="tx1"/>
                </a:solidFill>
                <a:latin typeface="Arial" pitchFamily="34" charset="0"/>
              </a:defRPr>
            </a:lvl4pPr>
            <a:lvl5pPr marL="2025541" indent="-225060" algn="ctr" defTabSz="937751" eaLnBrk="0" hangingPunct="0">
              <a:defRPr sz="1400">
                <a:solidFill>
                  <a:schemeClr val="tx1"/>
                </a:solidFill>
                <a:latin typeface="Arial" pitchFamily="34" charset="0"/>
              </a:defRPr>
            </a:lvl5pPr>
            <a:lvl6pPr marL="2475661" indent="-225060" algn="ctr" defTabSz="937751" eaLnBrk="0" fontAlgn="base" hangingPunct="0">
              <a:spcBef>
                <a:spcPct val="0"/>
              </a:spcBef>
              <a:spcAft>
                <a:spcPct val="0"/>
              </a:spcAft>
              <a:defRPr sz="1400">
                <a:solidFill>
                  <a:schemeClr val="tx1"/>
                </a:solidFill>
                <a:latin typeface="Arial" pitchFamily="34" charset="0"/>
              </a:defRPr>
            </a:lvl6pPr>
            <a:lvl7pPr marL="2925781" indent="-225060" algn="ctr" defTabSz="937751" eaLnBrk="0" fontAlgn="base" hangingPunct="0">
              <a:spcBef>
                <a:spcPct val="0"/>
              </a:spcBef>
              <a:spcAft>
                <a:spcPct val="0"/>
              </a:spcAft>
              <a:defRPr sz="1400">
                <a:solidFill>
                  <a:schemeClr val="tx1"/>
                </a:solidFill>
                <a:latin typeface="Arial" pitchFamily="34" charset="0"/>
              </a:defRPr>
            </a:lvl7pPr>
            <a:lvl8pPr marL="3375901" indent="-225060" algn="ctr" defTabSz="937751" eaLnBrk="0" fontAlgn="base" hangingPunct="0">
              <a:spcBef>
                <a:spcPct val="0"/>
              </a:spcBef>
              <a:spcAft>
                <a:spcPct val="0"/>
              </a:spcAft>
              <a:defRPr sz="1400">
                <a:solidFill>
                  <a:schemeClr val="tx1"/>
                </a:solidFill>
                <a:latin typeface="Arial" pitchFamily="34" charset="0"/>
              </a:defRPr>
            </a:lvl8pPr>
            <a:lvl9pPr marL="3826022" indent="-225060" algn="ctr" defTabSz="937751" eaLnBrk="0" fontAlgn="base" hangingPunct="0">
              <a:spcBef>
                <a:spcPct val="0"/>
              </a:spcBef>
              <a:spcAft>
                <a:spcPct val="0"/>
              </a:spcAft>
              <a:defRPr sz="1400">
                <a:solidFill>
                  <a:schemeClr val="tx1"/>
                </a:solidFill>
                <a:latin typeface="Arial" pitchFamily="34" charset="0"/>
              </a:defRPr>
            </a:lvl9pPr>
          </a:lstStyle>
          <a:p>
            <a:pPr algn="r" eaLnBrk="1" hangingPunct="1">
              <a:defRPr/>
            </a:pPr>
            <a:fld id="{CFDC319D-3C24-498C-81AB-54292FBD776F}" type="slidenum">
              <a:rPr lang="de-CH" altLang="de-DE" sz="1300"/>
              <a:pPr algn="r" eaLnBrk="1" hangingPunct="1">
                <a:defRPr/>
              </a:pPr>
              <a:t>106</a:t>
            </a:fld>
            <a:endParaRPr lang="de-CH" altLang="de-DE" sz="1300"/>
          </a:p>
        </p:txBody>
      </p:sp>
    </p:spTree>
    <p:extLst>
      <p:ext uri="{BB962C8B-B14F-4D97-AF65-F5344CB8AC3E}">
        <p14:creationId xmlns:p14="http://schemas.microsoft.com/office/powerpoint/2010/main" val="35996350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CH"/>
          </a:p>
        </p:txBody>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Die Superkompensationseffekte bilden sich nach kurzer Zeit zurück. Um eine bestimmte Leistungsfähigkeit zu erhalten oder gar eine Leistungsverbesserung zu realisieren, müssen die Trainingsreize regelmassig wiederholt werden. Es muss auf Kontinuität geachtet werden, und längere Trainingspausen sind zu vermeiden.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a:p>
            <a:pPr>
              <a:defRPr/>
            </a:pPr>
            <a:r>
              <a:rPr lang="de-CH" altLang="de-DE" dirty="0"/>
              <a:t>Achtung: Eine zu kurze Regenerationszeit kann einen Leistungsrückgang zur Folge haben.</a:t>
            </a:r>
          </a:p>
          <a:p>
            <a:pPr>
              <a:defRPr/>
            </a:pPr>
            <a:endParaRPr lang="de-CH" altLang="de-DE" dirty="0"/>
          </a:p>
          <a:p>
            <a:pPr>
              <a:defRPr/>
            </a:pPr>
            <a:r>
              <a:rPr lang="de-CH" altLang="de-DE" dirty="0"/>
              <a:t>Ein länger dauerndes Ungleichgewicht zwischen Belastung und Erholung kann zu einem Leistungsabbruch führen. Man unterscheidet dabei zwischen zwei unterschiedlich starken Formen des Leistungsabbruchs:</a:t>
            </a:r>
          </a:p>
          <a:p>
            <a:pPr marL="171665" indent="-171665">
              <a:buFont typeface="Arial" panose="020B0604020202020204" pitchFamily="34" charset="0"/>
              <a:buChar char="•"/>
              <a:defRPr/>
            </a:pPr>
            <a:r>
              <a:rPr lang="de-CH" altLang="de-DE" dirty="0"/>
              <a:t>Overreaching: Plötzlicher, kurzfristiger Leistungseinbruch. Erholung von diesem Zustand bei optimaler Regeneration: max. 2 Wochen. Superkompensation ist möglich.</a:t>
            </a:r>
          </a:p>
          <a:p>
            <a:pPr marL="629437" lvl="1" indent="-171665">
              <a:buFont typeface="Arial" panose="020B0604020202020204" pitchFamily="34" charset="0"/>
              <a:buChar char="•"/>
              <a:defRPr/>
            </a:pPr>
            <a:r>
              <a:rPr lang="de-CH" altLang="de-DE" dirty="0"/>
              <a:t>Symptome: Leistungsstagnation, Unlust, Müdigkeit, saure Muskeln, depressive Stimmung usw.</a:t>
            </a:r>
          </a:p>
          <a:p>
            <a:pPr marL="629437" lvl="1" indent="-171665">
              <a:buFont typeface="Arial" panose="020B0604020202020204" pitchFamily="34" charset="0"/>
              <a:buChar char="•"/>
              <a:defRPr/>
            </a:pPr>
            <a:r>
              <a:rPr lang="de-CH" altLang="de-DE" dirty="0"/>
              <a:t>Therapie: den Trainingsumfang und die Trainingsintensität reduzieren und erholungsfördernde Massnahmen treffen.</a:t>
            </a:r>
          </a:p>
          <a:p>
            <a:pPr>
              <a:buFont typeface="Arial" panose="020B0604020202020204" pitchFamily="34" charset="0"/>
              <a:buNone/>
              <a:defRPr/>
            </a:pPr>
            <a:r>
              <a:rPr lang="de-CH" altLang="de-DE" dirty="0"/>
              <a:t>	</a:t>
            </a:r>
          </a:p>
          <a:p>
            <a:pPr marL="171665" indent="-171665">
              <a:buFont typeface="Arial" panose="020B0604020202020204" pitchFamily="34" charset="0"/>
              <a:buChar char="•"/>
              <a:defRPr/>
            </a:pPr>
            <a:r>
              <a:rPr lang="de-CH" altLang="de-DE" dirty="0"/>
              <a:t>Overtraining Syndrome: «Übertraining» </a:t>
            </a:r>
            <a:r>
              <a:rPr lang="de-CH" altLang="de-DE" dirty="0">
                <a:sym typeface="Wingdings" panose="05000000000000000000" pitchFamily="2" charset="2"/>
              </a:rPr>
              <a:t>ist auf eine systematische Erschöpfung zurückzuführen, welches mit einem  Burnout-Syndrom verglichen werden kann. Die Erholung dauert mehrere Wochen bis Monate und es kommt keine Superkompensation zustande</a:t>
            </a:r>
          </a:p>
          <a:p>
            <a:pPr marL="629437" lvl="1" indent="-171665">
              <a:buFont typeface="Arial" panose="020B0604020202020204" pitchFamily="34" charset="0"/>
              <a:buChar char="•"/>
              <a:defRPr/>
            </a:pPr>
            <a:r>
              <a:rPr lang="de-CH" altLang="de-DE" dirty="0">
                <a:sym typeface="Wingdings" panose="05000000000000000000" pitchFamily="2" charset="2"/>
              </a:rPr>
              <a:t>Symptome: Psychosomatische Beschwerden wie Trainingsmüdigkeit, Stimmungsschwankungen, Gefühlsveränderungen, Schlafprobleme, Appetitlosigkeit, Händezittern, Schwitzen usw.</a:t>
            </a:r>
          </a:p>
          <a:p>
            <a:pPr marL="629437" lvl="1" indent="-171665">
              <a:buFont typeface="Arial" panose="020B0604020202020204" pitchFamily="34" charset="0"/>
              <a:buChar char="•"/>
              <a:defRPr/>
            </a:pPr>
            <a:r>
              <a:rPr lang="de-CH" altLang="de-DE" dirty="0"/>
              <a:t>Therapie: ärztliche Intervention sowie Verzicht auf Belastung während 6 bis 8 Wochen.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110</a:t>
            </a:fld>
            <a:endParaRPr lang="de-CH"/>
          </a:p>
        </p:txBody>
      </p:sp>
    </p:spTree>
    <p:extLst>
      <p:ext uri="{BB962C8B-B14F-4D97-AF65-F5344CB8AC3E}">
        <p14:creationId xmlns:p14="http://schemas.microsoft.com/office/powerpoint/2010/main" val="39175972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4937-5E99-EF65-F3A0-ECF85B06DC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3DAC40-3459-0F66-DD6C-F1138C246B49}"/>
              </a:ext>
            </a:extLst>
          </p:cNvPr>
          <p:cNvSpPr>
            <a:spLocks noGrp="1" noRot="1" noChangeAspect="1"/>
          </p:cNvSpPr>
          <p:nvPr>
            <p:ph type="sldImg"/>
          </p:nvPr>
        </p:nvSpPr>
        <p:spPr/>
        <p:txBody>
          <a:bodyPr/>
          <a:lstStyle/>
          <a:p>
            <a:endParaRPr lang="de-CH"/>
          </a:p>
        </p:txBody>
      </p:sp>
      <p:sp>
        <p:nvSpPr>
          <p:cNvPr id="3" name="Notizenplatzhalter 2">
            <a:extLst>
              <a:ext uri="{FF2B5EF4-FFF2-40B4-BE49-F238E27FC236}">
                <a16:creationId xmlns:a16="http://schemas.microsoft.com/office/drawing/2014/main" id="{46A7F852-4BE6-FFBE-C16B-9616D33BA919}"/>
              </a:ext>
            </a:extLst>
          </p:cNvPr>
          <p:cNvSpPr>
            <a:spLocks noGrp="1"/>
          </p:cNvSpPr>
          <p:nvPr>
            <p:ph type="body" idx="1"/>
          </p:nvPr>
        </p:nvSpPr>
        <p:spPr/>
        <p:txBody>
          <a:bodyPr/>
          <a:lstStyle/>
          <a:p>
            <a:r>
              <a:rPr lang="fr-FR" dirty="0"/>
              <a:t>Les effets de </a:t>
            </a:r>
            <a:r>
              <a:rPr lang="fr-FR" dirty="0" err="1"/>
              <a:t>supercompensation</a:t>
            </a:r>
            <a:r>
              <a:rPr lang="fr-FR" dirty="0"/>
              <a:t> s’atténuent après un court laps de temps. Afin de maintenir une certaine performance ou même de réaliser une amélioration des performances, les stimuli d’entraînement doivent être répétés régulièrement. Il faut veiller à la continuité et éviter de longues pauses d’entraînement.</a:t>
            </a:r>
          </a:p>
          <a:p>
            <a:endParaRPr lang="fr-FR" dirty="0"/>
          </a:p>
          <a:p>
            <a:r>
              <a:rPr lang="fr-FR" dirty="0"/>
              <a:t>Attention: Un temps de régénération trop court peut entraîner une baisse des performances.</a:t>
            </a:r>
          </a:p>
          <a:p>
            <a:endParaRPr lang="fr-FR" dirty="0"/>
          </a:p>
          <a:p>
            <a:r>
              <a:rPr lang="fr-FR" dirty="0"/>
              <a:t>Un déséquilibre prolongé entre stress et récupération peut entraîner une interruption de la performance. On distingue deux formes d’interruption de la performance, d’intensité différente:</a:t>
            </a:r>
          </a:p>
          <a:p>
            <a:pPr marL="171450" indent="-171450">
              <a:buFont typeface="Arial" panose="020B0604020202020204" pitchFamily="34" charset="0"/>
              <a:buChar char="•"/>
            </a:pPr>
            <a:r>
              <a:rPr lang="fr-FR" dirty="0" err="1"/>
              <a:t>Overreaching</a:t>
            </a:r>
            <a:r>
              <a:rPr lang="fr-FR" dirty="0"/>
              <a:t>: baisse soudaine et à court terme des performances. Récupération après régénération optimale: max. 2 semaines. </a:t>
            </a:r>
            <a:r>
              <a:rPr lang="fr-FR" dirty="0" err="1"/>
              <a:t>Supercompensation</a:t>
            </a:r>
            <a:r>
              <a:rPr lang="fr-FR" dirty="0"/>
              <a:t> possible.</a:t>
            </a:r>
          </a:p>
          <a:p>
            <a:pPr marL="628650" lvl="1" indent="-171450">
              <a:buFont typeface="Arial" panose="020B0604020202020204" pitchFamily="34" charset="0"/>
              <a:buChar char="•"/>
            </a:pPr>
            <a:r>
              <a:rPr lang="fr-FR" dirty="0"/>
              <a:t>Symptômes: stagnation des performances, manque d’enthousiasme, fatigue, muscles acides, humeur dépressive, etc.</a:t>
            </a:r>
          </a:p>
          <a:p>
            <a:pPr marL="628650" lvl="1" indent="-171450">
              <a:buFont typeface="Arial" panose="020B0604020202020204" pitchFamily="34" charset="0"/>
              <a:buChar char="•"/>
            </a:pPr>
            <a:r>
              <a:rPr lang="fr-FR" dirty="0"/>
              <a:t>Traitement: réduire le volume et l’intensité de l’entraînement, ainsi que prendre des mesures favorables à la récupération.</a:t>
            </a:r>
          </a:p>
          <a:p>
            <a:pPr marL="171450" lvl="0" indent="-171450">
              <a:buFont typeface="Arial" panose="020B0604020202020204" pitchFamily="34" charset="0"/>
              <a:buChar char="•"/>
            </a:pPr>
            <a:r>
              <a:rPr lang="fr-FR" dirty="0" err="1"/>
              <a:t>Overtraining</a:t>
            </a:r>
            <a:r>
              <a:rPr lang="fr-FR" dirty="0"/>
              <a:t> Syndrome: Le surentraînement est dû à un épuisement systématique, qui peut être comparé à un syndrome de burnout. La récupération peut durer de plusieurs semaines à plusieurs mois, sans surcompensation</a:t>
            </a:r>
          </a:p>
          <a:p>
            <a:pPr marL="628650" lvl="1" indent="-171450">
              <a:buFont typeface="Arial" panose="020B0604020202020204" pitchFamily="34" charset="0"/>
              <a:buChar char="•"/>
            </a:pPr>
            <a:r>
              <a:rPr lang="fr-FR" dirty="0"/>
              <a:t>Symptômes: Troubles psychosomatiques tels que fatigue à l’entraînement, sautes d’humeur, changements d’humeur, troubles du sommeil, perte d’appétit, tremblements des mains, transpiration, etc.</a:t>
            </a:r>
          </a:p>
          <a:p>
            <a:pPr marL="628650" lvl="1" indent="-171450">
              <a:buFont typeface="Arial" panose="020B0604020202020204" pitchFamily="34" charset="0"/>
              <a:buChar char="•"/>
            </a:pPr>
            <a:r>
              <a:rPr lang="fr-FR" dirty="0"/>
              <a:t>Traitement: intervention médicale et pas de stress pendant 6 à 8 semaines.</a:t>
            </a:r>
            <a:endParaRPr lang="de-CH" dirty="0"/>
          </a:p>
        </p:txBody>
      </p:sp>
      <p:sp>
        <p:nvSpPr>
          <p:cNvPr id="4" name="Foliennummernplatzhalter 3">
            <a:extLst>
              <a:ext uri="{FF2B5EF4-FFF2-40B4-BE49-F238E27FC236}">
                <a16:creationId xmlns:a16="http://schemas.microsoft.com/office/drawing/2014/main" id="{A1563CF5-368C-1E2C-5ABE-657739FF34D5}"/>
              </a:ext>
            </a:extLst>
          </p:cNvPr>
          <p:cNvSpPr>
            <a:spLocks noGrp="1"/>
          </p:cNvSpPr>
          <p:nvPr>
            <p:ph type="sldNum" sz="quarter" idx="5"/>
          </p:nvPr>
        </p:nvSpPr>
        <p:spPr/>
        <p:txBody>
          <a:bodyPr/>
          <a:lstStyle/>
          <a:p>
            <a:pPr>
              <a:defRPr/>
            </a:pPr>
            <a:fld id="{C46147B8-7AEA-4922-A55B-DCDA58C024A2}" type="slidenum">
              <a:rPr lang="de-CH" smtClean="0"/>
              <a:pPr>
                <a:defRPr/>
              </a:pPr>
              <a:t>111</a:t>
            </a:fld>
            <a:endParaRPr lang="de-CH"/>
          </a:p>
        </p:txBody>
      </p:sp>
    </p:spTree>
    <p:extLst>
      <p:ext uri="{BB962C8B-B14F-4D97-AF65-F5344CB8AC3E}">
        <p14:creationId xmlns:p14="http://schemas.microsoft.com/office/powerpoint/2010/main" val="272722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23.03.2026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23.03.2026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23.03.2026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23.03.2026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9402228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1C9C05B-2144-44AB-9682-CDD81CA94946}"/>
              </a:ext>
            </a:extLst>
          </p:cNvPr>
          <p:cNvSpPr>
            <a:spLocks noGrp="1"/>
          </p:cNvSpPr>
          <p:nvPr>
            <p:ph type="title"/>
          </p:nvPr>
        </p:nvSpPr>
        <p:spPr>
          <a:xfrm>
            <a:off x="378984" y="336318"/>
            <a:ext cx="10481104" cy="946253"/>
          </a:xfrm>
        </p:spPr>
        <p:txBody>
          <a:bodyPr/>
          <a:lstStyle/>
          <a:p>
            <a:endParaRPr lang="de-CH" dirty="0"/>
          </a:p>
        </p:txBody>
      </p:sp>
    </p:spTree>
    <p:extLst>
      <p:ext uri="{BB962C8B-B14F-4D97-AF65-F5344CB8AC3E}">
        <p14:creationId xmlns:p14="http://schemas.microsoft.com/office/powerpoint/2010/main" val="36731223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8B3A2D2-9862-6C48-A825-87F8F8BF707A}"/>
              </a:ext>
            </a:extLst>
          </p:cNvPr>
          <p:cNvSpPr>
            <a:spLocks noGrp="1"/>
          </p:cNvSpPr>
          <p:nvPr>
            <p:ph type="title"/>
          </p:nvPr>
        </p:nvSpPr>
        <p:spPr>
          <a:xfrm>
            <a:off x="787401" y="404813"/>
            <a:ext cx="10632017" cy="1143000"/>
          </a:xfrm>
        </p:spPr>
        <p:txBody>
          <a:bodyPr/>
          <a:lstStyle>
            <a:lvl1pPr>
              <a:defRPr>
                <a:latin typeface="Arial" panose="020B0604020202020204" pitchFamily="34" charset="0"/>
                <a:cs typeface="Arial" panose="020B0604020202020204" pitchFamily="34" charset="0"/>
              </a:defRPr>
            </a:lvl1pPr>
          </a:lstStyle>
          <a:p>
            <a:r>
              <a:rPr lang="de-DE" dirty="0"/>
              <a:t>Titelmasterformat durch Klicken bearbeiten</a:t>
            </a:r>
            <a:endParaRPr lang="de-CH" dirty="0"/>
          </a:p>
        </p:txBody>
      </p:sp>
    </p:spTree>
    <p:extLst>
      <p:ext uri="{BB962C8B-B14F-4D97-AF65-F5344CB8AC3E}">
        <p14:creationId xmlns:p14="http://schemas.microsoft.com/office/powerpoint/2010/main" val="2422312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23.03.2026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23.03.2026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23.03.2026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23.03.2026</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23.03.2026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23.03.2026</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23.03.2026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23.03.2026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23.03.2026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23.03.2026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23.03.2026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23.03.2026</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23.03.2026</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23.03.2026</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23.03.2026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23.03.2026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23.03.2026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23.03.2026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23.03.2026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image" Target="../media/image4.emf"/><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theme" Target="../theme/theme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23.03.2026</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8" r:id="rId13"/>
    <p:sldLayoutId id="2147490099" r:id="rId14"/>
    <p:sldLayoutId id="2147490100" r:id="rId15"/>
    <p:sldLayoutId id="2147490101" r:id="rId16"/>
    <p:sldLayoutId id="2147490102" r:id="rId17"/>
    <p:sldLayoutId id="2147490103" r:id="rId18"/>
    <p:sldLayoutId id="2147490104" r:id="rId19"/>
    <p:sldLayoutId id="2147490105" r:id="rId20"/>
    <p:sldLayoutId id="2147490106" r:id="rId21"/>
    <p:sldLayoutId id="2147490107" r:id="rId22"/>
    <p:sldLayoutId id="2147490108" r:id="rId23"/>
    <p:sldLayoutId id="2147490109" r:id="rId24"/>
    <p:sldLayoutId id="2147490110" r:id="rId25"/>
    <p:sldLayoutId id="2147490111" r:id="rId26"/>
    <p:sldLayoutId id="2147490112" r:id="rId27"/>
    <p:sldLayoutId id="2147490113" r:id="rId28"/>
    <p:sldLayoutId id="2147490114" r:id="rId29"/>
    <p:sldLayoutId id="2147490115" r:id="rId30"/>
    <p:sldLayoutId id="2147490116" r:id="rId31"/>
    <p:sldLayoutId id="2147490117" r:id="rId32"/>
    <p:sldLayoutId id="2147490118" r:id="rId33"/>
    <p:sldLayoutId id="2147490119" r:id="rId34"/>
    <p:sldLayoutId id="2147490120" r:id="rId35"/>
    <p:sldLayoutId id="2147490121" r:id="rId36"/>
    <p:sldLayoutId id="2147490122" r:id="rId37"/>
    <p:sldLayoutId id="2147490123" r:id="rId38"/>
    <p:sldLayoutId id="2147490124" r:id="rId39"/>
    <p:sldLayoutId id="2147490125" r:id="rId40"/>
    <p:sldLayoutId id="2147490126" r:id="rId41"/>
    <p:sldLayoutId id="2147490127" r:id="rId42"/>
    <p:sldLayoutId id="2147490128" r:id="rId43"/>
    <p:sldLayoutId id="2147490129" r:id="rId44"/>
    <p:sldLayoutId id="2147490130" r:id="rId45"/>
    <p:sldLayoutId id="2147490131" r:id="rId46"/>
    <p:sldLayoutId id="2147490132" r:id="rId47"/>
    <p:sldLayoutId id="2147490133" r:id="rId48"/>
    <p:sldLayoutId id="2147490134" r:id="rId49"/>
    <p:sldLayoutId id="2147490135" r:id="rId50"/>
    <p:sldLayoutId id="2147490136" r:id="rId51"/>
    <p:sldLayoutId id="2147490137" r:id="rId52"/>
    <p:sldLayoutId id="2147490138" r:id="rId53"/>
    <p:sldLayoutId id="2147490139" r:id="rId54"/>
    <p:sldLayoutId id="2147490140" r:id="rId55"/>
    <p:sldLayoutId id="2147490141" r:id="rId56"/>
    <p:sldLayoutId id="2147490142" r:id="rId57"/>
    <p:sldLayoutId id="2147490143" r:id="rId58"/>
    <p:sldLayoutId id="2147490144" r:id="rId59"/>
    <p:sldLayoutId id="2147490145" r:id="rId60"/>
    <p:sldLayoutId id="2147490146" r:id="rId61"/>
    <p:sldLayoutId id="2147490147" r:id="rId62"/>
    <p:sldLayoutId id="2147490148" r:id="rId63"/>
    <p:sldLayoutId id="2147490149" r:id="rId64"/>
    <p:sldLayoutId id="2147490150" r:id="rId65"/>
    <p:sldLayoutId id="2147490151" r:id="rId66"/>
    <p:sldLayoutId id="2147490152" r:id="rId67"/>
    <p:sldLayoutId id="2147490153" r:id="rId68"/>
    <p:sldLayoutId id="2147490154" r:id="rId69"/>
    <p:sldLayoutId id="2147490155" r:id="rId70"/>
    <p:sldLayoutId id="2147490156" r:id="rId71"/>
    <p:sldLayoutId id="2147490157" r:id="rId72"/>
    <p:sldLayoutId id="2147490158" r:id="rId73"/>
    <p:sldLayoutId id="2147490159" r:id="rId74"/>
    <p:sldLayoutId id="2147490160" r:id="rId75"/>
    <p:sldLayoutId id="2147490161" r:id="rId76"/>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23.03.2026</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 id="2147490201" r:id="rId33"/>
    <p:sldLayoutId id="2147490202" r:id="rId34"/>
    <p:sldLayoutId id="2147490203" r:id="rId35"/>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5.xml"/><Relationship Id="rId1" Type="http://schemas.openxmlformats.org/officeDocument/2006/relationships/slideLayout" Target="../slideLayouts/slideLayout121.xml"/></Relationships>
</file>

<file path=ppt/slides/_rels/slide10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6.xml"/><Relationship Id="rId1" Type="http://schemas.openxmlformats.org/officeDocument/2006/relationships/slideLayout" Target="../slideLayouts/slideLayout121.xml"/></Relationships>
</file>

<file path=ppt/slides/_rels/slide106.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97.xml"/><Relationship Id="rId1" Type="http://schemas.openxmlformats.org/officeDocument/2006/relationships/slideLayout" Target="../slideLayouts/slideLayout121.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8.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98.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9.xml"/><Relationship Id="rId1" Type="http://schemas.openxmlformats.org/officeDocument/2006/relationships/slideLayout" Target="../slideLayouts/slideLayout98.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0.xml"/><Relationship Id="rId1" Type="http://schemas.openxmlformats.org/officeDocument/2006/relationships/slideLayout" Target="../slideLayouts/slideLayout98.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8.xml"/></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8.xml"/></Relationships>
</file>

<file path=ppt/slides/_rels/slide1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8.xml"/></Relationships>
</file>

<file path=ppt/slides/_rels/slide1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9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9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9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9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9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9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9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9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9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9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98.xml"/></Relationships>
</file>

<file path=ppt/slides/_rels/slide1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1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1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8.xml"/></Relationships>
</file>

<file path=ppt/slides/_rels/slide1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8.xml"/></Relationships>
</file>

<file path=ppt/slides/_rels/slide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98.xml"/><Relationship Id="rId4" Type="http://schemas.openxmlformats.org/officeDocument/2006/relationships/image" Target="../media/image98.png"/></Relationships>
</file>

<file path=ppt/slides/_rels/slide1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8.xml"/><Relationship Id="rId4" Type="http://schemas.openxmlformats.org/officeDocument/2006/relationships/image" Target="../media/image101.jpeg"/></Relationships>
</file>

<file path=ppt/slides/_rels/slide1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8.xml"/><Relationship Id="rId4" Type="http://schemas.openxmlformats.org/officeDocument/2006/relationships/image" Target="../media/image10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8.xml"/><Relationship Id="rId4"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5.xml"/><Relationship Id="rId1" Type="http://schemas.openxmlformats.org/officeDocument/2006/relationships/slideLayout" Target="../slideLayouts/slideLayout98.xml"/></Relationships>
</file>

<file path=ppt/slides/_rels/slide1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6.xml"/><Relationship Id="rId1" Type="http://schemas.openxmlformats.org/officeDocument/2006/relationships/slideLayout" Target="../slideLayouts/slideLayout98.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7.xml"/><Relationship Id="rId1" Type="http://schemas.openxmlformats.org/officeDocument/2006/relationships/slideLayout" Target="../slideLayouts/slideLayout9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8.xml"/><Relationship Id="rId1" Type="http://schemas.openxmlformats.org/officeDocument/2006/relationships/slideLayout" Target="../slideLayouts/slideLayout98.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1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9.xml"/><Relationship Id="rId1" Type="http://schemas.openxmlformats.org/officeDocument/2006/relationships/slideLayout" Target="../slideLayouts/slideLayout98.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1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0.xml"/><Relationship Id="rId1" Type="http://schemas.openxmlformats.org/officeDocument/2006/relationships/slideLayout" Target="../slideLayouts/slideLayout98.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1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1.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1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2.xml"/><Relationship Id="rId1" Type="http://schemas.openxmlformats.org/officeDocument/2006/relationships/slideLayout" Target="../slideLayouts/slideLayout98.xml"/></Relationships>
</file>

<file path=ppt/slides/_rels/slide1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3.xml"/><Relationship Id="rId1" Type="http://schemas.openxmlformats.org/officeDocument/2006/relationships/slideLayout" Target="../slideLayouts/slideLayout98.xml"/></Relationships>
</file>

<file path=ppt/slides/_rels/slide1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4.xml"/><Relationship Id="rId1" Type="http://schemas.openxmlformats.org/officeDocument/2006/relationships/slideLayout" Target="../slideLayouts/slideLayout98.xml"/></Relationships>
</file>

<file path=ppt/slides/_rels/slide1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5.xml"/><Relationship Id="rId1" Type="http://schemas.openxmlformats.org/officeDocument/2006/relationships/slideLayout" Target="../slideLayouts/slideLayout98.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6.xml"/><Relationship Id="rId1" Type="http://schemas.openxmlformats.org/officeDocument/2006/relationships/slideLayout" Target="../slideLayouts/slideLayout98.xml"/></Relationships>
</file>

<file path=ppt/slides/_rels/slide1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7.xml"/><Relationship Id="rId1" Type="http://schemas.openxmlformats.org/officeDocument/2006/relationships/slideLayout" Target="../slideLayouts/slideLayout98.xml"/><Relationship Id="rId4" Type="http://schemas.openxmlformats.org/officeDocument/2006/relationships/image" Target="../media/image111.jpeg"/></Relationships>
</file>

<file path=ppt/slides/_rels/slide1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98.xml"/><Relationship Id="rId4" Type="http://schemas.openxmlformats.org/officeDocument/2006/relationships/image" Target="../media/image111.jpeg"/></Relationships>
</file>

<file path=ppt/slides/_rels/slide1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9.xml"/><Relationship Id="rId1" Type="http://schemas.openxmlformats.org/officeDocument/2006/relationships/slideLayout" Target="../slideLayouts/slideLayout98.xml"/><Relationship Id="rId4" Type="http://schemas.openxmlformats.org/officeDocument/2006/relationships/image" Target="../media/image11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9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2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39.xml"/><Relationship Id="rId16" Type="http://schemas.openxmlformats.org/officeDocument/2006/relationships/image" Target="../media/image39.jpeg"/><Relationship Id="rId1" Type="http://schemas.openxmlformats.org/officeDocument/2006/relationships/slideLayout" Target="../slideLayouts/slideLayout98.xml"/><Relationship Id="rId6" Type="http://schemas.openxmlformats.org/officeDocument/2006/relationships/diagramColors" Target="../diagrams/colors1.xml"/><Relationship Id="rId11" Type="http://schemas.openxmlformats.org/officeDocument/2006/relationships/image" Target="../media/image35.jpeg"/><Relationship Id="rId5" Type="http://schemas.openxmlformats.org/officeDocument/2006/relationships/diagramQuickStyle" Target="../diagrams/quickStyle1.xml"/><Relationship Id="rId15" Type="http://schemas.openxmlformats.org/officeDocument/2006/relationships/image" Target="../media/image38.jpeg"/><Relationship Id="rId10" Type="http://schemas.openxmlformats.org/officeDocument/2006/relationships/image" Target="../media/image34.jpeg"/><Relationship Id="rId4" Type="http://schemas.openxmlformats.org/officeDocument/2006/relationships/diagramLayout" Target="../diagrams/layout1.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7.jpeg"/></Relationships>
</file>

<file path=ppt/slides/_rels/slide42.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0.xml"/><Relationship Id="rId16" Type="http://schemas.openxmlformats.org/officeDocument/2006/relationships/image" Target="../media/image39.jpeg"/><Relationship Id="rId1" Type="http://schemas.openxmlformats.org/officeDocument/2006/relationships/slideLayout" Target="../slideLayouts/slideLayout121.xml"/><Relationship Id="rId6" Type="http://schemas.openxmlformats.org/officeDocument/2006/relationships/diagramColors" Target="../diagrams/colors2.xml"/><Relationship Id="rId11" Type="http://schemas.openxmlformats.org/officeDocument/2006/relationships/image" Target="../media/image35.jpeg"/><Relationship Id="rId5" Type="http://schemas.openxmlformats.org/officeDocument/2006/relationships/diagramQuickStyle" Target="../diagrams/quickStyle2.xml"/><Relationship Id="rId15" Type="http://schemas.openxmlformats.org/officeDocument/2006/relationships/image" Target="../media/image38.jpeg"/><Relationship Id="rId10" Type="http://schemas.openxmlformats.org/officeDocument/2006/relationships/image" Target="../media/image34.jpeg"/><Relationship Id="rId4" Type="http://schemas.openxmlformats.org/officeDocument/2006/relationships/diagramLayout" Target="../diagrams/layout2.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7.jpeg"/></Relationships>
</file>

<file path=ppt/slides/_rels/slide43.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6.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www.google.ch/url?sa=i&amp;rct=j&amp;q=&amp;esrc=s&amp;source=images&amp;cd=&amp;ved=0ahUKEwjE4Le_oJTSAhVBoRQKHTVvBU4QjRwIBw&amp;url=https://www.youtube.com/watch?v%3DRoCan_a9o2U&amp;bvm=bv.147134024,d.d24&amp;psig=AFQjCNEmYq6VPBPi4lveVOlJ_II8v6lOGQ&amp;ust=1487321844172133" TargetMode="External"/><Relationship Id="rId2" Type="http://schemas.openxmlformats.org/officeDocument/2006/relationships/notesSlide" Target="../notesSlides/notesSlide41.xml"/><Relationship Id="rId16" Type="http://schemas.openxmlformats.org/officeDocument/2006/relationships/image" Target="../media/image39.jpeg"/><Relationship Id="rId1" Type="http://schemas.openxmlformats.org/officeDocument/2006/relationships/slideLayout" Target="../slideLayouts/slideLayout121.xml"/><Relationship Id="rId6" Type="http://schemas.openxmlformats.org/officeDocument/2006/relationships/diagramColors" Target="../diagrams/colors3.xml"/><Relationship Id="rId11" Type="http://schemas.openxmlformats.org/officeDocument/2006/relationships/image" Target="../media/image35.jpeg"/><Relationship Id="rId5" Type="http://schemas.openxmlformats.org/officeDocument/2006/relationships/diagramQuickStyle" Target="../diagrams/quickStyle3.xml"/><Relationship Id="rId15" Type="http://schemas.openxmlformats.org/officeDocument/2006/relationships/image" Target="../media/image38.jpeg"/><Relationship Id="rId10" Type="http://schemas.openxmlformats.org/officeDocument/2006/relationships/image" Target="../media/image34.jpeg"/><Relationship Id="rId4" Type="http://schemas.openxmlformats.org/officeDocument/2006/relationships/diagramLayout" Target="../diagrams/layout3.xml"/><Relationship Id="rId9" Type="http://schemas.openxmlformats.org/officeDocument/2006/relationships/hyperlink" Target="http://www.google.ch/url?sa=i&amp;rct=j&amp;q=&amp;esrc=s&amp;source=images&amp;cd=&amp;cad=rja&amp;uact=8&amp;ved=0ahUKEwifurLanpTSAhUG6RQKHf2qDVAQjRwIBw&amp;url=http://www.onmeda.de/selbsttests/immunsystem_check.html&amp;bvm=bv.147134024,d.d24&amp;psig=AFQjCNHU5F9iJfgeVdGns41wNdAYrNh5-g&amp;ust=1487321552265364" TargetMode="External"/><Relationship Id="rId1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98.xml"/><Relationship Id="rId4" Type="http://schemas.openxmlformats.org/officeDocument/2006/relationships/image" Target="../media/image45.tiff"/></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21.xml"/><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21.xml"/><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8.xml"/><Relationship Id="rId5" Type="http://schemas.openxmlformats.org/officeDocument/2006/relationships/image" Target="../media/image14.png"/><Relationship Id="rId4" Type="http://schemas.openxmlformats.org/officeDocument/2006/relationships/hyperlink" Target="https://backend.hepa.admin.ch/fileservice/sdweb-docs-prod-hepach-files/files/2023/12/19/4cc9a5b5-5aac-4561-99d8-779a5476396d.pdf#page=2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21.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21.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3" Type="http://schemas.openxmlformats.org/officeDocument/2006/relationships/hyperlink" Target="https://backend.hepa.admin.ch/fileservice/sdweb-docs-prod-hepach-files/files/2023/12/19/632c2b89-63d4-4a37-90b6-ef4aeaf9cc01.pdf#page=23" TargetMode="External"/><Relationship Id="rId2" Type="http://schemas.openxmlformats.org/officeDocument/2006/relationships/notesSlide" Target="../notesSlides/notesSlide6.xml"/><Relationship Id="rId1" Type="http://schemas.openxmlformats.org/officeDocument/2006/relationships/slideLayout" Target="../slideLayouts/slideLayout98.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20.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8.xml"/><Relationship Id="rId5" Type="http://schemas.openxmlformats.org/officeDocument/2006/relationships/image" Target="../media/image14.png"/><Relationship Id="rId4" Type="http://schemas.openxmlformats.org/officeDocument/2006/relationships/hyperlink" Target="https://backend.hepa.admin.ch/fileservice/sdweb-docs-prod-hepach-files/files/2023/12/19/632c2b89-63d4-4a37-90b6-ef4aeaf9cc01.pdf#page=2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120.xml"/></Relationships>
</file>

<file path=ppt/slides/_rels/slide7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65.xml"/><Relationship Id="rId1" Type="http://schemas.openxmlformats.org/officeDocument/2006/relationships/slideLayout" Target="../slideLayouts/slideLayout121.xml"/><Relationship Id="rId4" Type="http://schemas.openxmlformats.org/officeDocument/2006/relationships/image" Target="../media/image61.tiff"/></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21.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76.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21.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1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1.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121.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121.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98.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21.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7.xml"/><Relationship Id="rId1" Type="http://schemas.openxmlformats.org/officeDocument/2006/relationships/slideLayout" Target="../slideLayouts/slideLayout121.xml"/><Relationship Id="rId4"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88.xml"/><Relationship Id="rId1" Type="http://schemas.openxmlformats.org/officeDocument/2006/relationships/slideLayout" Target="../slideLayouts/slideLayout1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D7B3375-9C82-C2FF-FC5F-F00ED8008F76}"/>
              </a:ext>
            </a:extLst>
          </p:cNvPr>
          <p:cNvSpPr>
            <a:spLocks noGrp="1"/>
          </p:cNvSpPr>
          <p:nvPr>
            <p:ph type="title"/>
          </p:nvPr>
        </p:nvSpPr>
        <p:spPr/>
        <p:txBody>
          <a:bodyPr/>
          <a:lstStyle/>
          <a:p>
            <a:endParaRPr lang="de-CH" dirty="0"/>
          </a:p>
        </p:txBody>
      </p:sp>
      <p:sp>
        <p:nvSpPr>
          <p:cNvPr id="5" name="Titel 11">
            <a:extLst>
              <a:ext uri="{FF2B5EF4-FFF2-40B4-BE49-F238E27FC236}">
                <a16:creationId xmlns:a16="http://schemas.microsoft.com/office/drawing/2014/main" id="{BF228B35-2AD6-4C79-B798-32DE8EE767AE}"/>
              </a:ext>
            </a:extLst>
          </p:cNvPr>
          <p:cNvSpPr txBox="1">
            <a:spLocks/>
          </p:cNvSpPr>
          <p:nvPr/>
        </p:nvSpPr>
        <p:spPr>
          <a:xfrm>
            <a:off x="377825" y="1705064"/>
            <a:ext cx="11436175" cy="1080000"/>
          </a:xfrm>
          <a:prstGeom prst="rect">
            <a:avLst/>
          </a:prstGeom>
        </p:spPr>
        <p:txBody>
          <a:bodyPr vert="horz" lIns="0" tIns="0" rIns="0" bIns="0" rtlCol="0" anchor="t" anchorCtr="0">
            <a:noAutofit/>
          </a:bodyPr>
          <a:lstStyle>
            <a:lvl1pPr algn="l" defTabSz="914400" rtl="0" eaLnBrk="1" latinLnBrk="0" hangingPunct="1">
              <a:lnSpc>
                <a:spcPct val="102000"/>
              </a:lnSpc>
              <a:spcBef>
                <a:spcPct val="0"/>
              </a:spcBef>
              <a:buNone/>
              <a:defRPr sz="3400" b="1" kern="1200" spc="-20" baseline="0">
                <a:solidFill>
                  <a:schemeClr val="bg1"/>
                </a:solidFill>
                <a:latin typeface="+mj-lt"/>
                <a:ea typeface="+mj-ea"/>
                <a:cs typeface="+mj-cs"/>
              </a:defRPr>
            </a:lvl1pPr>
          </a:lstStyle>
          <a:p>
            <a:pPr fontAlgn="auto">
              <a:spcAft>
                <a:spcPts val="0"/>
              </a:spcAft>
            </a:pPr>
            <a:r>
              <a:rPr lang="de-CH" sz="2400" b="0" dirty="0">
                <a:solidFill>
                  <a:schemeClr val="tx1"/>
                </a:solidFill>
              </a:rPr>
              <a:t>Präsentation starten: Button drücken </a:t>
            </a:r>
            <a:r>
              <a:rPr lang="de-CH" sz="2400" b="0" dirty="0">
                <a:solidFill>
                  <a:schemeClr val="tx1"/>
                </a:solidFill>
                <a:sym typeface="Wingdings" panose="05000000000000000000" pitchFamily="2" charset="2"/>
              </a:rPr>
              <a:t></a:t>
            </a: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r>
              <a:rPr lang="fr-FR" sz="2400" b="0" dirty="0">
                <a:solidFill>
                  <a:schemeClr val="tx1"/>
                </a:solidFill>
              </a:rPr>
              <a:t>Lancer la présentation: Cliquer sur le bouton </a:t>
            </a:r>
            <a:r>
              <a:rPr lang="de-CH" sz="2400" b="0" dirty="0">
                <a:solidFill>
                  <a:schemeClr val="tx1"/>
                </a:solidFill>
                <a:sym typeface="Wingdings" panose="05000000000000000000" pitchFamily="2" charset="2"/>
              </a:rPr>
              <a:t></a:t>
            </a: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endParaRPr lang="de-CH" sz="2400" b="0" dirty="0">
              <a:solidFill>
                <a:schemeClr val="tx1"/>
              </a:solidFill>
              <a:sym typeface="Wingdings" panose="05000000000000000000" pitchFamily="2" charset="2"/>
            </a:endParaRPr>
          </a:p>
          <a:p>
            <a:pPr fontAlgn="auto">
              <a:spcAft>
                <a:spcPts val="0"/>
              </a:spcAft>
            </a:pPr>
            <a:r>
              <a:rPr lang="it-IT" sz="2400" b="0" dirty="0">
                <a:solidFill>
                  <a:schemeClr val="tx1"/>
                </a:solidFill>
              </a:rPr>
              <a:t>Avviare la presentazione: Premere il pulsante </a:t>
            </a:r>
            <a:r>
              <a:rPr lang="de-CH" sz="2400" b="0" dirty="0">
                <a:solidFill>
                  <a:schemeClr val="tx1"/>
                </a:solidFill>
                <a:sym typeface="Wingdings" panose="05000000000000000000" pitchFamily="2" charset="2"/>
              </a:rPr>
              <a:t></a:t>
            </a:r>
            <a:endParaRPr lang="de-CH" sz="2400" dirty="0">
              <a:solidFill>
                <a:schemeClr val="tx1"/>
              </a:solidFill>
            </a:endParaRPr>
          </a:p>
          <a:p>
            <a:pPr fontAlgn="auto">
              <a:spcAft>
                <a:spcPts val="0"/>
              </a:spcAft>
            </a:pPr>
            <a:endParaRPr lang="de-CH" sz="2400" b="0" dirty="0">
              <a:solidFill>
                <a:schemeClr val="tx1"/>
              </a:solidFill>
              <a:effectLst>
                <a:outerShdw blurRad="38100" dist="38100" dir="2700000" algn="tl">
                  <a:srgbClr val="000000">
                    <a:alpha val="43137"/>
                  </a:srgbClr>
                </a:outerShdw>
              </a:effectLst>
            </a:endParaRPr>
          </a:p>
          <a:p>
            <a:pPr fontAlgn="auto">
              <a:spcAft>
                <a:spcPts val="0"/>
              </a:spcAft>
            </a:pPr>
            <a:endParaRPr lang="de-CH" sz="2400" b="0" dirty="0">
              <a:solidFill>
                <a:schemeClr val="tx1"/>
              </a:solidFill>
              <a:effectLst>
                <a:outerShdw blurRad="38100" dist="38100" dir="2700000" algn="tl">
                  <a:srgbClr val="000000">
                    <a:alpha val="43137"/>
                  </a:srgbClr>
                </a:outerShdw>
              </a:effectLst>
            </a:endParaRPr>
          </a:p>
        </p:txBody>
      </p:sp>
      <p:sp>
        <p:nvSpPr>
          <p:cNvPr id="6" name="Rectangle 1">
            <a:hlinkClick r:id="" action="ppaction://noaction"/>
            <a:extLst>
              <a:ext uri="{FF2B5EF4-FFF2-40B4-BE49-F238E27FC236}">
                <a16:creationId xmlns:a16="http://schemas.microsoft.com/office/drawing/2014/main" id="{078D2BB4-DC55-9B6D-AEB8-031B9FD82854}"/>
              </a:ext>
            </a:extLst>
          </p:cNvPr>
          <p:cNvSpPr/>
          <p:nvPr/>
        </p:nvSpPr>
        <p:spPr>
          <a:xfrm>
            <a:off x="363915" y="2145625"/>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RS</a:t>
            </a:r>
          </a:p>
        </p:txBody>
      </p:sp>
      <p:sp>
        <p:nvSpPr>
          <p:cNvPr id="9" name="Rectangle 1">
            <a:hlinkClick r:id="" action="ppaction://noaction"/>
            <a:extLst>
              <a:ext uri="{FF2B5EF4-FFF2-40B4-BE49-F238E27FC236}">
                <a16:creationId xmlns:a16="http://schemas.microsoft.com/office/drawing/2014/main" id="{D9197481-B3B3-C3DD-01F0-27167ECEAAB9}"/>
              </a:ext>
            </a:extLst>
          </p:cNvPr>
          <p:cNvSpPr/>
          <p:nvPr/>
        </p:nvSpPr>
        <p:spPr>
          <a:xfrm>
            <a:off x="2207568" y="2145624"/>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UOS</a:t>
            </a:r>
          </a:p>
        </p:txBody>
      </p:sp>
      <p:sp>
        <p:nvSpPr>
          <p:cNvPr id="10" name="Rectangle 1">
            <a:hlinkClick r:id="" action="ppaction://noaction"/>
            <a:extLst>
              <a:ext uri="{FF2B5EF4-FFF2-40B4-BE49-F238E27FC236}">
                <a16:creationId xmlns:a16="http://schemas.microsoft.com/office/drawing/2014/main" id="{154510E3-3BDF-F996-711E-0D07D0A4FC8F}"/>
              </a:ext>
            </a:extLst>
          </p:cNvPr>
          <p:cNvSpPr/>
          <p:nvPr/>
        </p:nvSpPr>
        <p:spPr>
          <a:xfrm>
            <a:off x="4050229" y="2145621"/>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OS</a:t>
            </a:r>
          </a:p>
        </p:txBody>
      </p:sp>
      <p:sp>
        <p:nvSpPr>
          <p:cNvPr id="11" name="Rectangle 1">
            <a:hlinkClick r:id="" action="ppaction://noaction"/>
            <a:extLst>
              <a:ext uri="{FF2B5EF4-FFF2-40B4-BE49-F238E27FC236}">
                <a16:creationId xmlns:a16="http://schemas.microsoft.com/office/drawing/2014/main" id="{AB29DDAE-70B7-7D3F-6DE5-4E7BBCC2D25F}"/>
              </a:ext>
            </a:extLst>
          </p:cNvPr>
          <p:cNvSpPr/>
          <p:nvPr/>
        </p:nvSpPr>
        <p:spPr>
          <a:xfrm>
            <a:off x="5892890" y="2145621"/>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err="1">
                <a:solidFill>
                  <a:schemeClr val="bg1"/>
                </a:solidFill>
              </a:rPr>
              <a:t>Kü</a:t>
            </a:r>
            <a:r>
              <a:rPr lang="fr-CH" sz="2600" b="1" dirty="0">
                <a:solidFill>
                  <a:schemeClr val="bg1"/>
                </a:solidFill>
              </a:rPr>
              <a:t> C</a:t>
            </a:r>
            <a:br>
              <a:rPr lang="fr-CH" sz="2600" b="1" dirty="0">
                <a:solidFill>
                  <a:schemeClr val="bg1"/>
                </a:solidFill>
              </a:rPr>
            </a:br>
            <a:r>
              <a:rPr lang="fr-CH" sz="2600" b="1" dirty="0">
                <a:solidFill>
                  <a:schemeClr val="bg1"/>
                </a:solidFill>
              </a:rPr>
              <a:t>LG</a:t>
            </a:r>
          </a:p>
        </p:txBody>
      </p:sp>
      <p:sp>
        <p:nvSpPr>
          <p:cNvPr id="12" name="Rectangle 1">
            <a:hlinkClick r:id="" action="ppaction://noaction"/>
            <a:extLst>
              <a:ext uri="{FF2B5EF4-FFF2-40B4-BE49-F238E27FC236}">
                <a16:creationId xmlns:a16="http://schemas.microsoft.com/office/drawing/2014/main" id="{6FAD688B-380F-7427-B787-57DB3D2C22B3}"/>
              </a:ext>
            </a:extLst>
          </p:cNvPr>
          <p:cNvSpPr/>
          <p:nvPr/>
        </p:nvSpPr>
        <p:spPr>
          <a:xfrm>
            <a:off x="7735551" y="2139067"/>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err="1">
                <a:solidFill>
                  <a:schemeClr val="bg1"/>
                </a:solidFill>
              </a:rPr>
              <a:t>Höh</a:t>
            </a:r>
            <a:r>
              <a:rPr lang="fr-CH" sz="2600" b="1" dirty="0">
                <a:solidFill>
                  <a:schemeClr val="bg1"/>
                </a:solidFill>
              </a:rPr>
              <a:t> </a:t>
            </a:r>
            <a:r>
              <a:rPr lang="fr-CH" sz="2600" b="1" dirty="0" err="1">
                <a:solidFill>
                  <a:schemeClr val="bg1"/>
                </a:solidFill>
              </a:rPr>
              <a:t>Uof</a:t>
            </a:r>
            <a:r>
              <a:rPr lang="fr-CH" sz="2600" b="1" dirty="0">
                <a:solidFill>
                  <a:schemeClr val="bg1"/>
                </a:solidFill>
              </a:rPr>
              <a:t> Lg</a:t>
            </a:r>
          </a:p>
        </p:txBody>
      </p:sp>
      <p:sp>
        <p:nvSpPr>
          <p:cNvPr id="19" name="Rectangle 1">
            <a:hlinkClick r:id="" action="ppaction://noaction"/>
            <a:extLst>
              <a:ext uri="{FF2B5EF4-FFF2-40B4-BE49-F238E27FC236}">
                <a16:creationId xmlns:a16="http://schemas.microsoft.com/office/drawing/2014/main" id="{43DB472A-22E7-190B-FF09-2580E07B7910}"/>
              </a:ext>
            </a:extLst>
          </p:cNvPr>
          <p:cNvSpPr/>
          <p:nvPr/>
        </p:nvSpPr>
        <p:spPr>
          <a:xfrm>
            <a:off x="377495" y="3657793"/>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ER</a:t>
            </a:r>
          </a:p>
        </p:txBody>
      </p:sp>
      <p:sp>
        <p:nvSpPr>
          <p:cNvPr id="20" name="Rectangle 1">
            <a:hlinkClick r:id="" action="ppaction://noaction"/>
            <a:extLst>
              <a:ext uri="{FF2B5EF4-FFF2-40B4-BE49-F238E27FC236}">
                <a16:creationId xmlns:a16="http://schemas.microsoft.com/office/drawing/2014/main" id="{8FB05C38-605D-238C-E266-0575A5A0B2F8}"/>
              </a:ext>
            </a:extLst>
          </p:cNvPr>
          <p:cNvSpPr/>
          <p:nvPr/>
        </p:nvSpPr>
        <p:spPr>
          <a:xfrm>
            <a:off x="2221148" y="3657792"/>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ESO</a:t>
            </a:r>
          </a:p>
        </p:txBody>
      </p:sp>
      <p:sp>
        <p:nvSpPr>
          <p:cNvPr id="21" name="Rectangle 1">
            <a:hlinkClick r:id="" action="ppaction://noaction"/>
            <a:extLst>
              <a:ext uri="{FF2B5EF4-FFF2-40B4-BE49-F238E27FC236}">
                <a16:creationId xmlns:a16="http://schemas.microsoft.com/office/drawing/2014/main" id="{825E50B3-291B-B8F6-E859-2D4563CC9AEE}"/>
              </a:ext>
            </a:extLst>
          </p:cNvPr>
          <p:cNvSpPr/>
          <p:nvPr/>
        </p:nvSpPr>
        <p:spPr>
          <a:xfrm>
            <a:off x="4063809" y="3657789"/>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EO</a:t>
            </a:r>
          </a:p>
        </p:txBody>
      </p:sp>
      <p:sp>
        <p:nvSpPr>
          <p:cNvPr id="22" name="Rectangle 1">
            <a:hlinkClick r:id="" action="ppaction://noaction"/>
            <a:extLst>
              <a:ext uri="{FF2B5EF4-FFF2-40B4-BE49-F238E27FC236}">
                <a16:creationId xmlns:a16="http://schemas.microsoft.com/office/drawing/2014/main" id="{F6F1BC64-0495-701D-A502-7674956955AC}"/>
              </a:ext>
            </a:extLst>
          </p:cNvPr>
          <p:cNvSpPr/>
          <p:nvPr/>
        </p:nvSpPr>
        <p:spPr>
          <a:xfrm>
            <a:off x="5906470" y="3657789"/>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SF</a:t>
            </a:r>
          </a:p>
          <a:p>
            <a:pPr algn="ctr"/>
            <a:r>
              <a:rPr lang="fr-CH" sz="2600" b="1" dirty="0">
                <a:solidFill>
                  <a:schemeClr val="bg1"/>
                </a:solidFill>
              </a:rPr>
              <a:t>chef cuis</a:t>
            </a:r>
          </a:p>
        </p:txBody>
      </p:sp>
      <p:sp>
        <p:nvSpPr>
          <p:cNvPr id="23" name="Rectangle 1">
            <a:hlinkClick r:id="" action="ppaction://noaction"/>
            <a:extLst>
              <a:ext uri="{FF2B5EF4-FFF2-40B4-BE49-F238E27FC236}">
                <a16:creationId xmlns:a16="http://schemas.microsoft.com/office/drawing/2014/main" id="{069D57E1-DF43-2A1D-D83F-BF6746524239}"/>
              </a:ext>
            </a:extLst>
          </p:cNvPr>
          <p:cNvSpPr/>
          <p:nvPr/>
        </p:nvSpPr>
        <p:spPr>
          <a:xfrm>
            <a:off x="7749131" y="3651235"/>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SF</a:t>
            </a:r>
            <a:br>
              <a:rPr lang="fr-CH" sz="2600" b="1" dirty="0">
                <a:solidFill>
                  <a:schemeClr val="bg1"/>
                </a:solidFill>
              </a:rPr>
            </a:br>
            <a:r>
              <a:rPr lang="fr-CH" sz="2600" b="1" dirty="0" err="1">
                <a:solidFill>
                  <a:schemeClr val="bg1"/>
                </a:solidFill>
              </a:rPr>
              <a:t>sof</a:t>
            </a:r>
            <a:r>
              <a:rPr lang="fr-CH" sz="2600" b="1" dirty="0">
                <a:solidFill>
                  <a:schemeClr val="bg1"/>
                </a:solidFill>
              </a:rPr>
              <a:t> sup</a:t>
            </a:r>
          </a:p>
        </p:txBody>
      </p:sp>
      <p:sp>
        <p:nvSpPr>
          <p:cNvPr id="24" name="Rectangle 1">
            <a:hlinkClick r:id="" action="ppaction://noaction"/>
            <a:extLst>
              <a:ext uri="{FF2B5EF4-FFF2-40B4-BE49-F238E27FC236}">
                <a16:creationId xmlns:a16="http://schemas.microsoft.com/office/drawing/2014/main" id="{6E4AA50D-9571-F6D1-5B0F-07B428F380F8}"/>
              </a:ext>
            </a:extLst>
          </p:cNvPr>
          <p:cNvSpPr/>
          <p:nvPr/>
        </p:nvSpPr>
        <p:spPr>
          <a:xfrm>
            <a:off x="363915" y="5165705"/>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SR</a:t>
            </a:r>
          </a:p>
        </p:txBody>
      </p:sp>
      <p:sp>
        <p:nvSpPr>
          <p:cNvPr id="25" name="Rectangle 1">
            <a:hlinkClick r:id="" action="ppaction://noaction"/>
            <a:extLst>
              <a:ext uri="{FF2B5EF4-FFF2-40B4-BE49-F238E27FC236}">
                <a16:creationId xmlns:a16="http://schemas.microsoft.com/office/drawing/2014/main" id="{31F22ED2-4C70-35B1-DB96-E5A095C69BA6}"/>
              </a:ext>
            </a:extLst>
          </p:cNvPr>
          <p:cNvSpPr/>
          <p:nvPr/>
        </p:nvSpPr>
        <p:spPr>
          <a:xfrm>
            <a:off x="2207568" y="5165704"/>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SSU</a:t>
            </a:r>
          </a:p>
        </p:txBody>
      </p:sp>
      <p:sp>
        <p:nvSpPr>
          <p:cNvPr id="26" name="Rectangle 1">
            <a:hlinkClick r:id="" action="ppaction://noaction"/>
            <a:extLst>
              <a:ext uri="{FF2B5EF4-FFF2-40B4-BE49-F238E27FC236}">
                <a16:creationId xmlns:a16="http://schemas.microsoft.com/office/drawing/2014/main" id="{3FFECD7E-E428-A0F1-8641-86124431D49B}"/>
              </a:ext>
            </a:extLst>
          </p:cNvPr>
          <p:cNvSpPr/>
          <p:nvPr/>
        </p:nvSpPr>
        <p:spPr>
          <a:xfrm>
            <a:off x="4050229" y="5165701"/>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SU</a:t>
            </a:r>
          </a:p>
        </p:txBody>
      </p:sp>
      <p:sp>
        <p:nvSpPr>
          <p:cNvPr id="27" name="Rectangle 1">
            <a:hlinkClick r:id="" action="ppaction://noaction"/>
            <a:extLst>
              <a:ext uri="{FF2B5EF4-FFF2-40B4-BE49-F238E27FC236}">
                <a16:creationId xmlns:a16="http://schemas.microsoft.com/office/drawing/2014/main" id="{4EA45C96-1DC3-C127-506E-635E7F096966}"/>
              </a:ext>
            </a:extLst>
          </p:cNvPr>
          <p:cNvSpPr/>
          <p:nvPr/>
        </p:nvSpPr>
        <p:spPr>
          <a:xfrm>
            <a:off x="5892890" y="5165701"/>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err="1">
                <a:solidFill>
                  <a:schemeClr val="bg1"/>
                </a:solidFill>
              </a:rPr>
              <a:t>Cfo</a:t>
            </a:r>
            <a:r>
              <a:rPr lang="fr-CH" sz="2600" b="1" dirty="0">
                <a:solidFill>
                  <a:schemeClr val="bg1"/>
                </a:solidFill>
              </a:rPr>
              <a:t> </a:t>
            </a:r>
            <a:r>
              <a:rPr lang="fr-CH" sz="2600" b="1" dirty="0" err="1">
                <a:solidFill>
                  <a:schemeClr val="bg1"/>
                </a:solidFill>
              </a:rPr>
              <a:t>capocuc</a:t>
            </a:r>
            <a:endParaRPr lang="fr-CH" sz="2600" b="1" dirty="0">
              <a:solidFill>
                <a:schemeClr val="bg1"/>
              </a:solidFill>
            </a:endParaRPr>
          </a:p>
        </p:txBody>
      </p:sp>
      <p:sp>
        <p:nvSpPr>
          <p:cNvPr id="28" name="Rectangle 1">
            <a:hlinkClick r:id="" action="ppaction://noaction"/>
            <a:extLst>
              <a:ext uri="{FF2B5EF4-FFF2-40B4-BE49-F238E27FC236}">
                <a16:creationId xmlns:a16="http://schemas.microsoft.com/office/drawing/2014/main" id="{16B77C43-C533-AE95-B762-83199C45EB8F}"/>
              </a:ext>
            </a:extLst>
          </p:cNvPr>
          <p:cNvSpPr/>
          <p:nvPr/>
        </p:nvSpPr>
        <p:spPr>
          <a:xfrm>
            <a:off x="7735551" y="5159147"/>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err="1">
                <a:solidFill>
                  <a:schemeClr val="bg1"/>
                </a:solidFill>
              </a:rPr>
              <a:t>Cfo</a:t>
            </a:r>
            <a:r>
              <a:rPr lang="fr-CH" sz="2600" b="1" dirty="0">
                <a:solidFill>
                  <a:schemeClr val="bg1"/>
                </a:solidFill>
              </a:rPr>
              <a:t> </a:t>
            </a:r>
            <a:r>
              <a:rPr lang="fr-CH" sz="2600" b="1" dirty="0" err="1">
                <a:solidFill>
                  <a:schemeClr val="bg1"/>
                </a:solidFill>
              </a:rPr>
              <a:t>suff</a:t>
            </a:r>
            <a:r>
              <a:rPr lang="fr-CH" sz="2600" b="1" dirty="0">
                <a:solidFill>
                  <a:schemeClr val="bg1"/>
                </a:solidFill>
              </a:rPr>
              <a:t> sup</a:t>
            </a:r>
          </a:p>
        </p:txBody>
      </p:sp>
      <p:sp>
        <p:nvSpPr>
          <p:cNvPr id="29" name="Rectangle 1">
            <a:hlinkClick r:id="" action="ppaction://noaction"/>
            <a:extLst>
              <a:ext uri="{FF2B5EF4-FFF2-40B4-BE49-F238E27FC236}">
                <a16:creationId xmlns:a16="http://schemas.microsoft.com/office/drawing/2014/main" id="{4F912A80-7D9F-248D-9201-B5735DC152B6}"/>
              </a:ext>
            </a:extLst>
          </p:cNvPr>
          <p:cNvSpPr/>
          <p:nvPr/>
        </p:nvSpPr>
        <p:spPr>
          <a:xfrm>
            <a:off x="9578212" y="2139066"/>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ADF</a:t>
            </a:r>
          </a:p>
        </p:txBody>
      </p:sp>
      <p:sp>
        <p:nvSpPr>
          <p:cNvPr id="30" name="Rectangle 1">
            <a:hlinkClick r:id="" action="ppaction://noaction"/>
            <a:extLst>
              <a:ext uri="{FF2B5EF4-FFF2-40B4-BE49-F238E27FC236}">
                <a16:creationId xmlns:a16="http://schemas.microsoft.com/office/drawing/2014/main" id="{BE4B0A02-9AC2-E635-2F85-14FD49355DB3}"/>
              </a:ext>
            </a:extLst>
          </p:cNvPr>
          <p:cNvSpPr/>
          <p:nvPr/>
        </p:nvSpPr>
        <p:spPr>
          <a:xfrm>
            <a:off x="9578211" y="3645145"/>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dirty="0">
                <a:solidFill>
                  <a:schemeClr val="bg1"/>
                </a:solidFill>
              </a:rPr>
              <a:t>SIF</a:t>
            </a:r>
          </a:p>
        </p:txBody>
      </p:sp>
      <p:sp>
        <p:nvSpPr>
          <p:cNvPr id="31" name="Rectangle 1">
            <a:hlinkClick r:id="" action="ppaction://noaction"/>
            <a:extLst>
              <a:ext uri="{FF2B5EF4-FFF2-40B4-BE49-F238E27FC236}">
                <a16:creationId xmlns:a16="http://schemas.microsoft.com/office/drawing/2014/main" id="{6E413B60-806F-4558-E23E-F40C4671EA39}"/>
              </a:ext>
            </a:extLst>
          </p:cNvPr>
          <p:cNvSpPr/>
          <p:nvPr/>
        </p:nvSpPr>
        <p:spPr>
          <a:xfrm>
            <a:off x="9578210" y="5165700"/>
            <a:ext cx="1627629" cy="8555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bg1"/>
                </a:solidFill>
              </a:rPr>
              <a:t>SIF</a:t>
            </a:r>
          </a:p>
        </p:txBody>
      </p:sp>
    </p:spTree>
    <p:extLst>
      <p:ext uri="{BB962C8B-B14F-4D97-AF65-F5344CB8AC3E}">
        <p14:creationId xmlns:p14="http://schemas.microsoft.com/office/powerpoint/2010/main" val="2394288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691FD-FDE5-B3AE-6D45-D4F5E16C0B2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9B65248-C48D-9E5D-9D83-7DC37C8B4434}"/>
              </a:ext>
            </a:extLst>
          </p:cNvPr>
          <p:cNvSpPr>
            <a:spLocks noGrp="1"/>
          </p:cNvSpPr>
          <p:nvPr>
            <p:ph type="title"/>
          </p:nvPr>
        </p:nvSpPr>
        <p:spPr/>
        <p:txBody>
          <a:bodyPr/>
          <a:lstStyle/>
          <a:p>
            <a:r>
              <a:rPr lang="it-IT" dirty="0"/>
              <a:t>Fattori che influenzano la capacità prestazionale</a:t>
            </a:r>
            <a:br>
              <a:rPr lang="it-IT" dirty="0"/>
            </a:br>
            <a:endParaRPr lang="de-CH" dirty="0"/>
          </a:p>
        </p:txBody>
      </p:sp>
      <p:pic>
        <p:nvPicPr>
          <p:cNvPr id="3" name="Grafik 2">
            <a:extLst>
              <a:ext uri="{FF2B5EF4-FFF2-40B4-BE49-F238E27FC236}">
                <a16:creationId xmlns:a16="http://schemas.microsoft.com/office/drawing/2014/main" id="{1AF6CE11-4DE0-BAF9-8F33-FB95E43F7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536" y="1480091"/>
            <a:ext cx="8960000" cy="5040000"/>
          </a:xfrm>
          <a:prstGeom prst="rect">
            <a:avLst/>
          </a:prstGeom>
        </p:spPr>
      </p:pic>
      <p:sp>
        <p:nvSpPr>
          <p:cNvPr id="2" name="SeitenzahlBenutzerdefiniert">
            <a:extLst>
              <a:ext uri="{FF2B5EF4-FFF2-40B4-BE49-F238E27FC236}">
                <a16:creationId xmlns:a16="http://schemas.microsoft.com/office/drawing/2014/main" id="{2F45C22A-A4F1-7202-81B3-87BC8788390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31057957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5AECF-6337-961E-DE6D-0195740C77B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153C5B9-210E-49C3-9D15-6FB0E3A8015F}"/>
              </a:ext>
            </a:extLst>
          </p:cNvPr>
          <p:cNvSpPr txBox="1"/>
          <p:nvPr/>
        </p:nvSpPr>
        <p:spPr>
          <a:xfrm>
            <a:off x="378984" y="2164528"/>
            <a:ext cx="4176464" cy="4271169"/>
          </a:xfrm>
          <a:prstGeom prst="rect">
            <a:avLst/>
          </a:prstGeom>
          <a:noFill/>
          <a:ln>
            <a:solidFill>
              <a:schemeClr val="tx1"/>
            </a:solidFill>
          </a:ln>
        </p:spPr>
        <p:txBody>
          <a:bodyPr wrap="square" rtlCol="0">
            <a:spAutoFit/>
          </a:bodyPr>
          <a:lstStyle/>
          <a:p>
            <a:pPr algn="ctr">
              <a:lnSpc>
                <a:spcPct val="150000"/>
              </a:lnSpc>
            </a:pPr>
            <a:r>
              <a:rPr lang="de-CH" sz="2400" dirty="0">
                <a:solidFill>
                  <a:schemeClr val="bg1">
                    <a:lumMod val="65000"/>
                  </a:schemeClr>
                </a:solidFill>
              </a:rPr>
              <a:t>Riscaldamento</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Velocità</a:t>
            </a:r>
          </a:p>
          <a:p>
            <a:pPr algn="ctr">
              <a:lnSpc>
                <a:spcPct val="150000"/>
              </a:lnSpc>
            </a:pPr>
            <a:r>
              <a:rPr lang="de-CH" sz="1600" dirty="0">
                <a:solidFill>
                  <a:schemeClr val="bg1">
                    <a:lumMod val="65000"/>
                  </a:schemeClr>
                </a:solidFill>
              </a:rPr>
              <a:t>prima</a:t>
            </a:r>
          </a:p>
          <a:p>
            <a:pPr algn="ctr">
              <a:lnSpc>
                <a:spcPct val="150000"/>
              </a:lnSpc>
            </a:pPr>
            <a:r>
              <a:rPr lang="de-CH" sz="2400" b="1" dirty="0"/>
              <a:t>Forza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Resistenza</a:t>
            </a:r>
          </a:p>
          <a:p>
            <a:pPr algn="ctr">
              <a:lnSpc>
                <a:spcPct val="150000"/>
              </a:lnSpc>
            </a:pPr>
            <a:r>
              <a:rPr lang="de-CH" sz="1600" dirty="0">
                <a:solidFill>
                  <a:schemeClr val="bg1">
                    <a:lumMod val="65000"/>
                  </a:schemeClr>
                </a:solidFill>
              </a:rPr>
              <a:t>prima</a:t>
            </a:r>
          </a:p>
          <a:p>
            <a:pPr algn="ctr">
              <a:lnSpc>
                <a:spcPct val="150000"/>
              </a:lnSpc>
            </a:pPr>
            <a:r>
              <a:rPr lang="de-CH" sz="2400" dirty="0">
                <a:solidFill>
                  <a:schemeClr val="bg1">
                    <a:lumMod val="65000"/>
                  </a:schemeClr>
                </a:solidFill>
              </a:rPr>
              <a:t>Ritorno alla calma</a:t>
            </a:r>
          </a:p>
        </p:txBody>
      </p:sp>
      <p:sp>
        <p:nvSpPr>
          <p:cNvPr id="5" name="Textfeld 4">
            <a:extLst>
              <a:ext uri="{FF2B5EF4-FFF2-40B4-BE49-F238E27FC236}">
                <a16:creationId xmlns:a16="http://schemas.microsoft.com/office/drawing/2014/main" id="{11170D71-4F80-4379-AB9F-D59BAB66E763}"/>
              </a:ext>
            </a:extLst>
          </p:cNvPr>
          <p:cNvSpPr txBox="1"/>
          <p:nvPr/>
        </p:nvSpPr>
        <p:spPr>
          <a:xfrm>
            <a:off x="378984" y="1600730"/>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Cronologia dell’allenamento</a:t>
            </a:r>
            <a:endParaRPr lang="de-CH" sz="2400" dirty="0"/>
          </a:p>
        </p:txBody>
      </p:sp>
      <p:sp>
        <p:nvSpPr>
          <p:cNvPr id="6" name="Titel 2">
            <a:extLst>
              <a:ext uri="{FF2B5EF4-FFF2-40B4-BE49-F238E27FC236}">
                <a16:creationId xmlns:a16="http://schemas.microsoft.com/office/drawing/2014/main" id="{3E7F2D2C-FDCE-46AD-8BFA-FFCC7DD882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fr-CH" sz="2800" i="0" u="none" strike="noStrike" dirty="0">
                <a:solidFill>
                  <a:srgbClr val="000000"/>
                </a:solidFill>
                <a:effectLst/>
                <a:latin typeface="+mj-lt"/>
              </a:rPr>
            </a:br>
            <a:r>
              <a:rPr lang="de-CH" sz="2800" b="0" dirty="0">
                <a:solidFill>
                  <a:srgbClr val="1D1D1D"/>
                </a:solidFill>
              </a:rPr>
              <a:t>Metodi di </a:t>
            </a:r>
            <a:r>
              <a:rPr lang="de-CH" sz="2800" b="0" dirty="0" err="1">
                <a:solidFill>
                  <a:srgbClr val="1D1D1D"/>
                </a:solidFill>
              </a:rPr>
              <a:t>allenamento</a:t>
            </a:r>
            <a:endParaRPr lang="de-CH" altLang="de-DE" sz="2800" b="0" dirty="0">
              <a:latin typeface="Arial" panose="020B0604020202020204" pitchFamily="34" charset="0"/>
            </a:endParaRPr>
          </a:p>
        </p:txBody>
      </p:sp>
      <p:sp>
        <p:nvSpPr>
          <p:cNvPr id="9" name="Text Box 4">
            <a:extLst>
              <a:ext uri="{FF2B5EF4-FFF2-40B4-BE49-F238E27FC236}">
                <a16:creationId xmlns:a16="http://schemas.microsoft.com/office/drawing/2014/main" id="{AE29B4AD-9709-7DA1-60E3-601CE5CFB4A1}"/>
              </a:ext>
            </a:extLst>
          </p:cNvPr>
          <p:cNvSpPr txBox="1">
            <a:spLocks noChangeArrowheads="1"/>
          </p:cNvSpPr>
          <p:nvPr/>
        </p:nvSpPr>
        <p:spPr bwMode="auto">
          <a:xfrm>
            <a:off x="4727848" y="2761229"/>
            <a:ext cx="7200479"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cs typeface="+mn-cs"/>
            </a:endParaRPr>
          </a:p>
          <a:p>
            <a:pPr eaLnBrk="0" hangingPunct="0">
              <a:tabLst>
                <a:tab pos="2598738" algn="l"/>
              </a:tabLst>
              <a:defRPr/>
            </a:pPr>
            <a:r>
              <a:rPr lang="de-CH" sz="2400" dirty="0" err="1">
                <a:solidFill>
                  <a:schemeClr val="tx1"/>
                </a:solidFill>
                <a:latin typeface="Arial" charset="0"/>
              </a:rPr>
              <a:t>g</a:t>
            </a:r>
            <a:r>
              <a:rPr lang="de-CH" sz="2400" dirty="0" err="1">
                <a:solidFill>
                  <a:schemeClr val="tx1"/>
                </a:solidFill>
                <a:latin typeface="Arial" charset="0"/>
                <a:cs typeface="+mn-cs"/>
              </a:rPr>
              <a:t>randi</a:t>
            </a:r>
            <a:r>
              <a:rPr lang="de-CH" sz="2400" dirty="0">
                <a:solidFill>
                  <a:schemeClr val="tx1"/>
                </a:solidFill>
                <a:latin typeface="Arial" charset="0"/>
                <a:cs typeface="+mn-cs"/>
              </a:rPr>
              <a:t> </a:t>
            </a:r>
            <a:r>
              <a:rPr lang="de-CH" sz="2400" dirty="0" err="1">
                <a:solidFill>
                  <a:schemeClr val="tx1"/>
                </a:solidFill>
                <a:latin typeface="Arial" charset="0"/>
                <a:cs typeface="+mn-cs"/>
              </a:rPr>
              <a:t>muscoli</a:t>
            </a:r>
            <a:r>
              <a:rPr lang="de-CH" sz="2400" dirty="0">
                <a:solidFill>
                  <a:schemeClr val="tx1"/>
                </a:solidFill>
                <a:latin typeface="Arial" charset="0"/>
              </a:rPr>
              <a:t>		</a:t>
            </a:r>
            <a:r>
              <a:rPr lang="de-CH" sz="1600" dirty="0">
                <a:solidFill>
                  <a:schemeClr val="tx1"/>
                </a:solidFill>
                <a:latin typeface="Arial" charset="0"/>
              </a:rPr>
              <a:t>prima		</a:t>
            </a:r>
            <a:r>
              <a:rPr lang="de-CH" sz="2400" dirty="0" err="1">
                <a:solidFill>
                  <a:schemeClr val="tx1"/>
                </a:solidFill>
                <a:latin typeface="Arial" charset="0"/>
              </a:rPr>
              <a:t>piccoli</a:t>
            </a:r>
            <a:r>
              <a:rPr lang="de-CH" sz="2400" dirty="0">
                <a:solidFill>
                  <a:schemeClr val="tx1"/>
                </a:solidFill>
                <a:latin typeface="Arial" charset="0"/>
              </a:rPr>
              <a:t> </a:t>
            </a:r>
            <a:r>
              <a:rPr lang="de-CH" sz="2400" dirty="0" err="1">
                <a:solidFill>
                  <a:schemeClr val="tx1"/>
                </a:solidFill>
                <a:latin typeface="Arial" charset="0"/>
              </a:rPr>
              <a:t>muscoli</a:t>
            </a:r>
            <a:r>
              <a:rPr lang="de-CH" sz="2400" dirty="0">
                <a:solidFill>
                  <a:schemeClr val="tx1"/>
                </a:solidFill>
                <a:latin typeface="Arial" charset="0"/>
              </a:rPr>
              <a:t> </a:t>
            </a: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pluriarticolare</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monoarticolare</a:t>
            </a:r>
            <a:endParaRPr lang="de-CH" sz="16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r>
              <a:rPr lang="de-CH" sz="2400" dirty="0" err="1">
                <a:solidFill>
                  <a:schemeClr val="tx1"/>
                </a:solidFill>
                <a:latin typeface="Arial" charset="0"/>
              </a:rPr>
              <a:t>esercizi</a:t>
            </a:r>
            <a:r>
              <a:rPr lang="de-CH" sz="2400" dirty="0">
                <a:solidFill>
                  <a:schemeClr val="tx1"/>
                </a:solidFill>
                <a:latin typeface="Arial" charset="0"/>
              </a:rPr>
              <a:t> </a:t>
            </a:r>
            <a:r>
              <a:rPr lang="de-CH" sz="2400" dirty="0" err="1">
                <a:solidFill>
                  <a:schemeClr val="tx1"/>
                </a:solidFill>
                <a:latin typeface="Arial" charset="0"/>
              </a:rPr>
              <a:t>complessi</a:t>
            </a:r>
            <a:r>
              <a:rPr lang="de-CH" sz="2400" dirty="0">
                <a:solidFill>
                  <a:schemeClr val="tx1"/>
                </a:solidFill>
                <a:latin typeface="Arial" charset="0"/>
              </a:rPr>
              <a:t>	</a:t>
            </a:r>
            <a:r>
              <a:rPr lang="de-CH" sz="1600" dirty="0">
                <a:solidFill>
                  <a:schemeClr val="tx1"/>
                </a:solidFill>
                <a:latin typeface="Arial" charset="0"/>
              </a:rPr>
              <a:t>prima</a:t>
            </a:r>
            <a:r>
              <a:rPr lang="de-CH" sz="2400" dirty="0">
                <a:solidFill>
                  <a:schemeClr val="tx1"/>
                </a:solidFill>
                <a:latin typeface="Arial" charset="0"/>
              </a:rPr>
              <a:t>		</a:t>
            </a:r>
            <a:r>
              <a:rPr lang="de-CH" sz="2400" dirty="0" err="1">
                <a:solidFill>
                  <a:schemeClr val="tx1"/>
                </a:solidFill>
                <a:latin typeface="Arial" charset="0"/>
                <a:cs typeface="+mn-cs"/>
              </a:rPr>
              <a:t>esercizi</a:t>
            </a:r>
            <a:r>
              <a:rPr lang="de-CH" sz="2400" dirty="0">
                <a:solidFill>
                  <a:schemeClr val="tx1"/>
                </a:solidFill>
                <a:latin typeface="Arial" charset="0"/>
                <a:cs typeface="+mn-cs"/>
              </a:rPr>
              <a:t> </a:t>
            </a:r>
            <a:r>
              <a:rPr lang="de-CH" sz="2400" dirty="0" err="1">
                <a:solidFill>
                  <a:schemeClr val="tx1"/>
                </a:solidFill>
                <a:latin typeface="Arial" charset="0"/>
                <a:cs typeface="+mn-cs"/>
              </a:rPr>
              <a:t>semplici</a:t>
            </a:r>
            <a:endParaRPr lang="de-CH" sz="24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eaLnBrk="0" hangingPunct="0">
              <a:defRPr/>
            </a:pPr>
            <a:endParaRPr lang="de-CH" sz="1000" dirty="0">
              <a:solidFill>
                <a:schemeClr val="tx1"/>
              </a:solidFill>
              <a:latin typeface="Arial" charset="0"/>
              <a:cs typeface="+mn-cs"/>
            </a:endParaRPr>
          </a:p>
          <a:p>
            <a:pPr algn="ctr" eaLnBrk="0" hangingPunct="0">
              <a:defRPr/>
            </a:pPr>
            <a:r>
              <a:rPr lang="de-CH" sz="2400" dirty="0" err="1">
                <a:solidFill>
                  <a:schemeClr val="tx1"/>
                </a:solidFill>
                <a:latin typeface="Arial" charset="0"/>
              </a:rPr>
              <a:t>Tronco</a:t>
            </a:r>
            <a:r>
              <a:rPr lang="de-CH" sz="2400" dirty="0">
                <a:solidFill>
                  <a:schemeClr val="tx1"/>
                </a:solidFill>
                <a:latin typeface="Arial" charset="0"/>
              </a:rPr>
              <a:t> </a:t>
            </a:r>
            <a:r>
              <a:rPr lang="de-CH" sz="2400" dirty="0" err="1">
                <a:solidFill>
                  <a:schemeClr val="tx1"/>
                </a:solidFill>
                <a:latin typeface="Arial" charset="0"/>
              </a:rPr>
              <a:t>verso</a:t>
            </a:r>
            <a:r>
              <a:rPr lang="de-CH" sz="2400" dirty="0">
                <a:solidFill>
                  <a:schemeClr val="tx1"/>
                </a:solidFill>
                <a:latin typeface="Arial" charset="0"/>
              </a:rPr>
              <a:t> la </a:t>
            </a:r>
            <a:r>
              <a:rPr lang="de-CH" sz="2400" dirty="0" err="1">
                <a:solidFill>
                  <a:schemeClr val="tx1"/>
                </a:solidFill>
                <a:latin typeface="Arial" charset="0"/>
              </a:rPr>
              <a:t>fine</a:t>
            </a:r>
            <a:r>
              <a:rPr lang="de-CH" sz="2400" dirty="0">
                <a:solidFill>
                  <a:schemeClr val="tx1"/>
                </a:solidFill>
                <a:latin typeface="Arial" charset="0"/>
              </a:rPr>
              <a:t> dell’allenamento</a:t>
            </a:r>
            <a:endParaRPr lang="de-CH" sz="2400" dirty="0">
              <a:solidFill>
                <a:schemeClr val="tx1"/>
              </a:solidFill>
              <a:latin typeface="Arial" charset="0"/>
              <a:cs typeface="+mn-cs"/>
            </a:endParaRPr>
          </a:p>
          <a:p>
            <a:pPr eaLnBrk="0" hangingPunct="0">
              <a:defRPr/>
            </a:pPr>
            <a:endParaRPr lang="en-GB" sz="400" dirty="0">
              <a:solidFill>
                <a:schemeClr val="tx1"/>
              </a:solidFill>
              <a:latin typeface="Arial" charset="0"/>
              <a:cs typeface="+mn-cs"/>
            </a:endParaRPr>
          </a:p>
        </p:txBody>
      </p:sp>
      <p:sp>
        <p:nvSpPr>
          <p:cNvPr id="10" name="Textfeld 9">
            <a:extLst>
              <a:ext uri="{FF2B5EF4-FFF2-40B4-BE49-F238E27FC236}">
                <a16:creationId xmlns:a16="http://schemas.microsoft.com/office/drawing/2014/main" id="{B63B6D54-B8A0-51AD-70A3-A1E1EC9DDCFC}"/>
              </a:ext>
            </a:extLst>
          </p:cNvPr>
          <p:cNvSpPr txBox="1"/>
          <p:nvPr/>
        </p:nvSpPr>
        <p:spPr>
          <a:xfrm>
            <a:off x="6384032" y="1631052"/>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Struttura</a:t>
            </a:r>
            <a:r>
              <a:rPr lang="de-CH" sz="2400" b="0" kern="0" dirty="0">
                <a:latin typeface="Arial" panose="020B0604020202020204" pitchFamily="34" charset="0"/>
                <a:cs typeface="Arial" panose="020B0604020202020204" pitchFamily="34" charset="0"/>
              </a:rPr>
              <a:t> dell’allenamento</a:t>
            </a:r>
            <a:endParaRPr lang="de-CH" sz="2400" dirty="0"/>
          </a:p>
        </p:txBody>
      </p:sp>
      <p:sp>
        <p:nvSpPr>
          <p:cNvPr id="2" name="SeitenzahlBenutzerdefiniert">
            <a:extLst>
              <a:ext uri="{FF2B5EF4-FFF2-40B4-BE49-F238E27FC236}">
                <a16:creationId xmlns:a16="http://schemas.microsoft.com/office/drawing/2014/main" id="{B2EEB3CD-A55E-7955-7996-4BC5946FA32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24958372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379413" y="1844824"/>
            <a:ext cx="1077506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METHODISCHE HINWEISE</a:t>
            </a:r>
          </a:p>
          <a:p>
            <a:pPr>
              <a:spcBef>
                <a:spcPct val="0"/>
              </a:spcBef>
              <a:spcAft>
                <a:spcPts val="600"/>
              </a:spcAft>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Wärme dich gut auf</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Gehe konzentriert an die Gewichte, bereite dich mit leichten </a:t>
            </a:r>
            <a:br>
              <a:rPr lang="de-CH" altLang="de-DE" sz="2000" dirty="0">
                <a:latin typeface="Arial" pitchFamily="34" charset="0"/>
              </a:rPr>
            </a:br>
            <a:r>
              <a:rPr lang="de-CH" altLang="de-DE" sz="2000" dirty="0">
                <a:latin typeface="Arial" pitchFamily="34" charset="0"/>
              </a:rPr>
              <a:t>Lasten vor</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N</a:t>
            </a:r>
            <a:r>
              <a:rPr lang="de-DE" altLang="de-DE" sz="2000" dirty="0" err="1">
                <a:latin typeface="Arial" pitchFamily="34" charset="0"/>
              </a:rPr>
              <a:t>iveaugerechte</a:t>
            </a:r>
            <a:r>
              <a:rPr lang="de-DE" altLang="de-DE" sz="2000" dirty="0">
                <a:latin typeface="Arial" pitchFamily="34" charset="0"/>
              </a:rPr>
              <a:t> Belastung</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Eine langfristige und harmonische Entwicklung anstreben (</a:t>
            </a:r>
            <a:r>
              <a:rPr lang="de-DE" altLang="de-DE" sz="2000" dirty="0" err="1">
                <a:latin typeface="Arial" pitchFamily="34" charset="0"/>
              </a:rPr>
              <a:t>Dysbalancen</a:t>
            </a:r>
            <a:r>
              <a:rPr lang="de-DE" altLang="de-DE" sz="2000" dirty="0">
                <a:latin typeface="Arial" pitchFamily="34" charset="0"/>
              </a:rPr>
              <a:t> vermeiden)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Dynamische, technikorientierte Übungen bevorzugen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Mit den </a:t>
            </a:r>
            <a:r>
              <a:rPr lang="de-DE" altLang="de-DE" sz="2000" dirty="0" err="1">
                <a:latin typeface="Arial" pitchFamily="34" charset="0"/>
              </a:rPr>
              <a:t>grösseren</a:t>
            </a:r>
            <a:r>
              <a:rPr lang="de-DE" altLang="de-DE" sz="2000" dirty="0">
                <a:latin typeface="Arial" pitchFamily="34" charset="0"/>
              </a:rPr>
              <a:t> Muskelgruppen beginnen</a:t>
            </a:r>
          </a:p>
          <a:p>
            <a:pPr marL="285750" indent="-285750">
              <a:spcBef>
                <a:spcPct val="0"/>
              </a:spcBef>
              <a:spcAft>
                <a:spcPts val="600"/>
              </a:spcAft>
              <a:buClr>
                <a:schemeClr val="accent1"/>
              </a:buClr>
              <a:buFont typeface="Wingdings" pitchFamily="2" charset="2"/>
              <a:buChar char="§"/>
            </a:pPr>
            <a:r>
              <a:rPr lang="de-DE" altLang="de-DE" sz="2000" dirty="0">
                <a:latin typeface="Arial" pitchFamily="34" charset="0"/>
              </a:rPr>
              <a:t>G</a:t>
            </a:r>
            <a:r>
              <a:rPr lang="de-CH" altLang="de-DE" sz="2000" dirty="0" err="1">
                <a:latin typeface="Arial" pitchFamily="34" charset="0"/>
              </a:rPr>
              <a:t>ute</a:t>
            </a:r>
            <a:r>
              <a:rPr lang="de-CH" altLang="de-DE" sz="2000" dirty="0">
                <a:latin typeface="Arial" pitchFamily="34" charset="0"/>
              </a:rPr>
              <a:t> Technik und korrekte Ausführung sind wichtiger als dein Rekord!</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M</a:t>
            </a:r>
            <a:r>
              <a:rPr lang="de-DE" altLang="de-DE" sz="2000" dirty="0" err="1">
                <a:latin typeface="Arial" pitchFamily="34" charset="0"/>
              </a:rPr>
              <a:t>usik</a:t>
            </a:r>
            <a:r>
              <a:rPr lang="de-DE" altLang="de-DE" sz="2000" dirty="0">
                <a:latin typeface="Arial" pitchFamily="34" charset="0"/>
              </a:rPr>
              <a:t> wirkt motivierend</a:t>
            </a:r>
          </a:p>
        </p:txBody>
      </p:sp>
      <p:sp>
        <p:nvSpPr>
          <p:cNvPr id="4" name="Titel 2">
            <a:extLst>
              <a:ext uri="{FF2B5EF4-FFF2-40B4-BE49-F238E27FC236}">
                <a16:creationId xmlns:a16="http://schemas.microsoft.com/office/drawing/2014/main" id="{90288724-8FDF-471E-A18A-6B9054EC471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DAE8D3A3-8CF1-C6A2-DBBF-7C533BEFD2F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10917728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6EB96-0BF1-7270-6810-D4B88A110908}"/>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F336F178-3E42-05F3-932C-332BB03B9696}"/>
              </a:ext>
            </a:extLst>
          </p:cNvPr>
          <p:cNvSpPr txBox="1">
            <a:spLocks noChangeArrowheads="1"/>
          </p:cNvSpPr>
          <p:nvPr/>
        </p:nvSpPr>
        <p:spPr bwMode="auto">
          <a:xfrm>
            <a:off x="379413" y="1844824"/>
            <a:ext cx="10973171"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CONSEILS MÉTHODOLOGIQUES</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Echauffe-toi</a:t>
            </a:r>
            <a:r>
              <a:rPr lang="de-CH" altLang="de-DE" sz="2000" dirty="0">
                <a:latin typeface="Arial" pitchFamily="34" charset="0"/>
              </a:rPr>
              <a:t> </a:t>
            </a:r>
            <a:r>
              <a:rPr lang="de-CH" altLang="de-DE" sz="2000" dirty="0" err="1">
                <a:latin typeface="Arial" pitchFamily="34" charset="0"/>
              </a:rPr>
              <a:t>bien</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Aborde</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poids</a:t>
            </a:r>
            <a:r>
              <a:rPr lang="de-CH" altLang="de-DE" sz="2000" dirty="0">
                <a:latin typeface="Arial" pitchFamily="34" charset="0"/>
              </a:rPr>
              <a:t> en </a:t>
            </a:r>
            <a:r>
              <a:rPr lang="de-CH" altLang="de-DE" sz="2000" dirty="0" err="1">
                <a:latin typeface="Arial" pitchFamily="34" charset="0"/>
              </a:rPr>
              <a:t>te</a:t>
            </a:r>
            <a:r>
              <a:rPr lang="de-CH" altLang="de-DE" sz="2000" dirty="0">
                <a:latin typeface="Arial" pitchFamily="34" charset="0"/>
              </a:rPr>
              <a:t> </a:t>
            </a:r>
            <a:r>
              <a:rPr lang="de-CH" altLang="de-DE" sz="2000" dirty="0" err="1">
                <a:latin typeface="Arial" pitchFamily="34" charset="0"/>
              </a:rPr>
              <a:t>concentrant</a:t>
            </a:r>
            <a:r>
              <a:rPr lang="de-CH" altLang="de-DE" sz="2000" dirty="0">
                <a:latin typeface="Arial" pitchFamily="34" charset="0"/>
              </a:rPr>
              <a:t>, </a:t>
            </a:r>
            <a:r>
              <a:rPr lang="de-CH" altLang="de-DE" sz="2000" dirty="0" err="1">
                <a:latin typeface="Arial" pitchFamily="34" charset="0"/>
              </a:rPr>
              <a:t>prépare-toi</a:t>
            </a:r>
            <a:r>
              <a:rPr lang="de-CH" altLang="de-DE" sz="2000" dirty="0">
                <a:latin typeface="Arial" pitchFamily="34" charset="0"/>
              </a:rPr>
              <a:t> </a:t>
            </a:r>
            <a:r>
              <a:rPr lang="de-CH" altLang="de-DE" sz="2000" dirty="0" err="1">
                <a:latin typeface="Arial" pitchFamily="34" charset="0"/>
              </a:rPr>
              <a:t>avec</a:t>
            </a:r>
            <a:r>
              <a:rPr lang="de-CH" altLang="de-DE" sz="2000" dirty="0">
                <a:latin typeface="Arial" pitchFamily="34" charset="0"/>
              </a:rPr>
              <a:t> des </a:t>
            </a:r>
            <a:r>
              <a:rPr lang="de-CH" altLang="de-DE" sz="2000" dirty="0" err="1">
                <a:latin typeface="Arial" pitchFamily="34" charset="0"/>
              </a:rPr>
              <a:t>charges</a:t>
            </a:r>
            <a:r>
              <a:rPr lang="de-CH" altLang="de-DE" sz="2000" dirty="0">
                <a:latin typeface="Arial" pitchFamily="34" charset="0"/>
              </a:rPr>
              <a:t> </a:t>
            </a:r>
            <a:r>
              <a:rPr lang="de-CH" altLang="de-DE" sz="2000" dirty="0" err="1">
                <a:latin typeface="Arial" pitchFamily="34" charset="0"/>
              </a:rPr>
              <a:t>légères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Charge </a:t>
            </a:r>
            <a:r>
              <a:rPr lang="de-CH" altLang="de-DE" sz="2000" dirty="0" err="1">
                <a:latin typeface="Arial" pitchFamily="34" charset="0"/>
              </a:rPr>
              <a:t>adaptée</a:t>
            </a:r>
            <a:r>
              <a:rPr lang="de-CH" altLang="de-DE" sz="2000" dirty="0">
                <a:latin typeface="Arial" pitchFamily="34" charset="0"/>
              </a:rPr>
              <a:t> au </a:t>
            </a:r>
            <a:r>
              <a:rPr lang="de-CH" altLang="de-DE" sz="2000" dirty="0" err="1">
                <a:latin typeface="Arial" pitchFamily="34" charset="0"/>
              </a:rPr>
              <a:t>niveau</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Viser</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développement</a:t>
            </a:r>
            <a:r>
              <a:rPr lang="de-CH" altLang="de-DE" sz="2000" dirty="0">
                <a:latin typeface="Arial" pitchFamily="34" charset="0"/>
              </a:rPr>
              <a:t> </a:t>
            </a:r>
            <a:r>
              <a:rPr lang="de-CH" altLang="de-DE" sz="2000" dirty="0" err="1">
                <a:latin typeface="Arial" pitchFamily="34" charset="0"/>
              </a:rPr>
              <a:t>harmonieux</a:t>
            </a:r>
            <a:r>
              <a:rPr lang="de-CH" altLang="de-DE" sz="2000" dirty="0">
                <a:latin typeface="Arial" pitchFamily="34" charset="0"/>
              </a:rPr>
              <a:t> à </a:t>
            </a:r>
            <a:r>
              <a:rPr lang="de-CH" altLang="de-DE" sz="2000" dirty="0" err="1">
                <a:latin typeface="Arial" pitchFamily="34" charset="0"/>
              </a:rPr>
              <a:t>long</a:t>
            </a:r>
            <a:r>
              <a:rPr lang="de-CH" altLang="de-DE" sz="2000" dirty="0">
                <a:latin typeface="Arial" pitchFamily="34" charset="0"/>
              </a:rPr>
              <a:t> </a:t>
            </a:r>
            <a:r>
              <a:rPr lang="de-CH" altLang="de-DE" sz="2000" dirty="0" err="1">
                <a:latin typeface="Arial" pitchFamily="34" charset="0"/>
              </a:rPr>
              <a:t>terme</a:t>
            </a:r>
            <a:r>
              <a:rPr lang="de-CH" altLang="de-DE" sz="2000" dirty="0">
                <a:latin typeface="Arial" pitchFamily="34" charset="0"/>
              </a:rPr>
              <a:t> (</a:t>
            </a:r>
            <a:r>
              <a:rPr lang="de-CH" altLang="de-DE" sz="2000" dirty="0" err="1">
                <a:latin typeface="Arial" pitchFamily="34" charset="0"/>
              </a:rPr>
              <a:t>éviter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déséquilibres</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Privilégier</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exercices</a:t>
            </a:r>
            <a:r>
              <a:rPr lang="de-CH" altLang="de-DE" sz="2000" dirty="0">
                <a:latin typeface="Arial" pitchFamily="34" charset="0"/>
              </a:rPr>
              <a:t> </a:t>
            </a:r>
            <a:r>
              <a:rPr lang="de-CH" altLang="de-DE" sz="2000" dirty="0" err="1">
                <a:latin typeface="Arial" pitchFamily="34" charset="0"/>
              </a:rPr>
              <a:t>dynamiques</a:t>
            </a:r>
            <a:r>
              <a:rPr lang="de-CH" altLang="de-DE" sz="2000" dirty="0">
                <a:latin typeface="Arial" pitchFamily="34" charset="0"/>
              </a:rPr>
              <a:t>, </a:t>
            </a:r>
            <a:r>
              <a:rPr lang="de-CH" altLang="de-DE" sz="2000" dirty="0" err="1">
                <a:latin typeface="Arial" pitchFamily="34" charset="0"/>
              </a:rPr>
              <a:t>axés</a:t>
            </a:r>
            <a:r>
              <a:rPr lang="de-CH" altLang="de-DE" sz="2000" dirty="0">
                <a:latin typeface="Arial" pitchFamily="34" charset="0"/>
              </a:rPr>
              <a:t> </a:t>
            </a:r>
            <a:r>
              <a:rPr lang="de-CH" altLang="de-DE" sz="2000" dirty="0" err="1">
                <a:latin typeface="Arial" pitchFamily="34" charset="0"/>
              </a:rPr>
              <a:t>sur</a:t>
            </a:r>
            <a:r>
              <a:rPr lang="de-CH" altLang="de-DE" sz="2000" dirty="0">
                <a:latin typeface="Arial" pitchFamily="34" charset="0"/>
              </a:rPr>
              <a:t> la </a:t>
            </a:r>
            <a:r>
              <a:rPr lang="de-CH" altLang="de-DE" sz="2000" dirty="0" err="1">
                <a:latin typeface="Arial" pitchFamily="34" charset="0"/>
              </a:rPr>
              <a:t>technique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Commencer</a:t>
            </a:r>
            <a:r>
              <a:rPr lang="de-CH" altLang="de-DE" sz="2000" dirty="0">
                <a:latin typeface="Arial" pitchFamily="34" charset="0"/>
              </a:rPr>
              <a:t> par </a:t>
            </a:r>
            <a:r>
              <a:rPr lang="de-CH" altLang="de-DE" sz="2000" dirty="0" err="1">
                <a:latin typeface="Arial" pitchFamily="34" charset="0"/>
              </a:rPr>
              <a:t>les</a:t>
            </a:r>
            <a:r>
              <a:rPr lang="de-CH" altLang="de-DE" sz="2000" dirty="0">
                <a:latin typeface="Arial" pitchFamily="34" charset="0"/>
              </a:rPr>
              <a:t> </a:t>
            </a:r>
            <a:r>
              <a:rPr lang="de-CH" altLang="de-DE" sz="2000" dirty="0" err="1">
                <a:latin typeface="Arial" pitchFamily="34" charset="0"/>
              </a:rPr>
              <a:t>groupes</a:t>
            </a:r>
            <a:r>
              <a:rPr lang="de-CH" altLang="de-DE" sz="2000" dirty="0">
                <a:latin typeface="Arial" pitchFamily="34" charset="0"/>
              </a:rPr>
              <a:t> </a:t>
            </a:r>
            <a:r>
              <a:rPr lang="de-CH" altLang="de-DE" sz="2000" dirty="0" err="1">
                <a:latin typeface="Arial" pitchFamily="34" charset="0"/>
              </a:rPr>
              <a:t>musculaires</a:t>
            </a:r>
            <a:r>
              <a:rPr lang="de-CH" altLang="de-DE" sz="2000" dirty="0">
                <a:latin typeface="Arial" pitchFamily="34" charset="0"/>
              </a:rPr>
              <a:t> </a:t>
            </a:r>
            <a:r>
              <a:rPr lang="de-CH" altLang="de-DE" sz="2000" dirty="0" err="1">
                <a:latin typeface="Arial" pitchFamily="34" charset="0"/>
              </a:rPr>
              <a:t>les</a:t>
            </a:r>
            <a:r>
              <a:rPr lang="de-CH" altLang="de-DE" sz="2000" dirty="0">
                <a:latin typeface="Arial" pitchFamily="34" charset="0"/>
              </a:rPr>
              <a:t> plus </a:t>
            </a:r>
            <a:r>
              <a:rPr lang="de-CH" altLang="de-DE" sz="2000" dirty="0" err="1">
                <a:latin typeface="Arial" pitchFamily="34" charset="0"/>
              </a:rPr>
              <a:t>importants</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bonne</a:t>
            </a:r>
            <a:r>
              <a:rPr lang="de-CH" altLang="de-DE" sz="2000" dirty="0">
                <a:latin typeface="Arial" pitchFamily="34" charset="0"/>
              </a:rPr>
              <a:t> </a:t>
            </a:r>
            <a:r>
              <a:rPr lang="de-CH" altLang="de-DE" sz="2000" dirty="0" err="1">
                <a:latin typeface="Arial" pitchFamily="34" charset="0"/>
              </a:rPr>
              <a:t>technique</a:t>
            </a:r>
            <a:r>
              <a:rPr lang="de-CH" altLang="de-DE" sz="2000" dirty="0">
                <a:latin typeface="Arial" pitchFamily="34" charset="0"/>
              </a:rPr>
              <a:t> et </a:t>
            </a:r>
            <a:r>
              <a:rPr lang="de-CH" altLang="de-DE" sz="2000" dirty="0" err="1">
                <a:latin typeface="Arial" pitchFamily="34" charset="0"/>
              </a:rPr>
              <a:t>une</a:t>
            </a:r>
            <a:r>
              <a:rPr lang="de-CH" altLang="de-DE" sz="2000" dirty="0">
                <a:latin typeface="Arial" pitchFamily="34" charset="0"/>
              </a:rPr>
              <a:t> </a:t>
            </a:r>
            <a:r>
              <a:rPr lang="de-CH" altLang="de-DE" sz="2000" dirty="0" err="1">
                <a:latin typeface="Arial" pitchFamily="34" charset="0"/>
              </a:rPr>
              <a:t>exécution</a:t>
            </a:r>
            <a:r>
              <a:rPr lang="de-CH" altLang="de-DE" sz="2000" dirty="0">
                <a:latin typeface="Arial" pitchFamily="34" charset="0"/>
              </a:rPr>
              <a:t> </a:t>
            </a:r>
            <a:r>
              <a:rPr lang="de-CH" altLang="de-DE" sz="2000" dirty="0" err="1">
                <a:latin typeface="Arial" pitchFamily="34" charset="0"/>
              </a:rPr>
              <a:t>correcte</a:t>
            </a:r>
            <a:r>
              <a:rPr lang="de-CH" altLang="de-DE" sz="2000" dirty="0">
                <a:latin typeface="Arial" pitchFamily="34" charset="0"/>
              </a:rPr>
              <a:t> </a:t>
            </a:r>
            <a:r>
              <a:rPr lang="de-CH" altLang="de-DE" sz="2000" dirty="0" err="1">
                <a:latin typeface="Arial" pitchFamily="34" charset="0"/>
              </a:rPr>
              <a:t>sont</a:t>
            </a:r>
            <a:r>
              <a:rPr lang="de-CH" altLang="de-DE" sz="2000" dirty="0">
                <a:latin typeface="Arial" pitchFamily="34" charset="0"/>
              </a:rPr>
              <a:t> plus </a:t>
            </a:r>
            <a:r>
              <a:rPr lang="de-CH" altLang="de-DE" sz="2000" dirty="0" err="1">
                <a:latin typeface="Arial" pitchFamily="34" charset="0"/>
              </a:rPr>
              <a:t>importantes</a:t>
            </a:r>
            <a:r>
              <a:rPr lang="de-CH" altLang="de-DE" sz="2000" dirty="0">
                <a:latin typeface="Arial" pitchFamily="34" charset="0"/>
              </a:rPr>
              <a:t> </a:t>
            </a:r>
            <a:r>
              <a:rPr lang="de-CH" altLang="de-DE" sz="2000" dirty="0" err="1">
                <a:latin typeface="Arial" pitchFamily="34" charset="0"/>
              </a:rPr>
              <a:t>que</a:t>
            </a:r>
            <a:r>
              <a:rPr lang="de-CH" altLang="de-DE" sz="2000" dirty="0">
                <a:latin typeface="Arial" pitchFamily="34" charset="0"/>
              </a:rPr>
              <a:t> ton </a:t>
            </a:r>
            <a:r>
              <a:rPr lang="de-CH" altLang="de-DE" sz="2000" dirty="0" err="1">
                <a:latin typeface="Arial" pitchFamily="34" charset="0"/>
              </a:rPr>
              <a:t>record</a:t>
            </a:r>
            <a:r>
              <a:rPr lang="de-CH" altLang="de-DE" sz="2000" dirty="0">
                <a:latin typeface="Arial" pitchFamily="34" charset="0"/>
              </a:rPr>
              <a:t> !</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musique</a:t>
            </a:r>
            <a:r>
              <a:rPr lang="de-CH" altLang="de-DE" sz="2000" dirty="0">
                <a:latin typeface="Arial" pitchFamily="34" charset="0"/>
              </a:rPr>
              <a:t> 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a:t>
            </a:r>
            <a:r>
              <a:rPr lang="de-CH" altLang="de-DE" sz="2000" dirty="0">
                <a:latin typeface="Arial" pitchFamily="34" charset="0"/>
              </a:rPr>
              <a:t> </a:t>
            </a:r>
            <a:r>
              <a:rPr lang="de-CH" altLang="de-DE" sz="2000" dirty="0" err="1">
                <a:latin typeface="Arial" pitchFamily="34" charset="0"/>
              </a:rPr>
              <a:t>motivant</a:t>
            </a:r>
            <a:endParaRPr lang="de-DE" altLang="de-DE" sz="2000" dirty="0">
              <a:latin typeface="Arial" pitchFamily="34" charset="0"/>
            </a:endParaRPr>
          </a:p>
        </p:txBody>
      </p:sp>
      <p:sp>
        <p:nvSpPr>
          <p:cNvPr id="4" name="Titel 2">
            <a:extLst>
              <a:ext uri="{FF2B5EF4-FFF2-40B4-BE49-F238E27FC236}">
                <a16:creationId xmlns:a16="http://schemas.microsoft.com/office/drawing/2014/main" id="{17F267F8-E071-4CA0-BAB0-40B30020138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11B7B401-C8E7-F420-F855-35495BAEA7A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7053484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F89-240D-9D76-3581-62C991731F04}"/>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295936D9-A5AF-0B41-9660-A55343BA82A5}"/>
              </a:ext>
            </a:extLst>
          </p:cNvPr>
          <p:cNvSpPr txBox="1">
            <a:spLocks noChangeArrowheads="1"/>
          </p:cNvSpPr>
          <p:nvPr/>
        </p:nvSpPr>
        <p:spPr bwMode="auto">
          <a:xfrm>
            <a:off x="379413" y="1844824"/>
            <a:ext cx="10775069"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NOTE METODOLOGICHE</a:t>
            </a:r>
          </a:p>
          <a:p>
            <a:pPr>
              <a:spcBef>
                <a:spcPct val="0"/>
              </a:spcBef>
              <a:buFontTx/>
              <a:buNone/>
            </a:pPr>
            <a:endParaRPr lang="de-CH" altLang="de-DE" sz="2000" b="1" dirty="0">
              <a:latin typeface="Arial" panose="020B0604020202020204"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Riscaldarsi</a:t>
            </a:r>
            <a:r>
              <a:rPr lang="de-CH" altLang="de-DE" sz="2000" dirty="0">
                <a:latin typeface="Arial" pitchFamily="34" charset="0"/>
              </a:rPr>
              <a:t> </a:t>
            </a:r>
            <a:r>
              <a:rPr lang="de-CH" altLang="de-DE" sz="2000" dirty="0" err="1">
                <a:latin typeface="Arial" pitchFamily="34" charset="0"/>
              </a:rPr>
              <a:t>bene</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Concentrarsi</a:t>
            </a:r>
            <a:r>
              <a:rPr lang="de-CH" altLang="de-DE" sz="2000" dirty="0">
                <a:latin typeface="Arial" pitchFamily="34" charset="0"/>
              </a:rPr>
              <a:t> sui </a:t>
            </a:r>
            <a:r>
              <a:rPr lang="de-CH" altLang="de-DE" sz="2000" dirty="0" err="1">
                <a:latin typeface="Arial" pitchFamily="34" charset="0"/>
              </a:rPr>
              <a:t>pesi</a:t>
            </a:r>
            <a:r>
              <a:rPr lang="de-CH" altLang="de-DE" sz="2000" dirty="0">
                <a:latin typeface="Arial" pitchFamily="34" charset="0"/>
              </a:rPr>
              <a:t>, </a:t>
            </a:r>
            <a:r>
              <a:rPr lang="de-CH" altLang="de-DE" sz="2000" dirty="0" err="1">
                <a:latin typeface="Arial" pitchFamily="34" charset="0"/>
              </a:rPr>
              <a:t>prepararsi</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leggeri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Caricare</a:t>
            </a:r>
            <a:r>
              <a:rPr lang="de-CH" altLang="de-DE" sz="2000" dirty="0">
                <a:latin typeface="Arial" pitchFamily="34" charset="0"/>
              </a:rPr>
              <a:t> in base al </a:t>
            </a:r>
            <a:r>
              <a:rPr lang="de-CH" altLang="de-DE" sz="2000" dirty="0" err="1">
                <a:latin typeface="Arial" pitchFamily="34" charset="0"/>
              </a:rPr>
              <a:t>livello</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Puntare</a:t>
            </a:r>
            <a:r>
              <a:rPr lang="de-CH" altLang="de-DE" sz="2000" dirty="0">
                <a:latin typeface="Arial" pitchFamily="34" charset="0"/>
              </a:rPr>
              <a:t> a uno </a:t>
            </a:r>
            <a:r>
              <a:rPr lang="de-CH" altLang="de-DE" sz="2000" dirty="0" err="1">
                <a:latin typeface="Arial" pitchFamily="34" charset="0"/>
              </a:rPr>
              <a:t>sviluppo</a:t>
            </a:r>
            <a:r>
              <a:rPr lang="de-CH" altLang="de-DE" sz="2000" dirty="0">
                <a:latin typeface="Arial" pitchFamily="34" charset="0"/>
              </a:rPr>
              <a:t> </a:t>
            </a:r>
            <a:r>
              <a:rPr lang="de-CH" altLang="de-DE" sz="2000" dirty="0" err="1">
                <a:latin typeface="Arial" pitchFamily="34" charset="0"/>
              </a:rPr>
              <a:t>duraturo</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armonioso</a:t>
            </a:r>
            <a:r>
              <a:rPr lang="de-CH" altLang="de-DE" sz="2000" dirty="0">
                <a:latin typeface="Arial" pitchFamily="34" charset="0"/>
              </a:rPr>
              <a:t> (</a:t>
            </a:r>
            <a:r>
              <a:rPr lang="de-CH" altLang="de-DE" sz="2000" dirty="0" err="1">
                <a:latin typeface="Arial" pitchFamily="34" charset="0"/>
              </a:rPr>
              <a:t>evitare</a:t>
            </a:r>
            <a:r>
              <a:rPr lang="de-CH" altLang="de-DE" sz="2000" dirty="0">
                <a:latin typeface="Arial" pitchFamily="34" charset="0"/>
              </a:rPr>
              <a:t> </a:t>
            </a:r>
            <a:r>
              <a:rPr lang="de-CH" altLang="de-DE" sz="2000" dirty="0" err="1">
                <a:latin typeface="Arial" pitchFamily="34" charset="0"/>
              </a:rPr>
              <a:t>gli</a:t>
            </a:r>
            <a:r>
              <a:rPr lang="de-CH" altLang="de-DE" sz="2000" dirty="0">
                <a:latin typeface="Arial" pitchFamily="34" charset="0"/>
              </a:rPr>
              <a:t> </a:t>
            </a:r>
            <a:r>
              <a:rPr lang="de-CH" altLang="de-DE" sz="2000" dirty="0" err="1">
                <a:latin typeface="Arial" pitchFamily="34" charset="0"/>
              </a:rPr>
              <a:t>squilibri</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Privilegiare</a:t>
            </a:r>
            <a:r>
              <a:rPr lang="de-CH" altLang="de-DE" sz="2000" dirty="0">
                <a:latin typeface="Arial" pitchFamily="34" charset="0"/>
              </a:rPr>
              <a:t> </a:t>
            </a:r>
            <a:r>
              <a:rPr lang="de-CH" altLang="de-DE" sz="2000" dirty="0" err="1">
                <a:latin typeface="Arial" pitchFamily="34" charset="0"/>
              </a:rPr>
              <a:t>esercizi</a:t>
            </a:r>
            <a:r>
              <a:rPr lang="de-CH" altLang="de-DE" sz="2000" dirty="0">
                <a:latin typeface="Arial" pitchFamily="34" charset="0"/>
              </a:rPr>
              <a:t> </a:t>
            </a:r>
            <a:r>
              <a:rPr lang="de-CH" altLang="de-DE" sz="2000" dirty="0" err="1">
                <a:latin typeface="Arial" pitchFamily="34" charset="0"/>
              </a:rPr>
              <a:t>dinamici</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orientati</a:t>
            </a:r>
            <a:r>
              <a:rPr lang="de-CH" altLang="de-DE" sz="2000" dirty="0">
                <a:latin typeface="Arial" pitchFamily="34" charset="0"/>
              </a:rPr>
              <a:t> alla </a:t>
            </a:r>
            <a:r>
              <a:rPr lang="de-CH" altLang="de-DE" sz="2000" dirty="0" err="1">
                <a:latin typeface="Arial" pitchFamily="34" charset="0"/>
              </a:rPr>
              <a:t>tecnica</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err="1">
                <a:latin typeface="Arial" pitchFamily="34" charset="0"/>
              </a:rPr>
              <a:t>Iniziare</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i </a:t>
            </a:r>
            <a:r>
              <a:rPr lang="de-CH" altLang="de-DE" sz="2000" dirty="0" err="1">
                <a:latin typeface="Arial" pitchFamily="34" charset="0"/>
              </a:rPr>
              <a:t>gruppi</a:t>
            </a:r>
            <a:r>
              <a:rPr lang="de-CH" altLang="de-DE" sz="2000" dirty="0">
                <a:latin typeface="Arial" pitchFamily="34" charset="0"/>
              </a:rPr>
              <a:t> </a:t>
            </a:r>
            <a:r>
              <a:rPr lang="de-CH" altLang="de-DE" sz="2000" dirty="0" err="1">
                <a:latin typeface="Arial" pitchFamily="34" charset="0"/>
              </a:rPr>
              <a:t>muscolari</a:t>
            </a:r>
            <a:r>
              <a:rPr lang="de-CH" altLang="de-DE" sz="2000" dirty="0">
                <a:latin typeface="Arial" pitchFamily="34" charset="0"/>
              </a:rPr>
              <a:t> più </a:t>
            </a:r>
            <a:r>
              <a:rPr lang="de-CH" altLang="de-DE" sz="2000" dirty="0" err="1">
                <a:latin typeface="Arial" pitchFamily="34" charset="0"/>
              </a:rPr>
              <a:t>grandi</a:t>
            </a:r>
            <a:endParaRPr lang="de-CH" altLang="de-DE" sz="2000" dirty="0">
              <a:latin typeface="Arial" pitchFamily="34" charset="0"/>
            </a:endParaRP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Una </a:t>
            </a:r>
            <a:r>
              <a:rPr lang="de-CH" altLang="de-DE" sz="2000" dirty="0" err="1">
                <a:latin typeface="Arial" pitchFamily="34" charset="0"/>
              </a:rPr>
              <a:t>buona</a:t>
            </a:r>
            <a:r>
              <a:rPr lang="de-CH" altLang="de-DE" sz="2000" dirty="0">
                <a:latin typeface="Arial" pitchFamily="34" charset="0"/>
              </a:rPr>
              <a:t> </a:t>
            </a:r>
            <a:r>
              <a:rPr lang="de-CH" altLang="de-DE" sz="2000" dirty="0" err="1">
                <a:latin typeface="Arial" pitchFamily="34" charset="0"/>
              </a:rPr>
              <a:t>tecnica</a:t>
            </a:r>
            <a:r>
              <a:rPr lang="de-CH" altLang="de-DE" sz="2000" dirty="0">
                <a:latin typeface="Arial" pitchFamily="34" charset="0"/>
              </a:rPr>
              <a:t> </a:t>
            </a:r>
            <a:r>
              <a:rPr lang="de-CH" altLang="de-DE" sz="2000" dirty="0" err="1">
                <a:latin typeface="Arial" pitchFamily="34" charset="0"/>
              </a:rPr>
              <a:t>e</a:t>
            </a:r>
            <a:r>
              <a:rPr lang="de-CH" altLang="de-DE" sz="2000" dirty="0">
                <a:latin typeface="Arial" pitchFamily="34" charset="0"/>
              </a:rPr>
              <a:t> </a:t>
            </a:r>
            <a:r>
              <a:rPr lang="de-CH" altLang="de-DE" sz="2000" dirty="0" err="1">
                <a:latin typeface="Arial" pitchFamily="34" charset="0"/>
              </a:rPr>
              <a:t>una</a:t>
            </a:r>
            <a:r>
              <a:rPr lang="de-CH" altLang="de-DE" sz="2000" dirty="0">
                <a:latin typeface="Arial" pitchFamily="34" charset="0"/>
              </a:rPr>
              <a:t> </a:t>
            </a:r>
            <a:r>
              <a:rPr lang="de-CH" altLang="de-DE" sz="2000" dirty="0" err="1">
                <a:latin typeface="Arial" pitchFamily="34" charset="0"/>
              </a:rPr>
              <a:t>corretta</a:t>
            </a:r>
            <a:r>
              <a:rPr lang="de-CH" altLang="de-DE" sz="2000" dirty="0">
                <a:latin typeface="Arial" pitchFamily="34" charset="0"/>
              </a:rPr>
              <a:t> </a:t>
            </a:r>
            <a:r>
              <a:rPr lang="de-CH" altLang="de-DE" sz="2000" dirty="0" err="1">
                <a:latin typeface="Arial" pitchFamily="34" charset="0"/>
              </a:rPr>
              <a:t>esecuzione</a:t>
            </a:r>
            <a:r>
              <a:rPr lang="de-CH" altLang="de-DE" sz="2000" dirty="0">
                <a:latin typeface="Arial" pitchFamily="34" charset="0"/>
              </a:rPr>
              <a:t> </a:t>
            </a:r>
            <a:r>
              <a:rPr lang="de-CH" altLang="de-DE" sz="2000" dirty="0" err="1">
                <a:latin typeface="Arial" pitchFamily="34" charset="0"/>
              </a:rPr>
              <a:t>sono</a:t>
            </a:r>
            <a:r>
              <a:rPr lang="de-CH" altLang="de-DE" sz="2000" dirty="0">
                <a:latin typeface="Arial" pitchFamily="34" charset="0"/>
              </a:rPr>
              <a:t> più </a:t>
            </a:r>
            <a:r>
              <a:rPr lang="de-CH" altLang="de-DE" sz="2000" dirty="0" err="1">
                <a:latin typeface="Arial" pitchFamily="34" charset="0"/>
              </a:rPr>
              <a:t>importanti</a:t>
            </a:r>
            <a:r>
              <a:rPr lang="de-CH" altLang="de-DE" sz="2000" dirty="0">
                <a:latin typeface="Arial" pitchFamily="34" charset="0"/>
              </a:rPr>
              <a:t> del </a:t>
            </a:r>
            <a:r>
              <a:rPr lang="de-CH" altLang="de-DE" sz="2000" dirty="0" err="1">
                <a:latin typeface="Arial" pitchFamily="34" charset="0"/>
              </a:rPr>
              <a:t>vostro</a:t>
            </a:r>
            <a:r>
              <a:rPr lang="de-CH" altLang="de-DE" sz="2000" dirty="0">
                <a:latin typeface="Arial" pitchFamily="34" charset="0"/>
              </a:rPr>
              <a:t> </a:t>
            </a:r>
            <a:r>
              <a:rPr lang="de-CH" altLang="de-DE" sz="2000" dirty="0" err="1">
                <a:latin typeface="Arial" pitchFamily="34" charset="0"/>
              </a:rPr>
              <a:t>record</a:t>
            </a:r>
            <a:r>
              <a:rPr lang="de-CH" altLang="de-DE" sz="2000" dirty="0">
                <a:latin typeface="Arial" pitchFamily="34" charset="0"/>
              </a:rPr>
              <a:t>!</a:t>
            </a:r>
          </a:p>
          <a:p>
            <a:pPr marL="285750" indent="-285750">
              <a:spcBef>
                <a:spcPct val="0"/>
              </a:spcBef>
              <a:spcAft>
                <a:spcPts val="600"/>
              </a:spcAft>
              <a:buClr>
                <a:schemeClr val="accent1"/>
              </a:buClr>
              <a:buFont typeface="Wingdings" pitchFamily="2" charset="2"/>
              <a:buChar char="§"/>
            </a:pPr>
            <a:r>
              <a:rPr lang="de-CH" altLang="de-DE" sz="2000" dirty="0">
                <a:latin typeface="Arial" pitchFamily="34" charset="0"/>
              </a:rPr>
              <a:t>La </a:t>
            </a:r>
            <a:r>
              <a:rPr lang="de-CH" altLang="de-DE" sz="2000" dirty="0" err="1">
                <a:latin typeface="Arial" pitchFamily="34" charset="0"/>
              </a:rPr>
              <a:t>musica</a:t>
            </a:r>
            <a:r>
              <a:rPr lang="de-CH" altLang="de-DE" sz="2000" dirty="0">
                <a:latin typeface="Arial" pitchFamily="34" charset="0"/>
              </a:rPr>
              <a:t> ha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effetto</a:t>
            </a:r>
            <a:r>
              <a:rPr lang="de-CH" altLang="de-DE" sz="2000" dirty="0">
                <a:latin typeface="Arial" pitchFamily="34" charset="0"/>
              </a:rPr>
              <a:t> </a:t>
            </a:r>
            <a:r>
              <a:rPr lang="de-CH" altLang="de-DE" sz="2000" dirty="0" err="1">
                <a:latin typeface="Arial" pitchFamily="34" charset="0"/>
              </a:rPr>
              <a:t>motivante</a:t>
            </a:r>
            <a:endParaRPr lang="de-DE" altLang="de-DE" sz="2000" dirty="0">
              <a:latin typeface="Arial" pitchFamily="34" charset="0"/>
            </a:endParaRPr>
          </a:p>
        </p:txBody>
      </p:sp>
      <p:sp>
        <p:nvSpPr>
          <p:cNvPr id="4" name="Titel 2">
            <a:extLst>
              <a:ext uri="{FF2B5EF4-FFF2-40B4-BE49-F238E27FC236}">
                <a16:creationId xmlns:a16="http://schemas.microsoft.com/office/drawing/2014/main" id="{6DDB6A5C-708D-4ACA-85D7-7921C64272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BD221D8F-EB95-438A-562C-B8F7B0F5766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34</a:t>
            </a:r>
            <a:endParaRPr lang="de-CH" sz="900" dirty="0"/>
          </a:p>
        </p:txBody>
      </p:sp>
    </p:spTree>
    <p:extLst>
      <p:ext uri="{BB962C8B-B14F-4D97-AF65-F5344CB8AC3E}">
        <p14:creationId xmlns:p14="http://schemas.microsoft.com/office/powerpoint/2010/main" val="18348325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VERHALTEN IM KRAFTRAUM</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Ordnung halten (Gewichte wegräumen)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Schweisstuch verwenden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Keine nackten Oberkörper</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Geräte nach Gebrauch reinigen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Kein unnötiges Besetzen von Geräten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Gutes Schuhwerk für Langhanteltraining</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Verwende die Verschlüsse zur Sicherung der Gewichte an den Hanteln</a:t>
            </a: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Bitte Kollegen um Hilfestellung bei maximalen Lasten</a:t>
            </a: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C82D8768-BA14-46F0-9CC0-478F21980AD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Krafttrainings</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BDE21EAC-81E2-6CCD-4157-0510B3E33F9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12885284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431799" y="1736311"/>
            <a:ext cx="6883178"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fr-FR" sz="2000" b="1" dirty="0">
                <a:latin typeface="Arial" panose="020B0604020202020204" pitchFamily="34" charset="0"/>
              </a:rPr>
              <a:t>COMPORTEMENT DANS LA SALLE DE MUSCULATION</a:t>
            </a:r>
          </a:p>
          <a:p>
            <a:pPr>
              <a:spcBef>
                <a:spcPct val="0"/>
              </a:spcBef>
              <a:spcAft>
                <a:spcPts val="600"/>
              </a:spcAft>
              <a:buNone/>
            </a:pPr>
            <a:endParaRPr lang="de-CH" altLang="de-DE" sz="2000" b="1"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Maintenir l'ordre (ranger les poids)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un jupon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se mettre torse nu</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Nettoyer les appareils après utilisation</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Ne pas occuper inutilement les appareils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Porter de bonnes chaussures pour l'entraînement avec des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Utiliser les fermoirs pour sécuriser les poids sur les haltères</a:t>
            </a:r>
          </a:p>
          <a:p>
            <a:pPr marL="342900" indent="-342900">
              <a:spcBef>
                <a:spcPct val="0"/>
              </a:spcBef>
              <a:spcAft>
                <a:spcPts val="600"/>
              </a:spcAft>
              <a:buClr>
                <a:schemeClr val="accent1"/>
              </a:buClr>
              <a:buFont typeface="Wingdings" pitchFamily="2" charset="2"/>
              <a:buChar char="ü"/>
            </a:pPr>
            <a:r>
              <a:rPr lang="fr-FR" sz="2000" dirty="0">
                <a:latin typeface="Arial" pitchFamily="34" charset="0"/>
              </a:rPr>
              <a:t>Demander l'aide d'un collègue pour les charges maximales</a:t>
            </a:r>
          </a:p>
          <a:p>
            <a:pPr marL="342900" indent="-342900">
              <a:spcBef>
                <a:spcPct val="0"/>
              </a:spcBef>
              <a:spcAft>
                <a:spcPts val="600"/>
              </a:spcAft>
              <a:buClr>
                <a:schemeClr val="accent1"/>
              </a:buClr>
              <a:buFont typeface="Wingdings" pitchFamily="2" charset="2"/>
              <a:buChar char="ü"/>
            </a:pPr>
            <a:endParaRPr lang="de-CH" altLang="de-DE" sz="2000" dirty="0">
              <a:latin typeface="Arial" pitchFamily="34" charset="0"/>
            </a:endParaRPr>
          </a:p>
        </p:txBody>
      </p:sp>
      <p:pic>
        <p:nvPicPr>
          <p:cNvPr id="4" name="Picture 3">
            <a:extLst>
              <a:ext uri="{FF2B5EF4-FFF2-40B4-BE49-F238E27FC236}">
                <a16:creationId xmlns:a16="http://schemas.microsoft.com/office/drawing/2014/main" id="{3E2F8257-A7EF-3044-B40C-9DA0FBD49BAF}"/>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6" name="Titel 2">
            <a:extLst>
              <a:ext uri="{FF2B5EF4-FFF2-40B4-BE49-F238E27FC236}">
                <a16:creationId xmlns:a16="http://schemas.microsoft.com/office/drawing/2014/main" id="{79C52359-E47F-4D47-BFB2-FC85383F5C6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la force</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CB2E0858-48E7-8279-94DC-652F345761F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5220632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FC9A-71B9-2DFD-05D8-2C1022E4279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9B116086-100A-12CE-A1F7-C2E760BE334E}"/>
              </a:ext>
            </a:extLst>
          </p:cNvPr>
          <p:cNvSpPr txBox="1">
            <a:spLocks noChangeArrowheads="1"/>
          </p:cNvSpPr>
          <p:nvPr/>
        </p:nvSpPr>
        <p:spPr bwMode="auto">
          <a:xfrm>
            <a:off x="431799" y="1736311"/>
            <a:ext cx="6883178"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None/>
            </a:pPr>
            <a:r>
              <a:rPr lang="de-CH" altLang="de-DE" sz="2000" b="1" dirty="0">
                <a:latin typeface="Arial" panose="020B0604020202020204" pitchFamily="34" charset="0"/>
              </a:rPr>
              <a:t>COMPORTAMENTO IN SALA PESI</a:t>
            </a:r>
          </a:p>
          <a:p>
            <a:pPr marL="342900" indent="-342900">
              <a:spcBef>
                <a:spcPct val="0"/>
              </a:spcBef>
              <a:spcAft>
                <a:spcPts val="600"/>
              </a:spcAft>
              <a:buFont typeface="Wingdings" pitchFamily="2" charset="2"/>
              <a:buChar char="ü"/>
            </a:pPr>
            <a:endParaRPr lang="de-CH" altLang="de-DE" sz="2000" dirty="0">
              <a:latin typeface="Arial" panose="020B0604020202020204"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Mantenere</a:t>
            </a:r>
            <a:r>
              <a:rPr lang="de-CH" altLang="de-DE" sz="2000" dirty="0">
                <a:latin typeface="Arial" pitchFamily="34" charset="0"/>
              </a:rPr>
              <a:t> </a:t>
            </a:r>
            <a:r>
              <a:rPr lang="de-CH" altLang="de-DE" sz="2000" dirty="0" err="1">
                <a:latin typeface="Arial" pitchFamily="34" charset="0"/>
              </a:rPr>
              <a:t>l'ordine</a:t>
            </a:r>
            <a:r>
              <a:rPr lang="de-CH" altLang="de-DE" sz="2000" dirty="0">
                <a:latin typeface="Arial" pitchFamily="34" charset="0"/>
              </a:rPr>
              <a:t> (</a:t>
            </a:r>
            <a:r>
              <a:rPr lang="de-CH" altLang="de-DE" sz="2000" dirty="0" err="1">
                <a:latin typeface="Arial" pitchFamily="34" charset="0"/>
              </a:rPr>
              <a:t>riporre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a:t>
            </a: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Usare</a:t>
            </a:r>
            <a:r>
              <a:rPr lang="de-CH" altLang="de-DE" sz="2000" dirty="0">
                <a:latin typeface="Arial" pitchFamily="34" charset="0"/>
              </a:rPr>
              <a:t> </a:t>
            </a:r>
            <a:r>
              <a:rPr lang="de-CH" altLang="de-DE" sz="2000" dirty="0" err="1">
                <a:latin typeface="Arial" pitchFamily="34" charset="0"/>
              </a:rPr>
              <a:t>un</a:t>
            </a:r>
            <a:r>
              <a:rPr lang="de-CH" altLang="de-DE" sz="2000" dirty="0">
                <a:latin typeface="Arial" pitchFamily="34" charset="0"/>
              </a:rPr>
              <a:t> </a:t>
            </a:r>
            <a:r>
              <a:rPr lang="de-CH" altLang="de-DE" sz="2000" dirty="0" err="1">
                <a:latin typeface="Arial" pitchFamily="34" charset="0"/>
              </a:rPr>
              <a:t>asciugamano</a:t>
            </a:r>
            <a:r>
              <a:rPr lang="de-CH" altLang="de-DE" sz="2000" dirty="0">
                <a:latin typeface="Arial" pitchFamily="34" charset="0"/>
              </a:rPr>
              <a:t> per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sudore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indossare</a:t>
            </a:r>
            <a:r>
              <a:rPr lang="de-CH" altLang="de-DE" sz="2000" dirty="0">
                <a:latin typeface="Arial" pitchFamily="34" charset="0"/>
              </a:rPr>
              <a:t> la </a:t>
            </a:r>
            <a:r>
              <a:rPr lang="de-CH" altLang="de-DE" sz="2000" dirty="0" err="1">
                <a:latin typeface="Arial" pitchFamily="34" charset="0"/>
              </a:rPr>
              <a:t>parte</a:t>
            </a:r>
            <a:r>
              <a:rPr lang="de-CH" altLang="de-DE" sz="2000" dirty="0">
                <a:latin typeface="Arial" pitchFamily="34" charset="0"/>
              </a:rPr>
              <a:t> superiore del </a:t>
            </a:r>
            <a:r>
              <a:rPr lang="de-CH" altLang="de-DE" sz="2000" dirty="0" err="1">
                <a:latin typeface="Arial" pitchFamily="34" charset="0"/>
              </a:rPr>
              <a:t>corpo</a:t>
            </a:r>
            <a:r>
              <a:rPr lang="de-CH" altLang="de-DE" sz="2000" dirty="0">
                <a:latin typeface="Arial" pitchFamily="34" charset="0"/>
              </a:rPr>
              <a:t> </a:t>
            </a:r>
            <a:r>
              <a:rPr lang="de-CH" altLang="de-DE" sz="2000" dirty="0" err="1">
                <a:latin typeface="Arial" pitchFamily="34" charset="0"/>
              </a:rPr>
              <a:t>nuda</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Pulire</a:t>
            </a:r>
            <a:r>
              <a:rPr lang="de-CH" altLang="de-DE" sz="2000" dirty="0">
                <a:latin typeface="Arial" pitchFamily="34" charset="0"/>
              </a:rPr>
              <a:t> </a:t>
            </a:r>
            <a:r>
              <a:rPr lang="de-CH" altLang="de-DE" sz="2000" dirty="0" err="1">
                <a:latin typeface="Arial" pitchFamily="34" charset="0"/>
              </a:rPr>
              <a:t>l'attrezzatura</a:t>
            </a:r>
            <a:r>
              <a:rPr lang="de-CH" altLang="de-DE" sz="2000" dirty="0">
                <a:latin typeface="Arial" pitchFamily="34" charset="0"/>
              </a:rPr>
              <a:t> </a:t>
            </a:r>
            <a:r>
              <a:rPr lang="de-CH" altLang="de-DE" sz="2000" dirty="0" err="1">
                <a:latin typeface="Arial" pitchFamily="34" charset="0"/>
              </a:rPr>
              <a:t>dopo</a:t>
            </a:r>
            <a:r>
              <a:rPr lang="de-CH" altLang="de-DE" sz="2000" dirty="0">
                <a:latin typeface="Arial" pitchFamily="34" charset="0"/>
              </a:rPr>
              <a:t> </a:t>
            </a:r>
            <a:r>
              <a:rPr lang="de-CH" altLang="de-DE" sz="2000" dirty="0" err="1">
                <a:latin typeface="Arial" pitchFamily="34" charset="0"/>
              </a:rPr>
              <a:t>l'uso</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a:latin typeface="Arial" pitchFamily="34" charset="0"/>
              </a:rPr>
              <a:t>Non </a:t>
            </a:r>
            <a:r>
              <a:rPr lang="de-CH" altLang="de-DE" sz="2000" dirty="0" err="1">
                <a:latin typeface="Arial" pitchFamily="34" charset="0"/>
              </a:rPr>
              <a:t>occupare</a:t>
            </a:r>
            <a:r>
              <a:rPr lang="de-CH" altLang="de-DE" sz="2000" dirty="0">
                <a:latin typeface="Arial" pitchFamily="34" charset="0"/>
              </a:rPr>
              <a:t> </a:t>
            </a:r>
            <a:r>
              <a:rPr lang="de-CH" altLang="de-DE" sz="2000" dirty="0" err="1">
                <a:latin typeface="Arial" pitchFamily="34" charset="0"/>
              </a:rPr>
              <a:t>inutilmente</a:t>
            </a:r>
            <a:r>
              <a:rPr lang="de-CH" altLang="de-DE" sz="2000" dirty="0">
                <a:latin typeface="Arial" pitchFamily="34" charset="0"/>
              </a:rPr>
              <a:t> le </a:t>
            </a:r>
            <a:r>
              <a:rPr lang="de-CH" altLang="de-DE" sz="2000" dirty="0" err="1">
                <a:latin typeface="Arial" pitchFamily="34" charset="0"/>
              </a:rPr>
              <a:t>attrezzature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Calzature</a:t>
            </a:r>
            <a:r>
              <a:rPr lang="de-CH" altLang="de-DE" sz="2000" dirty="0">
                <a:latin typeface="Arial" pitchFamily="34" charset="0"/>
              </a:rPr>
              <a:t> </a:t>
            </a:r>
            <a:r>
              <a:rPr lang="de-CH" altLang="de-DE" sz="2000" dirty="0" err="1">
                <a:latin typeface="Arial" pitchFamily="34" charset="0"/>
              </a:rPr>
              <a:t>adatte</a:t>
            </a:r>
            <a:r>
              <a:rPr lang="de-CH" altLang="de-DE" sz="2000" dirty="0">
                <a:latin typeface="Arial" pitchFamily="34" charset="0"/>
              </a:rPr>
              <a:t> </a:t>
            </a:r>
            <a:r>
              <a:rPr lang="de-CH" altLang="de-DE" sz="2000" dirty="0" err="1">
                <a:latin typeface="Arial" pitchFamily="34" charset="0"/>
              </a:rPr>
              <a:t>all'allenamento</a:t>
            </a:r>
            <a:r>
              <a:rPr lang="de-CH" altLang="de-DE" sz="2000" dirty="0">
                <a:latin typeface="Arial" pitchFamily="34" charset="0"/>
              </a:rPr>
              <a:t> </a:t>
            </a:r>
            <a:r>
              <a:rPr lang="de-CH" altLang="de-DE" sz="2000" dirty="0" err="1">
                <a:latin typeface="Arial" pitchFamily="34" charset="0"/>
              </a:rPr>
              <a:t>con</a:t>
            </a:r>
            <a:r>
              <a:rPr lang="de-CH" altLang="de-DE" sz="2000" dirty="0">
                <a:latin typeface="Arial" pitchFamily="34" charset="0"/>
              </a:rPr>
              <a:t> </a:t>
            </a:r>
            <a:r>
              <a:rPr lang="de-CH" altLang="de-DE" sz="2000" dirty="0" err="1">
                <a:latin typeface="Arial" pitchFamily="34" charset="0"/>
              </a:rPr>
              <a:t>il</a:t>
            </a:r>
            <a:r>
              <a:rPr lang="de-CH" altLang="de-DE" sz="2000" dirty="0">
                <a:latin typeface="Arial" pitchFamily="34" charset="0"/>
              </a:rPr>
              <a:t> </a:t>
            </a:r>
            <a:r>
              <a:rPr lang="de-CH" altLang="de-DE" sz="2000" dirty="0" err="1">
                <a:latin typeface="Arial" pitchFamily="34" charset="0"/>
              </a:rPr>
              <a:t>bilanciere</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Utilizzare</a:t>
            </a:r>
            <a:r>
              <a:rPr lang="de-CH" altLang="de-DE" sz="2000" dirty="0">
                <a:latin typeface="Arial" pitchFamily="34" charset="0"/>
              </a:rPr>
              <a:t> i </a:t>
            </a:r>
            <a:r>
              <a:rPr lang="de-CH" altLang="de-DE" sz="2000" dirty="0" err="1">
                <a:latin typeface="Arial" pitchFamily="34" charset="0"/>
              </a:rPr>
              <a:t>lucchetti</a:t>
            </a:r>
            <a:r>
              <a:rPr lang="de-CH" altLang="de-DE" sz="2000" dirty="0">
                <a:latin typeface="Arial" pitchFamily="34" charset="0"/>
              </a:rPr>
              <a:t> per </a:t>
            </a:r>
            <a:r>
              <a:rPr lang="de-CH" altLang="de-DE" sz="2000" dirty="0" err="1">
                <a:latin typeface="Arial" pitchFamily="34" charset="0"/>
              </a:rPr>
              <a:t>fissare</a:t>
            </a:r>
            <a:r>
              <a:rPr lang="de-CH" altLang="de-DE" sz="2000" dirty="0">
                <a:latin typeface="Arial" pitchFamily="34" charset="0"/>
              </a:rPr>
              <a:t> i </a:t>
            </a:r>
            <a:r>
              <a:rPr lang="de-CH" altLang="de-DE" sz="2000" dirty="0" err="1">
                <a:latin typeface="Arial" pitchFamily="34" charset="0"/>
              </a:rPr>
              <a:t>pesi</a:t>
            </a:r>
            <a:r>
              <a:rPr lang="de-CH" altLang="de-DE" sz="2000" dirty="0">
                <a:latin typeface="Arial" pitchFamily="34" charset="0"/>
              </a:rPr>
              <a:t> sui </a:t>
            </a:r>
            <a:r>
              <a:rPr lang="de-CH" altLang="de-DE" sz="2000" dirty="0" err="1">
                <a:latin typeface="Arial" pitchFamily="34" charset="0"/>
              </a:rPr>
              <a:t>manubri</a:t>
            </a:r>
            <a:endParaRPr lang="de-CH" altLang="de-DE" sz="2000" dirty="0">
              <a:latin typeface="Arial" pitchFamily="34" charset="0"/>
            </a:endParaRPr>
          </a:p>
          <a:p>
            <a:pPr marL="342900" indent="-342900">
              <a:spcBef>
                <a:spcPct val="0"/>
              </a:spcBef>
              <a:spcAft>
                <a:spcPts val="600"/>
              </a:spcAft>
              <a:buClr>
                <a:schemeClr val="accent1"/>
              </a:buClr>
              <a:buFont typeface="Wingdings" pitchFamily="2" charset="2"/>
              <a:buChar char="ü"/>
            </a:pPr>
            <a:r>
              <a:rPr lang="de-CH" altLang="de-DE" sz="2000" dirty="0" err="1">
                <a:latin typeface="Arial" pitchFamily="34" charset="0"/>
              </a:rPr>
              <a:t>Chiedere</a:t>
            </a:r>
            <a:r>
              <a:rPr lang="de-CH" altLang="de-DE" sz="2000" dirty="0">
                <a:latin typeface="Arial" pitchFamily="34" charset="0"/>
              </a:rPr>
              <a:t> </a:t>
            </a:r>
            <a:r>
              <a:rPr lang="de-CH" altLang="de-DE" sz="2000" dirty="0" err="1">
                <a:latin typeface="Arial" pitchFamily="34" charset="0"/>
              </a:rPr>
              <a:t>aiuto</a:t>
            </a:r>
            <a:r>
              <a:rPr lang="de-CH" altLang="de-DE" sz="2000" dirty="0">
                <a:latin typeface="Arial" pitchFamily="34" charset="0"/>
              </a:rPr>
              <a:t> ai </a:t>
            </a:r>
            <a:r>
              <a:rPr lang="de-CH" altLang="de-DE" sz="2000" dirty="0" err="1">
                <a:latin typeface="Arial" pitchFamily="34" charset="0"/>
              </a:rPr>
              <a:t>colleghi</a:t>
            </a:r>
            <a:r>
              <a:rPr lang="de-CH" altLang="de-DE" sz="2000" dirty="0">
                <a:latin typeface="Arial" pitchFamily="34" charset="0"/>
              </a:rPr>
              <a:t> per i </a:t>
            </a:r>
            <a:r>
              <a:rPr lang="de-CH" altLang="de-DE" sz="2000" dirty="0" err="1">
                <a:latin typeface="Arial" pitchFamily="34" charset="0"/>
              </a:rPr>
              <a:t>carichi</a:t>
            </a:r>
            <a:r>
              <a:rPr lang="de-CH" altLang="de-DE" sz="2000" dirty="0">
                <a:latin typeface="Arial" pitchFamily="34" charset="0"/>
              </a:rPr>
              <a:t> </a:t>
            </a:r>
            <a:r>
              <a:rPr lang="de-CH" altLang="de-DE" sz="2000" dirty="0" err="1">
                <a:latin typeface="Arial" pitchFamily="34" charset="0"/>
              </a:rPr>
              <a:t>massimi</a:t>
            </a:r>
            <a:endParaRPr lang="de-CH" altLang="de-DE" sz="2000" dirty="0">
              <a:latin typeface="Arial" pitchFamily="34" charset="0"/>
            </a:endParaRPr>
          </a:p>
        </p:txBody>
      </p:sp>
      <p:pic>
        <p:nvPicPr>
          <p:cNvPr id="4" name="Picture 3">
            <a:extLst>
              <a:ext uri="{FF2B5EF4-FFF2-40B4-BE49-F238E27FC236}">
                <a16:creationId xmlns:a16="http://schemas.microsoft.com/office/drawing/2014/main" id="{AEE86977-B8AA-0AA4-FB45-3B1CB6F8838D}"/>
              </a:ext>
            </a:extLst>
          </p:cNvPr>
          <p:cNvPicPr>
            <a:picLocks noChangeAspect="1"/>
          </p:cNvPicPr>
          <p:nvPr/>
        </p:nvPicPr>
        <p:blipFill>
          <a:blip r:embed="rId3"/>
          <a:stretch>
            <a:fillRect/>
          </a:stretch>
        </p:blipFill>
        <p:spPr>
          <a:xfrm>
            <a:off x="7314977" y="2271645"/>
            <a:ext cx="4423460" cy="3317595"/>
          </a:xfrm>
          <a:prstGeom prst="rect">
            <a:avLst/>
          </a:prstGeom>
        </p:spPr>
      </p:pic>
      <p:sp>
        <p:nvSpPr>
          <p:cNvPr id="5" name="Titel 2">
            <a:extLst>
              <a:ext uri="{FF2B5EF4-FFF2-40B4-BE49-F238E27FC236}">
                <a16:creationId xmlns:a16="http://schemas.microsoft.com/office/drawing/2014/main" id="{7EB5B6F8-B9FC-4C98-A87D-FB946762C5F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forza</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F395509F-B8BA-B9A8-8308-C249F66EE46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35</a:t>
            </a:r>
            <a:endParaRPr lang="de-CH" sz="900" dirty="0"/>
          </a:p>
        </p:txBody>
      </p:sp>
    </p:spTree>
    <p:extLst>
      <p:ext uri="{BB962C8B-B14F-4D97-AF65-F5344CB8AC3E}">
        <p14:creationId xmlns:p14="http://schemas.microsoft.com/office/powerpoint/2010/main" val="488270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F4F9A1-FC36-1A9F-2517-DA5656E918FE}"/>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Training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Trainingsprinzipien: Pausen-Belastungsgestaltung</a:t>
            </a:r>
            <a:endParaRPr lang="de-CH" dirty="0"/>
          </a:p>
        </p:txBody>
      </p:sp>
      <p:pic>
        <p:nvPicPr>
          <p:cNvPr id="107" name="Grafik 106">
            <a:extLst>
              <a:ext uri="{FF2B5EF4-FFF2-40B4-BE49-F238E27FC236}">
                <a16:creationId xmlns:a16="http://schemas.microsoft.com/office/drawing/2014/main" id="{7DCDD598-6B13-6962-3C9A-0D4A49B71F0D}"/>
              </a:ext>
            </a:extLst>
          </p:cNvPr>
          <p:cNvPicPr>
            <a:picLocks noChangeAspect="1"/>
          </p:cNvPicPr>
          <p:nvPr/>
        </p:nvPicPr>
        <p:blipFill>
          <a:blip r:embed="rId2"/>
          <a:stretch>
            <a:fillRect/>
          </a:stretch>
        </p:blipFill>
        <p:spPr>
          <a:xfrm>
            <a:off x="6966269" y="2931625"/>
            <a:ext cx="4868059" cy="2880000"/>
          </a:xfrm>
          <a:prstGeom prst="rect">
            <a:avLst/>
          </a:prstGeom>
        </p:spPr>
      </p:pic>
      <p:pic>
        <p:nvPicPr>
          <p:cNvPr id="108" name="Picture 2">
            <a:extLst>
              <a:ext uri="{FF2B5EF4-FFF2-40B4-BE49-F238E27FC236}">
                <a16:creationId xmlns:a16="http://schemas.microsoft.com/office/drawing/2014/main" id="{E3C9B6BD-E49C-2A57-C1D7-BBF5E2BC2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093" y="1534627"/>
            <a:ext cx="3649551" cy="216000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109" name="Abgerundetes Rechteck 3">
            <a:extLst>
              <a:ext uri="{FF2B5EF4-FFF2-40B4-BE49-F238E27FC236}">
                <a16:creationId xmlns:a16="http://schemas.microsoft.com/office/drawing/2014/main" id="{8711DC84-1A17-1D3C-318D-DF069AA58EE2}"/>
              </a:ext>
            </a:extLst>
          </p:cNvPr>
          <p:cNvSpPr/>
          <p:nvPr/>
        </p:nvSpPr>
        <p:spPr>
          <a:xfrm>
            <a:off x="375684" y="3782522"/>
            <a:ext cx="6440395" cy="10571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de-CH" dirty="0">
                <a:solidFill>
                  <a:schemeClr val="tx1"/>
                </a:solidFill>
                <a:latin typeface="Arial" panose="020B0604020202020204" pitchFamily="34" charset="0"/>
                <a:cs typeface="Arial" panose="020B0604020202020204" pitchFamily="34" charset="0"/>
              </a:rPr>
              <a:t>Wahrend den Belastungen in Training und Wettkampf wird das biologische Gleichgewicht zwischen aufbauenden und abbauenden Prozessen (</a:t>
            </a:r>
            <a:r>
              <a:rPr lang="de-CH" i="1" dirty="0">
                <a:solidFill>
                  <a:schemeClr val="tx1"/>
                </a:solidFill>
                <a:latin typeface="Arial" panose="020B0604020202020204" pitchFamily="34" charset="0"/>
                <a:cs typeface="Arial" panose="020B0604020202020204" pitchFamily="34" charset="0"/>
              </a:rPr>
              <a:t>Homöostase</a:t>
            </a:r>
            <a:r>
              <a:rPr lang="de-CH" dirty="0">
                <a:solidFill>
                  <a:schemeClr val="tx1"/>
                </a:solidFill>
                <a:latin typeface="Arial" panose="020B0604020202020204" pitchFamily="34" charset="0"/>
                <a:cs typeface="Arial" panose="020B0604020202020204" pitchFamily="34" charset="0"/>
              </a:rPr>
              <a:t>) in unserem Organismus gestört, und die Energiereserven, insbesondere die Glykogenspeicher, werden entleert.</a:t>
            </a:r>
          </a:p>
        </p:txBody>
      </p:sp>
      <p:sp>
        <p:nvSpPr>
          <p:cNvPr id="110" name="Abgerundetes Rechteck 7">
            <a:extLst>
              <a:ext uri="{FF2B5EF4-FFF2-40B4-BE49-F238E27FC236}">
                <a16:creationId xmlns:a16="http://schemas.microsoft.com/office/drawing/2014/main" id="{C44A414D-54FB-6DD3-9525-854656E46EFF}"/>
              </a:ext>
            </a:extLst>
          </p:cNvPr>
          <p:cNvSpPr/>
          <p:nvPr/>
        </p:nvSpPr>
        <p:spPr>
          <a:xfrm>
            <a:off x="357672" y="4927615"/>
            <a:ext cx="6440395" cy="17349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de-CH" dirty="0">
                <a:solidFill>
                  <a:schemeClr val="tx1"/>
                </a:solidFill>
                <a:latin typeface="Arial" panose="020B0604020202020204" pitchFamily="34" charset="0"/>
                <a:cs typeface="Arial" panose="020B0604020202020204" pitchFamily="34" charset="0"/>
              </a:rPr>
              <a:t>Unter günstigen Voraussetzungen gleicht der Organismus solche Homöostasestörungen aus, indem er in der Erholungsphase über das  ursprüngliche Niveau hinaus kompensiert und ≪Reserven≫ bildet. Im Rahmen einer solchen Superkompensation legen die Muskelfasern zum Beispiel grössere Glykogen- und Fettdepots an. Dadurch wird der Organismus bei einer späteren ähnlichen Belastung weniger rasch in einen Engpass geraten; er wird belastbarer, leistungsfähiger und auch resistenter gegen Ermüdung.</a:t>
            </a:r>
            <a:endParaRPr lang="de-CH" altLang="de-DE" dirty="0">
              <a:solidFill>
                <a:schemeClr val="tx1"/>
              </a:solidFill>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95904135-D844-F978-328D-5EFD401176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4113202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18C1C-0AA6-E5BA-0A9B-36822CB6BFA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19558AD-1BEA-5A9A-2147-BB6AC15208F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Entraînement </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Principes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d‘entraînement</a:t>
            </a:r>
            <a:r>
              <a:rPr lang="de-CH" b="0" kern="0" dirty="0">
                <a:latin typeface="Arial" panose="020B0604020202020204" pitchFamily="34" charset="0"/>
                <a:cs typeface="Arial" panose="020B0604020202020204" pitchFamily="34" charset="0"/>
              </a:rPr>
              <a:t>: </a:t>
            </a:r>
            <a:r>
              <a:rPr lang="fr-CH" b="0" kern="0" dirty="0">
                <a:solidFill>
                  <a:srgbClr val="000000"/>
                </a:solidFill>
                <a:latin typeface="Arial" panose="020B0604020202020204" pitchFamily="34" charset="0"/>
                <a:cs typeface="Arial" panose="020B0604020202020204" pitchFamily="34" charset="0"/>
              </a:rPr>
              <a:t>é</a:t>
            </a:r>
            <a:r>
              <a:rPr lang="fr-CH" b="0" dirty="0">
                <a:solidFill>
                  <a:srgbClr val="000000"/>
                </a:solidFill>
              </a:rPr>
              <a:t>quilibre entre les pauses et les charges</a:t>
            </a:r>
            <a:endParaRPr lang="de-CH" dirty="0"/>
          </a:p>
        </p:txBody>
      </p:sp>
      <p:sp>
        <p:nvSpPr>
          <p:cNvPr id="109" name="Abgerundetes Rechteck 3">
            <a:extLst>
              <a:ext uri="{FF2B5EF4-FFF2-40B4-BE49-F238E27FC236}">
                <a16:creationId xmlns:a16="http://schemas.microsoft.com/office/drawing/2014/main" id="{DA9ECDD3-BF90-5535-B5C1-5655AF2C76A5}"/>
              </a:ext>
            </a:extLst>
          </p:cNvPr>
          <p:cNvSpPr/>
          <p:nvPr/>
        </p:nvSpPr>
        <p:spPr>
          <a:xfrm>
            <a:off x="375684" y="3782522"/>
            <a:ext cx="6440395" cy="10571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fr-CH" dirty="0">
                <a:solidFill>
                  <a:schemeClr val="tx1"/>
                </a:solidFill>
                <a:latin typeface="Arial" panose="020B0604020202020204" pitchFamily="34" charset="0"/>
                <a:cs typeface="Arial" panose="020B0604020202020204" pitchFamily="34" charset="0"/>
              </a:rPr>
              <a:t>Pendant les efforts (à l’entraînement comme en compétition), l’équilibre biologique entre les processus physiologiques (</a:t>
            </a:r>
            <a:r>
              <a:rPr lang="fr-CH" i="1" dirty="0">
                <a:solidFill>
                  <a:schemeClr val="tx1"/>
                </a:solidFill>
                <a:latin typeface="Arial" panose="020B0604020202020204" pitchFamily="34" charset="0"/>
                <a:cs typeface="Arial" panose="020B0604020202020204" pitchFamily="34" charset="0"/>
              </a:rPr>
              <a:t>homéostasie</a:t>
            </a:r>
            <a:r>
              <a:rPr lang="fr-CH" dirty="0">
                <a:solidFill>
                  <a:schemeClr val="tx1"/>
                </a:solidFill>
                <a:latin typeface="Arial" panose="020B0604020202020204" pitchFamily="34" charset="0"/>
                <a:cs typeface="Arial" panose="020B0604020202020204" pitchFamily="34" charset="0"/>
              </a:rPr>
              <a:t>) se trouve perturbé et les réserves énergétiques, notamment celles de glycogène, sont épuisées.</a:t>
            </a:r>
            <a:endParaRPr lang="de-CH" dirty="0">
              <a:solidFill>
                <a:schemeClr val="tx1"/>
              </a:solidFill>
              <a:latin typeface="Arial" panose="020B0604020202020204" pitchFamily="34" charset="0"/>
              <a:cs typeface="Arial" panose="020B0604020202020204" pitchFamily="34" charset="0"/>
            </a:endParaRPr>
          </a:p>
        </p:txBody>
      </p:sp>
      <p:sp>
        <p:nvSpPr>
          <p:cNvPr id="110" name="Abgerundetes Rechteck 7">
            <a:extLst>
              <a:ext uri="{FF2B5EF4-FFF2-40B4-BE49-F238E27FC236}">
                <a16:creationId xmlns:a16="http://schemas.microsoft.com/office/drawing/2014/main" id="{7E1D7392-C3B5-99B2-2CA1-024D722306C8}"/>
              </a:ext>
            </a:extLst>
          </p:cNvPr>
          <p:cNvSpPr/>
          <p:nvPr/>
        </p:nvSpPr>
        <p:spPr>
          <a:xfrm>
            <a:off x="357672" y="4927615"/>
            <a:ext cx="6440395" cy="17349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fr-CH" dirty="0">
                <a:solidFill>
                  <a:schemeClr val="tx1"/>
                </a:solidFill>
                <a:latin typeface="Arial" panose="020B0604020202020204" pitchFamily="34" charset="0"/>
                <a:cs typeface="Arial" panose="020B0604020202020204" pitchFamily="34" charset="0"/>
              </a:rPr>
              <a:t>Dans des conditions favorables, l’organisme compense ces variations homéostatiques en dépassant le seuil initial dans la phase de récupération et en constituant des «réserves». Au cours du processus de surcompensation, les fibres musculaires stockent notamment de plus grandes réserves de glycogène et de lipides. L’organisme va donc, lorsqu’il sera de nouveau sollicité, se trouver moins vite acculé à ses limites; il sera plus résistant à l’effort, plus performant et également plus résistant à la fatigue.</a:t>
            </a:r>
            <a:endParaRPr lang="de-CH" altLang="de-DE" dirty="0">
              <a:solidFill>
                <a:schemeClr val="tx1"/>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33DA67E5-CD1B-3732-950E-310825D19013}"/>
              </a:ext>
            </a:extLst>
          </p:cNvPr>
          <p:cNvPicPr>
            <a:picLocks noChangeAspect="1"/>
          </p:cNvPicPr>
          <p:nvPr/>
        </p:nvPicPr>
        <p:blipFill>
          <a:blip r:embed="rId2"/>
          <a:stretch>
            <a:fillRect/>
          </a:stretch>
        </p:blipFill>
        <p:spPr>
          <a:xfrm>
            <a:off x="6958467" y="2944300"/>
            <a:ext cx="4882842" cy="2880000"/>
          </a:xfrm>
          <a:prstGeom prst="rect">
            <a:avLst/>
          </a:prstGeom>
        </p:spPr>
      </p:pic>
      <p:pic>
        <p:nvPicPr>
          <p:cNvPr id="3" name="Image 1">
            <a:extLst>
              <a:ext uri="{FF2B5EF4-FFF2-40B4-BE49-F238E27FC236}">
                <a16:creationId xmlns:a16="http://schemas.microsoft.com/office/drawing/2014/main" id="{357FBA0D-C6F5-7E75-B0AA-CDA5F9984123}"/>
              </a:ext>
            </a:extLst>
          </p:cNvPr>
          <p:cNvPicPr>
            <a:picLocks noChangeAspect="1"/>
          </p:cNvPicPr>
          <p:nvPr/>
        </p:nvPicPr>
        <p:blipFill>
          <a:blip r:embed="rId3"/>
          <a:stretch>
            <a:fillRect/>
          </a:stretch>
        </p:blipFill>
        <p:spPr>
          <a:xfrm>
            <a:off x="928881" y="1561027"/>
            <a:ext cx="5334000" cy="2133600"/>
          </a:xfrm>
          <a:prstGeom prst="rect">
            <a:avLst/>
          </a:prstGeom>
        </p:spPr>
      </p:pic>
      <p:sp>
        <p:nvSpPr>
          <p:cNvPr id="5" name="SeitenzahlBenutzerdefiniert">
            <a:extLst>
              <a:ext uri="{FF2B5EF4-FFF2-40B4-BE49-F238E27FC236}">
                <a16:creationId xmlns:a16="http://schemas.microsoft.com/office/drawing/2014/main" id="{6EA65747-4EDB-2F4D-5C31-30D12597652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594290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7CB9-6570-B396-8C50-4A22FA0D2AF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D05CC17-5B2A-DB22-5C40-695C3CADC53D}"/>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Allenamento </a:t>
            </a:r>
            <a:br>
              <a:rPr lang="de-CH" kern="0" dirty="0">
                <a:latin typeface="Arial" panose="020B0604020202020204" pitchFamily="34" charset="0"/>
                <a:cs typeface="Arial" panose="020B0604020202020204" pitchFamily="34" charset="0"/>
              </a:rPr>
            </a:br>
            <a:r>
              <a:rPr lang="de-CH" b="0" dirty="0" err="1"/>
              <a:t>Principi</a:t>
            </a:r>
            <a:r>
              <a:rPr lang="de-CH" b="0" dirty="0"/>
              <a:t> dell’allenamento: </a:t>
            </a:r>
            <a:r>
              <a:rPr lang="it-IT" b="0" kern="0" dirty="0">
                <a:solidFill>
                  <a:srgbClr val="000000"/>
                </a:solidFill>
                <a:latin typeface="Arial" panose="020B0604020202020204" pitchFamily="34" charset="0"/>
                <a:cs typeface="Arial" panose="020B0604020202020204" pitchFamily="34" charset="0"/>
              </a:rPr>
              <a:t>e</a:t>
            </a:r>
            <a:r>
              <a:rPr lang="it-IT" b="0" dirty="0">
                <a:solidFill>
                  <a:srgbClr val="000000"/>
                </a:solidFill>
              </a:rPr>
              <a:t>quilibrio tra pause e carichi</a:t>
            </a:r>
            <a:endParaRPr lang="de-CH" dirty="0"/>
          </a:p>
        </p:txBody>
      </p:sp>
      <p:sp>
        <p:nvSpPr>
          <p:cNvPr id="109" name="Abgerundetes Rechteck 3">
            <a:extLst>
              <a:ext uri="{FF2B5EF4-FFF2-40B4-BE49-F238E27FC236}">
                <a16:creationId xmlns:a16="http://schemas.microsoft.com/office/drawing/2014/main" id="{DA13AA7E-E7EE-707B-DDE4-F8A79E12EF6D}"/>
              </a:ext>
            </a:extLst>
          </p:cNvPr>
          <p:cNvSpPr/>
          <p:nvPr/>
        </p:nvSpPr>
        <p:spPr>
          <a:xfrm>
            <a:off x="375684" y="3782522"/>
            <a:ext cx="6440395" cy="105719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it-IT" dirty="0">
                <a:solidFill>
                  <a:schemeClr val="tx1"/>
                </a:solidFill>
                <a:latin typeface="Arial" panose="020B0604020202020204" pitchFamily="34" charset="0"/>
                <a:cs typeface="Arial" panose="020B0604020202020204" pitchFamily="34" charset="0"/>
              </a:rPr>
              <a:t>Durante lo sforzo dell'allenamento e della competizione, l'equilibrio biologico tra i processi di costruzione e di distruzione (</a:t>
            </a:r>
            <a:r>
              <a:rPr lang="it-IT" i="1" dirty="0">
                <a:solidFill>
                  <a:schemeClr val="tx1"/>
                </a:solidFill>
                <a:latin typeface="Arial" panose="020B0604020202020204" pitchFamily="34" charset="0"/>
                <a:cs typeface="Arial" panose="020B0604020202020204" pitchFamily="34" charset="0"/>
              </a:rPr>
              <a:t>omeostasi</a:t>
            </a:r>
            <a:r>
              <a:rPr lang="it-IT" dirty="0">
                <a:solidFill>
                  <a:schemeClr val="tx1"/>
                </a:solidFill>
                <a:latin typeface="Arial" panose="020B0604020202020204" pitchFamily="34" charset="0"/>
                <a:cs typeface="Arial" panose="020B0604020202020204" pitchFamily="34" charset="0"/>
              </a:rPr>
              <a:t>) del nostro corpo è disturbato e le riserve di energia, soprattutto quelle di glicogeno, si esauriscono. </a:t>
            </a:r>
            <a:endParaRPr lang="de-CH" dirty="0">
              <a:solidFill>
                <a:schemeClr val="tx1"/>
              </a:solidFill>
              <a:latin typeface="Arial" panose="020B0604020202020204" pitchFamily="34" charset="0"/>
              <a:cs typeface="Arial" panose="020B0604020202020204" pitchFamily="34" charset="0"/>
            </a:endParaRPr>
          </a:p>
        </p:txBody>
      </p:sp>
      <p:sp>
        <p:nvSpPr>
          <p:cNvPr id="110" name="Abgerundetes Rechteck 7">
            <a:extLst>
              <a:ext uri="{FF2B5EF4-FFF2-40B4-BE49-F238E27FC236}">
                <a16:creationId xmlns:a16="http://schemas.microsoft.com/office/drawing/2014/main" id="{CC0BA166-B960-B3C8-BC96-24FB7ECD0B02}"/>
              </a:ext>
            </a:extLst>
          </p:cNvPr>
          <p:cNvSpPr/>
          <p:nvPr/>
        </p:nvSpPr>
        <p:spPr>
          <a:xfrm>
            <a:off x="357672" y="4927615"/>
            <a:ext cx="6440395" cy="173490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it-IT" dirty="0">
                <a:solidFill>
                  <a:schemeClr val="tx1"/>
                </a:solidFill>
                <a:latin typeface="Arial" panose="020B0604020202020204" pitchFamily="34" charset="0"/>
                <a:cs typeface="Arial" panose="020B0604020202020204" pitchFamily="34" charset="0"/>
              </a:rPr>
              <a:t>In condizioni favorevoli, il corpo compensa questi disturbi dell'omeostasi andando oltre il livello iniziale e accumulando "riserve" durante la fase di recupero. Durante questa supercompensazione, le fibre muscolari, per esempio, accumulano più glicogeno e depositi di grasso, o si formano più globuli rossi. Come risultato, il corpo ha meno probabilità di entrare in un collo di bottiglia durante un carico successivo simile; diventa più resiliente, più efficiente e anche più resistente alla fatica.</a:t>
            </a:r>
            <a:endParaRPr lang="de-CH" altLang="de-DE" dirty="0">
              <a:solidFill>
                <a:schemeClr val="tx1"/>
              </a:solidFill>
              <a:latin typeface="Arial" panose="020B0604020202020204" pitchFamily="34" charset="0"/>
              <a:cs typeface="Arial" panose="020B0604020202020204" pitchFamily="34" charset="0"/>
            </a:endParaRPr>
          </a:p>
        </p:txBody>
      </p:sp>
      <p:pic>
        <p:nvPicPr>
          <p:cNvPr id="5" name="Immagine 8">
            <a:extLst>
              <a:ext uri="{FF2B5EF4-FFF2-40B4-BE49-F238E27FC236}">
                <a16:creationId xmlns:a16="http://schemas.microsoft.com/office/drawing/2014/main" id="{B74F5BCC-9FB5-B785-0640-32AF67737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708" y="1456232"/>
            <a:ext cx="4484322" cy="2260800"/>
          </a:xfrm>
          <a:prstGeom prst="rect">
            <a:avLst/>
          </a:prstGeom>
        </p:spPr>
      </p:pic>
      <p:pic>
        <p:nvPicPr>
          <p:cNvPr id="7" name="Grafik 6">
            <a:extLst>
              <a:ext uri="{FF2B5EF4-FFF2-40B4-BE49-F238E27FC236}">
                <a16:creationId xmlns:a16="http://schemas.microsoft.com/office/drawing/2014/main" id="{987F46DA-A6A6-BCDA-0D69-629438299DCD}"/>
              </a:ext>
            </a:extLst>
          </p:cNvPr>
          <p:cNvPicPr>
            <a:picLocks noChangeAspect="1"/>
          </p:cNvPicPr>
          <p:nvPr/>
        </p:nvPicPr>
        <p:blipFill>
          <a:blip r:embed="rId3"/>
          <a:stretch>
            <a:fillRect/>
          </a:stretch>
        </p:blipFill>
        <p:spPr>
          <a:xfrm>
            <a:off x="6915106" y="2953466"/>
            <a:ext cx="4943106" cy="2880000"/>
          </a:xfrm>
          <a:prstGeom prst="rect">
            <a:avLst/>
          </a:prstGeom>
        </p:spPr>
      </p:pic>
      <p:sp>
        <p:nvSpPr>
          <p:cNvPr id="2" name="SeitenzahlBenutzerdefiniert">
            <a:extLst>
              <a:ext uri="{FF2B5EF4-FFF2-40B4-BE49-F238E27FC236}">
                <a16:creationId xmlns:a16="http://schemas.microsoft.com/office/drawing/2014/main" id="{17720BFF-DA99-9A15-511B-5A59E7B7066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36</a:t>
            </a:r>
            <a:endParaRPr lang="de-CH" sz="900" dirty="0"/>
          </a:p>
        </p:txBody>
      </p:sp>
    </p:spTree>
    <p:extLst>
      <p:ext uri="{BB962C8B-B14F-4D97-AF65-F5344CB8AC3E}">
        <p14:creationId xmlns:p14="http://schemas.microsoft.com/office/powerpoint/2010/main" val="128792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6344D-067C-0667-C9B5-7855C9491FF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Entwicklungsfaktoren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Athletik</a:t>
            </a:r>
            <a:endParaRPr lang="de-CH" dirty="0"/>
          </a:p>
        </p:txBody>
      </p:sp>
      <p:pic>
        <p:nvPicPr>
          <p:cNvPr id="6" name="Grafik 5" descr="Ein Bild, das Text, Screenshot, Design enthält.&#10;&#10;KI-generierte Inhalte können fehlerhaft sein.">
            <a:extLst>
              <a:ext uri="{FF2B5EF4-FFF2-40B4-BE49-F238E27FC236}">
                <a16:creationId xmlns:a16="http://schemas.microsoft.com/office/drawing/2014/main" id="{7ED6E52B-EFA8-3232-414E-E86F1B78FADA}"/>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1916832"/>
            <a:ext cx="9541202" cy="3689992"/>
          </a:xfrm>
          <a:prstGeom prst="rect">
            <a:avLst/>
          </a:prstGeom>
        </p:spPr>
      </p:pic>
      <p:sp>
        <p:nvSpPr>
          <p:cNvPr id="3" name="SeitenzahlBenutzerdefiniert">
            <a:extLst>
              <a:ext uri="{FF2B5EF4-FFF2-40B4-BE49-F238E27FC236}">
                <a16:creationId xmlns:a16="http://schemas.microsoft.com/office/drawing/2014/main" id="{ECF4ECE7-5D1E-E45B-D162-B85B4B33735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789438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299BD4-3F90-A40B-9508-7F77C87BFDF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Training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Trainingsprinzipien: Pausen-Belastungsgestaltung</a:t>
            </a:r>
            <a:endParaRPr lang="de-CH" b="0" dirty="0"/>
          </a:p>
        </p:txBody>
      </p:sp>
      <p:pic>
        <p:nvPicPr>
          <p:cNvPr id="5" name="Picture 6">
            <a:extLst>
              <a:ext uri="{FF2B5EF4-FFF2-40B4-BE49-F238E27FC236}">
                <a16:creationId xmlns:a16="http://schemas.microsoft.com/office/drawing/2014/main" id="{94664233-C0D4-49A0-2EA4-6B2044D91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84" y="1772816"/>
            <a:ext cx="4924928" cy="255270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6" name="Abgerundetes Rechteck 257">
            <a:extLst>
              <a:ext uri="{FF2B5EF4-FFF2-40B4-BE49-F238E27FC236}">
                <a16:creationId xmlns:a16="http://schemas.microsoft.com/office/drawing/2014/main" id="{AF0A5A4E-067E-99BB-AD9A-353664C91632}"/>
              </a:ext>
            </a:extLst>
          </p:cNvPr>
          <p:cNvSpPr/>
          <p:nvPr/>
        </p:nvSpPr>
        <p:spPr>
          <a:xfrm>
            <a:off x="378984" y="4581128"/>
            <a:ext cx="4924928" cy="14414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de-CH" dirty="0">
                <a:solidFill>
                  <a:schemeClr val="tx1"/>
                </a:solidFill>
                <a:latin typeface="Arial" panose="020B0604020202020204" pitchFamily="34" charset="0"/>
                <a:cs typeface="Arial" panose="020B0604020202020204" pitchFamily="34" charset="0"/>
              </a:rPr>
              <a:t>Sehr wichtig sind die Erholungszeiten nach den Trainings. </a:t>
            </a:r>
          </a:p>
          <a:p>
            <a:pPr algn="ctr" eaLnBrk="0" hangingPunct="0">
              <a:defRPr/>
            </a:pPr>
            <a:r>
              <a:rPr lang="de-CH" dirty="0">
                <a:solidFill>
                  <a:schemeClr val="tx1"/>
                </a:solidFill>
                <a:latin typeface="Arial" panose="020B0604020202020204" pitchFamily="34" charset="0"/>
                <a:cs typeface="Arial" panose="020B0604020202020204" pitchFamily="34" charset="0"/>
              </a:rPr>
              <a:t>Nach einer Maximalen Belastung gelten folgende Zeiten:</a:t>
            </a:r>
          </a:p>
          <a:p>
            <a:pPr algn="ctr" eaLnBrk="0" hangingPunct="0">
              <a:defRPr/>
            </a:pPr>
            <a:endParaRPr lang="de-CH" dirty="0">
              <a:solidFill>
                <a:schemeClr val="tx1"/>
              </a:solidFill>
              <a:latin typeface="Arial" panose="020B0604020202020204" pitchFamily="34" charset="0"/>
              <a:cs typeface="Arial" panose="020B0604020202020204" pitchFamily="34" charset="0"/>
            </a:endParaRP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Schnellkraft:	12-24h</a:t>
            </a: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Maximalkraft:	24-48h</a:t>
            </a: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Kraftausdauer:	48-72h</a:t>
            </a:r>
          </a:p>
        </p:txBody>
      </p:sp>
      <p:pic>
        <p:nvPicPr>
          <p:cNvPr id="10" name="Grafik 9">
            <a:extLst>
              <a:ext uri="{FF2B5EF4-FFF2-40B4-BE49-F238E27FC236}">
                <a16:creationId xmlns:a16="http://schemas.microsoft.com/office/drawing/2014/main" id="{B4D315B6-92A9-431A-D7D5-9CFEA209794A}"/>
              </a:ext>
            </a:extLst>
          </p:cNvPr>
          <p:cNvPicPr>
            <a:picLocks noChangeAspect="1"/>
          </p:cNvPicPr>
          <p:nvPr/>
        </p:nvPicPr>
        <p:blipFill>
          <a:blip r:embed="rId4"/>
          <a:stretch>
            <a:fillRect/>
          </a:stretch>
        </p:blipFill>
        <p:spPr>
          <a:xfrm>
            <a:off x="6023992" y="1609166"/>
            <a:ext cx="5117648" cy="2880000"/>
          </a:xfrm>
          <a:prstGeom prst="rect">
            <a:avLst/>
          </a:prstGeom>
        </p:spPr>
      </p:pic>
      <p:sp>
        <p:nvSpPr>
          <p:cNvPr id="2" name="SeitenzahlBenutzerdefiniert">
            <a:extLst>
              <a:ext uri="{FF2B5EF4-FFF2-40B4-BE49-F238E27FC236}">
                <a16:creationId xmlns:a16="http://schemas.microsoft.com/office/drawing/2014/main" id="{119A3905-B13C-CC37-8281-0571ABC5D38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6179590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2BF4-F44F-40FC-A453-431AD5424F4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2EADA04-C5FB-42DD-D6E9-779FA1E85005}"/>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Entraînement </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Principes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d‘entraînement</a:t>
            </a:r>
            <a:r>
              <a:rPr lang="de-CH" b="0" kern="0" dirty="0">
                <a:latin typeface="Arial" panose="020B0604020202020204" pitchFamily="34" charset="0"/>
                <a:cs typeface="Arial" panose="020B0604020202020204" pitchFamily="34" charset="0"/>
              </a:rPr>
              <a:t>: </a:t>
            </a:r>
            <a:r>
              <a:rPr lang="fr-CH" b="0" kern="0" dirty="0">
                <a:solidFill>
                  <a:srgbClr val="000000"/>
                </a:solidFill>
                <a:latin typeface="Arial" panose="020B0604020202020204" pitchFamily="34" charset="0"/>
                <a:cs typeface="Arial" panose="020B0604020202020204" pitchFamily="34" charset="0"/>
              </a:rPr>
              <a:t>é</a:t>
            </a:r>
            <a:r>
              <a:rPr lang="fr-CH" b="0" dirty="0">
                <a:solidFill>
                  <a:srgbClr val="000000"/>
                </a:solidFill>
              </a:rPr>
              <a:t>quilibre entre les pauses et les charges</a:t>
            </a:r>
            <a:endParaRPr lang="de-CH" dirty="0"/>
          </a:p>
        </p:txBody>
      </p:sp>
      <p:pic>
        <p:nvPicPr>
          <p:cNvPr id="5" name="Picture 6">
            <a:extLst>
              <a:ext uri="{FF2B5EF4-FFF2-40B4-BE49-F238E27FC236}">
                <a16:creationId xmlns:a16="http://schemas.microsoft.com/office/drawing/2014/main" id="{934A3843-DD20-CB82-F56B-EFAA353FE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84" y="1772816"/>
            <a:ext cx="4924928" cy="255270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6" name="Abgerundetes Rechteck 257">
            <a:extLst>
              <a:ext uri="{FF2B5EF4-FFF2-40B4-BE49-F238E27FC236}">
                <a16:creationId xmlns:a16="http://schemas.microsoft.com/office/drawing/2014/main" id="{286D4ADF-CEFF-CFDE-FC39-57CF198658DA}"/>
              </a:ext>
            </a:extLst>
          </p:cNvPr>
          <p:cNvSpPr/>
          <p:nvPr/>
        </p:nvSpPr>
        <p:spPr>
          <a:xfrm>
            <a:off x="378984" y="4581128"/>
            <a:ext cx="4924928" cy="14414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fr-CH" dirty="0">
                <a:solidFill>
                  <a:schemeClr val="tx1"/>
                </a:solidFill>
                <a:latin typeface="Arial" panose="020B0604020202020204" pitchFamily="34" charset="0"/>
                <a:cs typeface="Arial" panose="020B0604020202020204" pitchFamily="34" charset="0"/>
              </a:rPr>
              <a:t>Les temps de récupération après l’entraînement sont très importants</a:t>
            </a:r>
            <a:r>
              <a:rPr lang="de-CH" dirty="0">
                <a:solidFill>
                  <a:schemeClr val="tx1"/>
                </a:solidFill>
                <a:latin typeface="Arial" panose="020B0604020202020204" pitchFamily="34" charset="0"/>
                <a:cs typeface="Arial" panose="020B0604020202020204" pitchFamily="34" charset="0"/>
              </a:rPr>
              <a:t>.</a:t>
            </a:r>
          </a:p>
          <a:p>
            <a:pPr algn="ctr" eaLnBrk="0" hangingPunct="0">
              <a:defRPr/>
            </a:pPr>
            <a:r>
              <a:rPr lang="fr-CH" dirty="0">
                <a:solidFill>
                  <a:schemeClr val="tx1"/>
                </a:solidFill>
                <a:latin typeface="Arial" panose="020B0604020202020204" pitchFamily="34" charset="0"/>
                <a:cs typeface="Arial" panose="020B0604020202020204" pitchFamily="34" charset="0"/>
              </a:rPr>
              <a:t>Temps de récupération après une charge maximale:</a:t>
            </a:r>
            <a:endParaRPr lang="de-CH" dirty="0">
              <a:solidFill>
                <a:schemeClr val="tx1"/>
              </a:solidFill>
              <a:latin typeface="Arial" panose="020B0604020202020204" pitchFamily="34" charset="0"/>
              <a:cs typeface="Arial" panose="020B0604020202020204" pitchFamily="34" charset="0"/>
            </a:endParaRP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Force-</a:t>
            </a:r>
            <a:r>
              <a:rPr lang="de-CH" dirty="0" err="1">
                <a:solidFill>
                  <a:schemeClr val="tx1"/>
                </a:solidFill>
                <a:latin typeface="Arial" panose="020B0604020202020204" pitchFamily="34" charset="0"/>
                <a:cs typeface="Arial" panose="020B0604020202020204" pitchFamily="34" charset="0"/>
              </a:rPr>
              <a:t>vitesse</a:t>
            </a:r>
            <a:r>
              <a:rPr lang="de-CH" dirty="0">
                <a:solidFill>
                  <a:schemeClr val="tx1"/>
                </a:solidFill>
                <a:latin typeface="Arial" panose="020B0604020202020204" pitchFamily="34" charset="0"/>
                <a:cs typeface="Arial" panose="020B0604020202020204" pitchFamily="34" charset="0"/>
              </a:rPr>
              <a:t>:	12-24h</a:t>
            </a: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Force maximale:	24-48h</a:t>
            </a:r>
          </a:p>
          <a:p>
            <a:pPr marL="285750" indent="-285750" algn="ctr" eaLnBrk="0" hangingPunct="0">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Endurance-</a:t>
            </a:r>
            <a:r>
              <a:rPr lang="de-CH" dirty="0" err="1">
                <a:solidFill>
                  <a:schemeClr val="tx1"/>
                </a:solidFill>
                <a:latin typeface="Arial" panose="020B0604020202020204" pitchFamily="34" charset="0"/>
                <a:cs typeface="Arial" panose="020B0604020202020204" pitchFamily="34" charset="0"/>
              </a:rPr>
              <a:t>force</a:t>
            </a:r>
            <a:r>
              <a:rPr lang="de-CH" dirty="0">
                <a:solidFill>
                  <a:schemeClr val="tx1"/>
                </a:solidFill>
                <a:latin typeface="Arial" panose="020B0604020202020204" pitchFamily="34" charset="0"/>
                <a:cs typeface="Arial" panose="020B0604020202020204" pitchFamily="34" charset="0"/>
              </a:rPr>
              <a:t>:	48-72h</a:t>
            </a:r>
          </a:p>
        </p:txBody>
      </p:sp>
      <p:pic>
        <p:nvPicPr>
          <p:cNvPr id="2" name="Grafik 1">
            <a:extLst>
              <a:ext uri="{FF2B5EF4-FFF2-40B4-BE49-F238E27FC236}">
                <a16:creationId xmlns:a16="http://schemas.microsoft.com/office/drawing/2014/main" id="{7DB6D8E4-DDB5-E378-86BA-DE4EEEB97706}"/>
              </a:ext>
            </a:extLst>
          </p:cNvPr>
          <p:cNvPicPr>
            <a:picLocks noChangeAspect="1"/>
          </p:cNvPicPr>
          <p:nvPr/>
        </p:nvPicPr>
        <p:blipFill>
          <a:blip r:embed="rId4"/>
          <a:stretch>
            <a:fillRect/>
          </a:stretch>
        </p:blipFill>
        <p:spPr>
          <a:xfrm>
            <a:off x="6096000" y="1701128"/>
            <a:ext cx="5281190" cy="2880000"/>
          </a:xfrm>
          <a:prstGeom prst="rect">
            <a:avLst/>
          </a:prstGeom>
        </p:spPr>
      </p:pic>
      <p:sp>
        <p:nvSpPr>
          <p:cNvPr id="3" name="SeitenzahlBenutzerdefiniert">
            <a:extLst>
              <a:ext uri="{FF2B5EF4-FFF2-40B4-BE49-F238E27FC236}">
                <a16:creationId xmlns:a16="http://schemas.microsoft.com/office/drawing/2014/main" id="{ECE37767-A9E1-4FB2-F31F-F7E0A7CB778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17304961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323AB-FF25-DCCB-7BC8-CB30E424BB5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4AB1260-49AF-0863-A617-0156FE5E55F7}"/>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Allenamento </a:t>
            </a:r>
            <a:br>
              <a:rPr lang="de-CH" kern="0" dirty="0">
                <a:latin typeface="Arial" panose="020B0604020202020204" pitchFamily="34" charset="0"/>
                <a:cs typeface="Arial" panose="020B0604020202020204" pitchFamily="34" charset="0"/>
              </a:rPr>
            </a:br>
            <a:r>
              <a:rPr lang="de-CH" b="0" dirty="0" err="1"/>
              <a:t>Principi</a:t>
            </a:r>
            <a:r>
              <a:rPr lang="de-CH" b="0" dirty="0"/>
              <a:t> dell’allenamento: e</a:t>
            </a:r>
            <a:r>
              <a:rPr lang="it-IT" b="0" dirty="0" err="1">
                <a:solidFill>
                  <a:srgbClr val="000000"/>
                </a:solidFill>
              </a:rPr>
              <a:t>quilibrio</a:t>
            </a:r>
            <a:r>
              <a:rPr lang="it-IT" b="0" dirty="0">
                <a:solidFill>
                  <a:srgbClr val="000000"/>
                </a:solidFill>
              </a:rPr>
              <a:t> tra pause e carichi</a:t>
            </a:r>
            <a:endParaRPr lang="de-CH" dirty="0"/>
          </a:p>
        </p:txBody>
      </p:sp>
      <p:pic>
        <p:nvPicPr>
          <p:cNvPr id="5" name="Picture 6">
            <a:extLst>
              <a:ext uri="{FF2B5EF4-FFF2-40B4-BE49-F238E27FC236}">
                <a16:creationId xmlns:a16="http://schemas.microsoft.com/office/drawing/2014/main" id="{748EED92-B868-4FDA-0BDD-98654944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84" y="1772816"/>
            <a:ext cx="4924928" cy="255270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6" name="Abgerundetes Rechteck 257">
            <a:extLst>
              <a:ext uri="{FF2B5EF4-FFF2-40B4-BE49-F238E27FC236}">
                <a16:creationId xmlns:a16="http://schemas.microsoft.com/office/drawing/2014/main" id="{E00484AC-2387-3D57-0A90-DB057A68247B}"/>
              </a:ext>
            </a:extLst>
          </p:cNvPr>
          <p:cNvSpPr/>
          <p:nvPr/>
        </p:nvSpPr>
        <p:spPr>
          <a:xfrm>
            <a:off x="378984" y="4581128"/>
            <a:ext cx="4924928" cy="14414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eaLnBrk="0" hangingPunct="0">
              <a:defRPr/>
            </a:pPr>
            <a:r>
              <a:rPr lang="it-IT" dirty="0">
                <a:solidFill>
                  <a:schemeClr val="tx1"/>
                </a:solidFill>
                <a:latin typeface="Arial" panose="020B0604020202020204" pitchFamily="34" charset="0"/>
                <a:cs typeface="Arial" panose="020B0604020202020204" pitchFamily="34" charset="0"/>
              </a:rPr>
              <a:t>I tempi di recupero dopo l'allenamento sono molto importanti. </a:t>
            </a:r>
          </a:p>
          <a:p>
            <a:pPr algn="ctr" eaLnBrk="0" hangingPunct="0">
              <a:defRPr/>
            </a:pPr>
            <a:r>
              <a:rPr lang="it-IT" dirty="0">
                <a:solidFill>
                  <a:schemeClr val="tx1"/>
                </a:solidFill>
                <a:latin typeface="Arial" panose="020B0604020202020204" pitchFamily="34" charset="0"/>
                <a:cs typeface="Arial" panose="020B0604020202020204" pitchFamily="34" charset="0"/>
              </a:rPr>
              <a:t>Tempo di recupero dopo un carico massimo:</a:t>
            </a:r>
          </a:p>
          <a:p>
            <a:pPr marL="285750" indent="-285750" algn="ctr" eaLnBrk="0" hangingPunct="0">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Forza-velocità: 	12-24h</a:t>
            </a:r>
          </a:p>
          <a:p>
            <a:pPr marL="285750" indent="-285750" algn="ctr" eaLnBrk="0" hangingPunct="0">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Forza massima: 	24-48h</a:t>
            </a:r>
          </a:p>
          <a:p>
            <a:pPr marL="285750" indent="-285750" algn="ctr" eaLnBrk="0" hangingPunct="0">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Resistenza: 	48-72h</a:t>
            </a:r>
            <a:endParaRPr lang="de-CH" dirty="0">
              <a:solidFill>
                <a:schemeClr val="tx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15637DB0-950B-9051-8E74-CC25EAC227B9}"/>
              </a:ext>
            </a:extLst>
          </p:cNvPr>
          <p:cNvPicPr>
            <a:picLocks noChangeAspect="1"/>
          </p:cNvPicPr>
          <p:nvPr/>
        </p:nvPicPr>
        <p:blipFill>
          <a:blip r:embed="rId4"/>
          <a:stretch>
            <a:fillRect/>
          </a:stretch>
        </p:blipFill>
        <p:spPr>
          <a:xfrm>
            <a:off x="6096000" y="1701128"/>
            <a:ext cx="5208059" cy="2880000"/>
          </a:xfrm>
          <a:prstGeom prst="rect">
            <a:avLst/>
          </a:prstGeom>
        </p:spPr>
      </p:pic>
      <p:sp>
        <p:nvSpPr>
          <p:cNvPr id="2" name="SeitenzahlBenutzerdefiniert">
            <a:extLst>
              <a:ext uri="{FF2B5EF4-FFF2-40B4-BE49-F238E27FC236}">
                <a16:creationId xmlns:a16="http://schemas.microsoft.com/office/drawing/2014/main" id="{14E63975-2CC9-E174-02CF-3724DC60EA4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37</a:t>
            </a:r>
            <a:endParaRPr lang="de-CH" sz="900" dirty="0"/>
          </a:p>
        </p:txBody>
      </p:sp>
    </p:spTree>
    <p:extLst>
      <p:ext uri="{BB962C8B-B14F-4D97-AF65-F5344CB8AC3E}">
        <p14:creationId xmlns:p14="http://schemas.microsoft.com/office/powerpoint/2010/main" val="21005026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488723-EA8E-4552-AA58-6305C8696E7F}"/>
              </a:ext>
            </a:extLst>
          </p:cNvPr>
          <p:cNvSpPr>
            <a:spLocks noGrp="1"/>
          </p:cNvSpPr>
          <p:nvPr>
            <p:ph idx="1"/>
          </p:nvPr>
        </p:nvSpPr>
        <p:spPr/>
        <p:txBody>
          <a:bodyPr/>
          <a:lstStyle/>
          <a:p>
            <a:r>
              <a:rPr lang="de-CH" altLang="de-DE" sz="2000" dirty="0">
                <a:latin typeface="Arial" pitchFamily="34" charset="0"/>
              </a:rPr>
              <a:t>Während der Regenerationsphase passt sich der Organismus den erhöhten Ansprüchen an. Damit es zu den gewünschten Anpassungen kommt, müssen die Regenerationsprozesse durch aktive und passive Massnahmen unterstützt werden.</a:t>
            </a:r>
          </a:p>
          <a:p>
            <a:endParaRPr lang="de-CH" dirty="0"/>
          </a:p>
        </p:txBody>
      </p:sp>
      <p:sp>
        <p:nvSpPr>
          <p:cNvPr id="4" name="Titel 3">
            <a:extLst>
              <a:ext uri="{FF2B5EF4-FFF2-40B4-BE49-F238E27FC236}">
                <a16:creationId xmlns:a16="http://schemas.microsoft.com/office/drawing/2014/main" id="{2F8F7B85-AA34-4200-B57A-8B78DE29746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Training</a:t>
            </a:r>
            <a:br>
              <a:rPr lang="de-CH" dirty="0"/>
            </a:br>
            <a:r>
              <a:rPr lang="de-CH" b="0" dirty="0"/>
              <a:t>Trainingsprinzipien: regenerative Massnahmen</a:t>
            </a:r>
            <a:endParaRPr lang="de-CH" dirty="0"/>
          </a:p>
        </p:txBody>
      </p:sp>
      <p:pic>
        <p:nvPicPr>
          <p:cNvPr id="5" name="Picture 5">
            <a:extLst>
              <a:ext uri="{FF2B5EF4-FFF2-40B4-BE49-F238E27FC236}">
                <a16:creationId xmlns:a16="http://schemas.microsoft.com/office/drawing/2014/main" id="{C6A2D9EC-296F-493D-ADF3-8EA6A98B5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375" y="2995445"/>
            <a:ext cx="8663848" cy="288000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6" name="Rectangle 3">
            <a:extLst>
              <a:ext uri="{FF2B5EF4-FFF2-40B4-BE49-F238E27FC236}">
                <a16:creationId xmlns:a16="http://schemas.microsoft.com/office/drawing/2014/main" id="{3CDFF848-3954-4916-BE8D-6369B7612FE9}"/>
              </a:ext>
            </a:extLst>
          </p:cNvPr>
          <p:cNvSpPr txBox="1">
            <a:spLocks noChangeArrowheads="1"/>
          </p:cNvSpPr>
          <p:nvPr/>
        </p:nvSpPr>
        <p:spPr bwMode="auto">
          <a:xfrm>
            <a:off x="2347118" y="1570832"/>
            <a:ext cx="74723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a:lstStyle>
          <a:p>
            <a:pPr algn="just">
              <a:buFontTx/>
              <a:buNone/>
            </a:pPr>
            <a:endParaRPr lang="de-CH" altLang="de-DE" sz="1800" dirty="0">
              <a:latin typeface="Arial" pitchFamily="34" charset="0"/>
            </a:endParaRPr>
          </a:p>
        </p:txBody>
      </p:sp>
      <p:sp>
        <p:nvSpPr>
          <p:cNvPr id="3" name="SeitenzahlBenutzerdefiniert">
            <a:extLst>
              <a:ext uri="{FF2B5EF4-FFF2-40B4-BE49-F238E27FC236}">
                <a16:creationId xmlns:a16="http://schemas.microsoft.com/office/drawing/2014/main" id="{2080386E-E441-3476-1058-5FCA381BC20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2504461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488723-EA8E-4552-AA58-6305C8696E7F}"/>
              </a:ext>
            </a:extLst>
          </p:cNvPr>
          <p:cNvSpPr>
            <a:spLocks noGrp="1"/>
          </p:cNvSpPr>
          <p:nvPr>
            <p:ph idx="1"/>
          </p:nvPr>
        </p:nvSpPr>
        <p:spPr/>
        <p:txBody>
          <a:bodyPr/>
          <a:lstStyle/>
          <a:p>
            <a:pPr algn="just"/>
            <a:r>
              <a:rPr lang="fr-CH" altLang="de-DE" dirty="0">
                <a:latin typeface="Arial" pitchFamily="34" charset="0"/>
              </a:rPr>
              <a:t>La phase de régénération permet à l’organisme de s’adapter aux exigences élevées auxquelles il a été soumis. Pour obtenir les adaptations souhaitées, il faut accompagner la régénération par des mesures actives</a:t>
            </a:r>
          </a:p>
          <a:p>
            <a:endParaRPr lang="de-CH" dirty="0"/>
          </a:p>
        </p:txBody>
      </p:sp>
      <p:sp>
        <p:nvSpPr>
          <p:cNvPr id="4" name="Titel 3">
            <a:extLst>
              <a:ext uri="{FF2B5EF4-FFF2-40B4-BE49-F238E27FC236}">
                <a16:creationId xmlns:a16="http://schemas.microsoft.com/office/drawing/2014/main" id="{2F8F7B85-AA34-4200-B57A-8B78DE29746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Entraînement</a:t>
            </a:r>
            <a:br>
              <a:rPr lang="de-CH" dirty="0"/>
            </a:br>
            <a:r>
              <a:rPr lang="de-CH" b="0" kern="0" dirty="0" err="1">
                <a:latin typeface="Arial" panose="020B0604020202020204" pitchFamily="34" charset="0"/>
                <a:cs typeface="Arial" panose="020B0604020202020204" pitchFamily="34" charset="0"/>
              </a:rPr>
              <a:t>Principes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d‘entraînement</a:t>
            </a:r>
            <a:r>
              <a:rPr lang="de-CH" b="0" dirty="0"/>
              <a:t>: </a:t>
            </a:r>
            <a:r>
              <a:rPr lang="de-CH" b="0" dirty="0" err="1"/>
              <a:t>mesures</a:t>
            </a:r>
            <a:r>
              <a:rPr lang="de-CH" b="0" dirty="0"/>
              <a:t> </a:t>
            </a:r>
            <a:r>
              <a:rPr lang="de-CH" b="0" dirty="0" err="1"/>
              <a:t>régénératives</a:t>
            </a:r>
            <a:endParaRPr lang="de-CH" dirty="0"/>
          </a:p>
        </p:txBody>
      </p:sp>
      <p:sp>
        <p:nvSpPr>
          <p:cNvPr id="6" name="Rectangle 3">
            <a:extLst>
              <a:ext uri="{FF2B5EF4-FFF2-40B4-BE49-F238E27FC236}">
                <a16:creationId xmlns:a16="http://schemas.microsoft.com/office/drawing/2014/main" id="{3CDFF848-3954-4916-BE8D-6369B7612FE9}"/>
              </a:ext>
            </a:extLst>
          </p:cNvPr>
          <p:cNvSpPr txBox="1">
            <a:spLocks noChangeArrowheads="1"/>
          </p:cNvSpPr>
          <p:nvPr/>
        </p:nvSpPr>
        <p:spPr bwMode="auto">
          <a:xfrm>
            <a:off x="2347118" y="1570832"/>
            <a:ext cx="74723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a:lstStyle>
          <a:p>
            <a:pPr algn="just">
              <a:buFontTx/>
              <a:buNone/>
            </a:pPr>
            <a:endParaRPr lang="de-CH" altLang="de-DE" sz="1800" dirty="0">
              <a:latin typeface="Arial" pitchFamily="34" charset="0"/>
            </a:endParaRPr>
          </a:p>
        </p:txBody>
      </p:sp>
      <p:pic>
        <p:nvPicPr>
          <p:cNvPr id="7" name="Image 1">
            <a:extLst>
              <a:ext uri="{FF2B5EF4-FFF2-40B4-BE49-F238E27FC236}">
                <a16:creationId xmlns:a16="http://schemas.microsoft.com/office/drawing/2014/main" id="{383CFB7C-D912-B121-EEC4-94303A774267}"/>
              </a:ext>
            </a:extLst>
          </p:cNvPr>
          <p:cNvPicPr>
            <a:picLocks noChangeAspect="1"/>
          </p:cNvPicPr>
          <p:nvPr/>
        </p:nvPicPr>
        <p:blipFill>
          <a:blip r:embed="rId2"/>
          <a:stretch>
            <a:fillRect/>
          </a:stretch>
        </p:blipFill>
        <p:spPr>
          <a:xfrm>
            <a:off x="2567608" y="2995445"/>
            <a:ext cx="7552001" cy="2880000"/>
          </a:xfrm>
          <a:prstGeom prst="rect">
            <a:avLst/>
          </a:prstGeom>
        </p:spPr>
      </p:pic>
      <p:sp>
        <p:nvSpPr>
          <p:cNvPr id="3" name="SeitenzahlBenutzerdefiniert">
            <a:extLst>
              <a:ext uri="{FF2B5EF4-FFF2-40B4-BE49-F238E27FC236}">
                <a16:creationId xmlns:a16="http://schemas.microsoft.com/office/drawing/2014/main" id="{6AA76185-310B-3D23-3E5E-0D83B22D4CD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40171663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488723-EA8E-4552-AA58-6305C8696E7F}"/>
              </a:ext>
            </a:extLst>
          </p:cNvPr>
          <p:cNvSpPr>
            <a:spLocks noGrp="1"/>
          </p:cNvSpPr>
          <p:nvPr>
            <p:ph idx="1"/>
          </p:nvPr>
        </p:nvSpPr>
        <p:spPr/>
        <p:txBody>
          <a:bodyPr/>
          <a:lstStyle/>
          <a:p>
            <a:r>
              <a:rPr lang="it-IT" dirty="0">
                <a:latin typeface="Arial" panose="020B0604020202020204" pitchFamily="34" charset="0"/>
              </a:rPr>
              <a:t>Nella fase della rigenerazione l’organismo si adegua alle maggiori esigenze cui deve far fronte. Per far si che ciò avvenga i processi di rigenerazione devono essere sostenuti tramite misure sia attive sia passive.</a:t>
            </a:r>
            <a:endParaRPr lang="de-CH" altLang="de-DE" sz="2000" dirty="0">
              <a:latin typeface="Arial" pitchFamily="34" charset="0"/>
            </a:endParaRPr>
          </a:p>
          <a:p>
            <a:endParaRPr lang="de-CH" dirty="0"/>
          </a:p>
        </p:txBody>
      </p:sp>
      <p:sp>
        <p:nvSpPr>
          <p:cNvPr id="4" name="Titel 3">
            <a:extLst>
              <a:ext uri="{FF2B5EF4-FFF2-40B4-BE49-F238E27FC236}">
                <a16:creationId xmlns:a16="http://schemas.microsoft.com/office/drawing/2014/main" id="{2F8F7B85-AA34-4200-B57A-8B78DE29746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Allenamento</a:t>
            </a:r>
            <a:br>
              <a:rPr lang="de-CH" dirty="0"/>
            </a:br>
            <a:r>
              <a:rPr lang="de-CH" b="0" dirty="0" err="1"/>
              <a:t>Principi</a:t>
            </a:r>
            <a:r>
              <a:rPr lang="de-CH" b="0" dirty="0"/>
              <a:t> dell’allenamento: </a:t>
            </a:r>
            <a:r>
              <a:rPr lang="it-IT" b="0" dirty="0">
                <a:solidFill>
                  <a:srgbClr val="000000"/>
                </a:solidFill>
              </a:rPr>
              <a:t>misure rigenerative</a:t>
            </a:r>
            <a:endParaRPr lang="de-CH" dirty="0"/>
          </a:p>
        </p:txBody>
      </p:sp>
      <p:sp>
        <p:nvSpPr>
          <p:cNvPr id="6" name="Rectangle 3">
            <a:extLst>
              <a:ext uri="{FF2B5EF4-FFF2-40B4-BE49-F238E27FC236}">
                <a16:creationId xmlns:a16="http://schemas.microsoft.com/office/drawing/2014/main" id="{3CDFF848-3954-4916-BE8D-6369B7612FE9}"/>
              </a:ext>
            </a:extLst>
          </p:cNvPr>
          <p:cNvSpPr txBox="1">
            <a:spLocks noChangeArrowheads="1"/>
          </p:cNvSpPr>
          <p:nvPr/>
        </p:nvSpPr>
        <p:spPr bwMode="auto">
          <a:xfrm>
            <a:off x="2347118" y="1570832"/>
            <a:ext cx="74723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a:lstStyle>
          <a:p>
            <a:pPr algn="just">
              <a:buFontTx/>
              <a:buNone/>
            </a:pPr>
            <a:endParaRPr lang="de-CH" altLang="de-DE" sz="1800" dirty="0">
              <a:latin typeface="Arial" pitchFamily="34" charset="0"/>
            </a:endParaRPr>
          </a:p>
        </p:txBody>
      </p:sp>
      <p:pic>
        <p:nvPicPr>
          <p:cNvPr id="7" name="Immagine 4">
            <a:extLst>
              <a:ext uri="{FF2B5EF4-FFF2-40B4-BE49-F238E27FC236}">
                <a16:creationId xmlns:a16="http://schemas.microsoft.com/office/drawing/2014/main" id="{DC2EFEF4-29B7-4D81-B877-84079FBE172C}"/>
              </a:ext>
            </a:extLst>
          </p:cNvPr>
          <p:cNvPicPr>
            <a:picLocks noChangeAspect="1"/>
          </p:cNvPicPr>
          <p:nvPr/>
        </p:nvPicPr>
        <p:blipFill rotWithShape="1">
          <a:blip r:embed="rId2"/>
          <a:srcRect l="15350" t="51400" r="42914" b="24289"/>
          <a:stretch/>
        </p:blipFill>
        <p:spPr>
          <a:xfrm>
            <a:off x="2359818" y="3122961"/>
            <a:ext cx="7472363" cy="2448273"/>
          </a:xfrm>
          <a:prstGeom prst="rect">
            <a:avLst/>
          </a:prstGeom>
        </p:spPr>
      </p:pic>
      <p:sp>
        <p:nvSpPr>
          <p:cNvPr id="3" name="SeitenzahlBenutzerdefiniert">
            <a:extLst>
              <a:ext uri="{FF2B5EF4-FFF2-40B4-BE49-F238E27FC236}">
                <a16:creationId xmlns:a16="http://schemas.microsoft.com/office/drawing/2014/main" id="{4374C52F-65CA-F935-8E73-A7464F796F9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38</a:t>
            </a:r>
            <a:endParaRPr lang="de-CH" sz="900" dirty="0"/>
          </a:p>
        </p:txBody>
      </p:sp>
    </p:spTree>
    <p:extLst>
      <p:ext uri="{BB962C8B-B14F-4D97-AF65-F5344CB8AC3E}">
        <p14:creationId xmlns:p14="http://schemas.microsoft.com/office/powerpoint/2010/main" val="18274792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181A84-76AC-4233-BD03-429450BCF926}"/>
              </a:ext>
            </a:extLst>
          </p:cNvPr>
          <p:cNvSpPr>
            <a:spLocks noGrp="1"/>
          </p:cNvSpPr>
          <p:nvPr>
            <p:ph idx="1"/>
          </p:nvPr>
        </p:nvSpPr>
        <p:spPr/>
        <p:txBody>
          <a:bodyPr/>
          <a:lstStyle/>
          <a:p>
            <a:endParaRPr lang="de-CH"/>
          </a:p>
        </p:txBody>
      </p:sp>
      <p:sp>
        <p:nvSpPr>
          <p:cNvPr id="4" name="Titel 3">
            <a:extLst>
              <a:ext uri="{FF2B5EF4-FFF2-40B4-BE49-F238E27FC236}">
                <a16:creationId xmlns:a16="http://schemas.microsoft.com/office/drawing/2014/main" id="{D88D2337-1869-492A-9396-BB08C91F803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Training</a:t>
            </a:r>
            <a:br>
              <a:rPr lang="de-CH" dirty="0"/>
            </a:br>
            <a:r>
              <a:rPr lang="de-CH" b="0" dirty="0"/>
              <a:t>Trainingsprinzipien: Periodisierung und Zyklisierung</a:t>
            </a:r>
            <a:endParaRPr lang="de-CH" dirty="0"/>
          </a:p>
        </p:txBody>
      </p:sp>
      <p:sp>
        <p:nvSpPr>
          <p:cNvPr id="5" name="Abgerundetes Rechteck 6">
            <a:extLst>
              <a:ext uri="{FF2B5EF4-FFF2-40B4-BE49-F238E27FC236}">
                <a16:creationId xmlns:a16="http://schemas.microsoft.com/office/drawing/2014/main" id="{6A505747-EC7D-4932-AAAD-B26B3DD81E58}"/>
              </a:ext>
            </a:extLst>
          </p:cNvPr>
          <p:cNvSpPr/>
          <p:nvPr/>
        </p:nvSpPr>
        <p:spPr>
          <a:xfrm>
            <a:off x="2532062" y="2132856"/>
            <a:ext cx="356393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just" eaLnBrk="0" hangingPunct="0">
              <a:defRPr/>
            </a:pPr>
            <a:r>
              <a:rPr lang="de-CH" b="1" dirty="0">
                <a:latin typeface="Arial" panose="020B0604020202020204" pitchFamily="34" charset="0"/>
                <a:cs typeface="Arial" panose="020B0604020202020204" pitchFamily="34" charset="0"/>
              </a:rPr>
              <a:t>Langfristige Trainingsplanung:</a:t>
            </a:r>
          </a:p>
          <a:p>
            <a:pPr algn="just" eaLnBrk="0" hangingPunct="0">
              <a:defRPr/>
            </a:pPr>
            <a:r>
              <a:rPr lang="de-CH" dirty="0">
                <a:solidFill>
                  <a:schemeClr val="tx1"/>
                </a:solidFill>
                <a:latin typeface="Arial" panose="020B0604020202020204" pitchFamily="34" charset="0"/>
                <a:cs typeface="Arial" panose="020B0604020202020204" pitchFamily="34" charset="0"/>
              </a:rPr>
              <a:t>Die Entwicklung der Leistungsfähigkeit und Belastungstoleranz braucht Zeit und wird in drei Phasen unterteilt. Jede Phase hat ihre Eigenheiten in Bezug auf die Umsetzung der Trainingsprinzipien, auf die Wahl der Inhalte sowie auf den Einsatz der Methoden und Mittel. Die drei Phasen sind:</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Grundlagentraining</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Aufbautraining</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Hochleistungstraining</a:t>
            </a:r>
          </a:p>
          <a:p>
            <a:pPr algn="just" eaLnBrk="0" hangingPunct="0">
              <a:defRPr/>
            </a:pPr>
            <a:endParaRPr lang="de-CH" b="1" dirty="0">
              <a:latin typeface="Arial" panose="020B0604020202020204" pitchFamily="34" charset="0"/>
              <a:cs typeface="Arial" panose="020B0604020202020204" pitchFamily="34" charset="0"/>
            </a:endParaRPr>
          </a:p>
          <a:p>
            <a:pPr algn="just" eaLnBrk="0" hangingPunct="0">
              <a:defRPr/>
            </a:pPr>
            <a:endParaRPr lang="de-CH" dirty="0">
              <a:latin typeface="Arial" panose="020B0604020202020204" pitchFamily="34" charset="0"/>
              <a:cs typeface="Arial" panose="020B0604020202020204" pitchFamily="34" charset="0"/>
            </a:endParaRPr>
          </a:p>
          <a:p>
            <a:pPr algn="just"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ECC18065-F742-4F95-8A51-FB72D8D03C27}"/>
              </a:ext>
            </a:extLst>
          </p:cNvPr>
          <p:cNvSpPr/>
          <p:nvPr/>
        </p:nvSpPr>
        <p:spPr>
          <a:xfrm>
            <a:off x="6354762" y="2132856"/>
            <a:ext cx="356393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just" eaLnBrk="0" hangingPunct="0">
              <a:defRPr/>
            </a:pPr>
            <a:r>
              <a:rPr lang="de-CH" b="1" dirty="0">
                <a:solidFill>
                  <a:schemeClr val="bg1"/>
                </a:solidFill>
                <a:latin typeface="Arial" panose="020B0604020202020204" pitchFamily="34" charset="0"/>
                <a:cs typeface="Arial" panose="020B0604020202020204" pitchFamily="34" charset="0"/>
              </a:rPr>
              <a:t>Jahresplanung:</a:t>
            </a:r>
          </a:p>
          <a:p>
            <a:pPr algn="just" eaLnBrk="0" hangingPunct="0">
              <a:defRPr/>
            </a:pPr>
            <a:r>
              <a:rPr lang="de-CH" dirty="0">
                <a:solidFill>
                  <a:schemeClr val="tx1"/>
                </a:solidFill>
                <a:latin typeface="Arial" panose="020B0604020202020204" pitchFamily="34" charset="0"/>
                <a:cs typeface="Arial" panose="020B0604020202020204" pitchFamily="34" charset="0"/>
              </a:rPr>
              <a:t>Eine sportlich erworbene Form kann nicht beständig auf gleich hohem Niveau gehalten werden. Damit der Sportler zu einem definierten Zeitpunkt in bestmöglicher sportlicher Form ist (Wettkampf) wird eine ganzjährige Belastung in nachfolgende Perioden unterteilt:</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Vorbereitungsphase</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Wettkampfperiode</a:t>
            </a:r>
          </a:p>
          <a:p>
            <a:pPr marL="285750" indent="-285750" algn="just" eaLnBrk="0" hangingPunct="0">
              <a:lnSpc>
                <a:spcPct val="150000"/>
              </a:lnSpc>
              <a:buFont typeface="Arial" panose="020B0604020202020204" pitchFamily="34" charset="0"/>
              <a:buChar char="•"/>
              <a:defRPr/>
            </a:pPr>
            <a:r>
              <a:rPr lang="de-CH" dirty="0">
                <a:solidFill>
                  <a:schemeClr val="tx1"/>
                </a:solidFill>
                <a:latin typeface="Arial" panose="020B0604020202020204" pitchFamily="34" charset="0"/>
                <a:cs typeface="Arial" panose="020B0604020202020204" pitchFamily="34" charset="0"/>
              </a:rPr>
              <a:t>Übergangsphase</a:t>
            </a:r>
          </a:p>
          <a:p>
            <a:pPr algn="just"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531A1D59-F628-5EE2-B151-44947CCB2B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5105010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181A84-76AC-4233-BD03-429450BCF926}"/>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D88D2337-1869-492A-9396-BB08C91F803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Entraînement</a:t>
            </a:r>
            <a:br>
              <a:rPr lang="de-CH" dirty="0"/>
            </a:br>
            <a:r>
              <a:rPr lang="de-CH" b="0" kern="0" dirty="0" err="1">
                <a:latin typeface="Arial" panose="020B0604020202020204" pitchFamily="34" charset="0"/>
                <a:cs typeface="Arial" panose="020B0604020202020204" pitchFamily="34" charset="0"/>
              </a:rPr>
              <a:t>Principes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d‘entraînement</a:t>
            </a:r>
            <a:r>
              <a:rPr lang="de-CH" b="0" dirty="0"/>
              <a:t>: </a:t>
            </a:r>
            <a:r>
              <a:rPr lang="de-CH" b="0" dirty="0" err="1"/>
              <a:t>périodisation</a:t>
            </a:r>
            <a:r>
              <a:rPr lang="de-CH" b="0" dirty="0"/>
              <a:t> et </a:t>
            </a:r>
            <a:r>
              <a:rPr lang="de-CH" b="0" dirty="0" err="1"/>
              <a:t>cyclisation</a:t>
            </a:r>
            <a:endParaRPr lang="de-CH" dirty="0"/>
          </a:p>
        </p:txBody>
      </p:sp>
      <p:sp>
        <p:nvSpPr>
          <p:cNvPr id="5" name="Abgerundetes Rechteck 6">
            <a:extLst>
              <a:ext uri="{FF2B5EF4-FFF2-40B4-BE49-F238E27FC236}">
                <a16:creationId xmlns:a16="http://schemas.microsoft.com/office/drawing/2014/main" id="{6A505747-EC7D-4932-AAAD-B26B3DD81E58}"/>
              </a:ext>
            </a:extLst>
          </p:cNvPr>
          <p:cNvSpPr/>
          <p:nvPr/>
        </p:nvSpPr>
        <p:spPr>
          <a:xfrm>
            <a:off x="2423592" y="2132856"/>
            <a:ext cx="367240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just" eaLnBrk="0" hangingPunct="0">
              <a:defRPr/>
            </a:pPr>
            <a:r>
              <a:rPr lang="de-CH" b="1" dirty="0" err="1">
                <a:latin typeface="Arial" panose="020B0604020202020204" pitchFamily="34" charset="0"/>
                <a:cs typeface="Arial" panose="020B0604020202020204" pitchFamily="34" charset="0"/>
              </a:rPr>
              <a:t>Planification</a:t>
            </a:r>
            <a:r>
              <a:rPr lang="de-CH" b="1" dirty="0">
                <a:latin typeface="Arial" panose="020B0604020202020204" pitchFamily="34" charset="0"/>
                <a:cs typeface="Arial" panose="020B0604020202020204" pitchFamily="34" charset="0"/>
              </a:rPr>
              <a:t> à </a:t>
            </a:r>
            <a:r>
              <a:rPr lang="de-CH" b="1" dirty="0" err="1">
                <a:latin typeface="Arial" panose="020B0604020202020204" pitchFamily="34" charset="0"/>
                <a:cs typeface="Arial" panose="020B0604020202020204" pitchFamily="34" charset="0"/>
              </a:rPr>
              <a:t>long</a:t>
            </a:r>
            <a:r>
              <a:rPr lang="de-CH" b="1" dirty="0">
                <a:latin typeface="Arial" panose="020B0604020202020204" pitchFamily="34" charset="0"/>
                <a:cs typeface="Arial" panose="020B0604020202020204" pitchFamily="34" charset="0"/>
              </a:rPr>
              <a:t> </a:t>
            </a:r>
            <a:r>
              <a:rPr lang="de-CH" b="1" dirty="0" err="1">
                <a:latin typeface="Arial" panose="020B0604020202020204" pitchFamily="34" charset="0"/>
                <a:cs typeface="Arial" panose="020B0604020202020204" pitchFamily="34" charset="0"/>
              </a:rPr>
              <a:t>terme</a:t>
            </a:r>
            <a:r>
              <a:rPr lang="de-CH" b="1" dirty="0">
                <a:latin typeface="Arial" panose="020B0604020202020204" pitchFamily="34" charset="0"/>
                <a:cs typeface="Arial" panose="020B0604020202020204" pitchFamily="34" charset="0"/>
              </a:rPr>
              <a:t>:</a:t>
            </a:r>
          </a:p>
          <a:p>
            <a:pPr algn="just" eaLnBrk="0" hangingPunct="0">
              <a:defRPr/>
            </a:pPr>
            <a:r>
              <a:rPr lang="fr-CH" dirty="0">
                <a:solidFill>
                  <a:schemeClr val="tx1"/>
                </a:solidFill>
                <a:latin typeface="Arial" panose="020B0604020202020204" pitchFamily="34" charset="0"/>
                <a:cs typeface="Arial" panose="020B0604020202020204" pitchFamily="34" charset="0"/>
              </a:rPr>
              <a:t>Le développement de la capacité de performance et de la tolérance à l’effort prend du temps. Elle comporte 3 phases. Chaque phase a ses caractéristiques quant aux principes d’entraînement appliqués, aux contenus choisis ainsi qu’aux méthodes et aux moyens utilisés. Les trois méthodes sont :</a:t>
            </a:r>
          </a:p>
          <a:p>
            <a:pPr algn="just" defTabSz="801688" eaLnBrk="0" hangingPunct="0">
              <a:lnSpc>
                <a:spcPct val="150000"/>
              </a:lnSpc>
              <a:tabLst>
                <a:tab pos="266700" algn="l"/>
              </a:tabLst>
              <a:defRPr/>
            </a:pPr>
            <a:r>
              <a:rPr lang="fr-CH" dirty="0">
                <a:solidFill>
                  <a:schemeClr val="tx1"/>
                </a:solidFill>
                <a:latin typeface="Arial" panose="020B0604020202020204" pitchFamily="34" charset="0"/>
                <a:cs typeface="Arial" panose="020B0604020202020204" pitchFamily="34" charset="0"/>
              </a:rPr>
              <a:t>•	l’entraînement de base;</a:t>
            </a:r>
          </a:p>
          <a:p>
            <a:pPr algn="just" defTabSz="801688" eaLnBrk="0" hangingPunct="0">
              <a:lnSpc>
                <a:spcPct val="150000"/>
              </a:lnSpc>
              <a:tabLst>
                <a:tab pos="266700" algn="l"/>
              </a:tabLst>
              <a:defRPr/>
            </a:pPr>
            <a:r>
              <a:rPr lang="fr-CH" dirty="0">
                <a:solidFill>
                  <a:schemeClr val="tx1"/>
                </a:solidFill>
                <a:latin typeface="Arial" panose="020B0604020202020204" pitchFamily="34" charset="0"/>
                <a:cs typeface="Arial" panose="020B0604020202020204" pitchFamily="34" charset="0"/>
              </a:rPr>
              <a:t>•	l’entraînement de perfectionnement;</a:t>
            </a:r>
          </a:p>
          <a:p>
            <a:pPr algn="just" defTabSz="801688" eaLnBrk="0" hangingPunct="0">
              <a:lnSpc>
                <a:spcPct val="150000"/>
              </a:lnSpc>
              <a:tabLst>
                <a:tab pos="266700" algn="l"/>
              </a:tabLst>
              <a:defRPr/>
            </a:pPr>
            <a:r>
              <a:rPr lang="fr-CH" dirty="0">
                <a:solidFill>
                  <a:schemeClr val="tx1"/>
                </a:solidFill>
                <a:latin typeface="Arial" panose="020B0604020202020204" pitchFamily="34" charset="0"/>
                <a:cs typeface="Arial" panose="020B0604020202020204" pitchFamily="34" charset="0"/>
              </a:rPr>
              <a:t>•	l’entraînement de haut niveau.</a:t>
            </a:r>
          </a:p>
          <a:p>
            <a:pPr algn="just" eaLnBrk="0" hangingPunct="0">
              <a:defRPr/>
            </a:pPr>
            <a:endParaRPr lang="de-CH" b="1" dirty="0">
              <a:latin typeface="Arial" panose="020B0604020202020204" pitchFamily="34" charset="0"/>
              <a:cs typeface="Arial" panose="020B0604020202020204" pitchFamily="34" charset="0"/>
            </a:endParaRPr>
          </a:p>
          <a:p>
            <a:pPr algn="just" eaLnBrk="0" hangingPunct="0">
              <a:defRPr/>
            </a:pPr>
            <a:endParaRPr lang="de-CH" dirty="0">
              <a:latin typeface="Arial" panose="020B0604020202020204" pitchFamily="34" charset="0"/>
              <a:cs typeface="Arial" panose="020B0604020202020204" pitchFamily="34" charset="0"/>
            </a:endParaRPr>
          </a:p>
          <a:p>
            <a:pPr algn="just"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ECC18065-F742-4F95-8A51-FB72D8D03C27}"/>
              </a:ext>
            </a:extLst>
          </p:cNvPr>
          <p:cNvSpPr/>
          <p:nvPr/>
        </p:nvSpPr>
        <p:spPr>
          <a:xfrm>
            <a:off x="6354762" y="2132856"/>
            <a:ext cx="367240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just" eaLnBrk="0" hangingPunct="0">
              <a:defRPr/>
            </a:pPr>
            <a:r>
              <a:rPr lang="de-CH" b="1" dirty="0" err="1">
                <a:solidFill>
                  <a:schemeClr val="bg1"/>
                </a:solidFill>
                <a:latin typeface="Arial" panose="020B0604020202020204" pitchFamily="34" charset="0"/>
                <a:cs typeface="Arial" panose="020B0604020202020204" pitchFamily="34" charset="0"/>
              </a:rPr>
              <a:t>Planification</a:t>
            </a:r>
            <a:r>
              <a:rPr lang="de-CH" b="1" dirty="0">
                <a:solidFill>
                  <a:schemeClr val="bg1"/>
                </a:solidFill>
                <a:latin typeface="Arial" panose="020B0604020202020204" pitchFamily="34" charset="0"/>
                <a:cs typeface="Arial" panose="020B0604020202020204" pitchFamily="34" charset="0"/>
              </a:rPr>
              <a:t> annuelle:</a:t>
            </a:r>
          </a:p>
          <a:p>
            <a:pPr algn="just" eaLnBrk="0" hangingPunct="0">
              <a:defRPr/>
            </a:pPr>
            <a:r>
              <a:rPr lang="fr-CH" dirty="0">
                <a:solidFill>
                  <a:schemeClr val="tx1"/>
                </a:solidFill>
                <a:latin typeface="Arial" panose="020B0604020202020204" pitchFamily="34" charset="0"/>
                <a:cs typeface="Arial" panose="020B0604020202020204" pitchFamily="34" charset="0"/>
              </a:rPr>
              <a:t>Une forme sportive acquise ne peut être continuellement maintenue à un haut niveau. Afin que le sportif soit à un moment donné (compétition) au meilleur de sa forme, il convient de répartir les charges sur toute l’année</a:t>
            </a:r>
            <a:r>
              <a:rPr lang="de-CH" dirty="0">
                <a:solidFill>
                  <a:schemeClr val="tx1"/>
                </a:solidFill>
                <a:latin typeface="Arial" panose="020B0604020202020204" pitchFamily="34" charset="0"/>
                <a:cs typeface="Arial" panose="020B0604020202020204" pitchFamily="34" charset="0"/>
              </a:rPr>
              <a:t>:</a:t>
            </a:r>
          </a:p>
          <a:p>
            <a:pPr marL="285750" indent="-285750" algn="just" defTabSz="801688" eaLnBrk="0" hangingPunct="0">
              <a:lnSpc>
                <a:spcPct val="150000"/>
              </a:lnSpc>
              <a:buFont typeface="Arial" panose="020B0604020202020204" pitchFamily="34" charset="0"/>
              <a:buChar char="•"/>
              <a:tabLst>
                <a:tab pos="266700" algn="l"/>
              </a:tabLst>
              <a:defRPr/>
            </a:pPr>
            <a:r>
              <a:rPr lang="fr-CH" dirty="0">
                <a:solidFill>
                  <a:schemeClr val="tx1"/>
                </a:solidFill>
                <a:latin typeface="Arial" panose="020B0604020202020204" pitchFamily="34" charset="0"/>
                <a:cs typeface="Arial" panose="020B0604020202020204" pitchFamily="34" charset="0"/>
              </a:rPr>
              <a:t>période de préparation; </a:t>
            </a:r>
          </a:p>
          <a:p>
            <a:pPr marL="285750" indent="-285750" algn="just" defTabSz="801688" eaLnBrk="0" hangingPunct="0">
              <a:lnSpc>
                <a:spcPct val="150000"/>
              </a:lnSpc>
              <a:buFont typeface="Arial" panose="020B0604020202020204" pitchFamily="34" charset="0"/>
              <a:buChar char="•"/>
              <a:tabLst>
                <a:tab pos="266700" algn="l"/>
              </a:tabLst>
              <a:defRPr/>
            </a:pPr>
            <a:r>
              <a:rPr lang="fr-CH" dirty="0">
                <a:solidFill>
                  <a:schemeClr val="tx1"/>
                </a:solidFill>
                <a:latin typeface="Arial" panose="020B0604020202020204" pitchFamily="34" charset="0"/>
                <a:cs typeface="Arial" panose="020B0604020202020204" pitchFamily="34" charset="0"/>
              </a:rPr>
              <a:t>période de compétition;</a:t>
            </a:r>
          </a:p>
          <a:p>
            <a:pPr marL="285750" indent="-285750" algn="just" defTabSz="801688" eaLnBrk="0" hangingPunct="0">
              <a:lnSpc>
                <a:spcPct val="150000"/>
              </a:lnSpc>
              <a:buFont typeface="Arial" panose="020B0604020202020204" pitchFamily="34" charset="0"/>
              <a:buChar char="•"/>
              <a:tabLst>
                <a:tab pos="266700" algn="l"/>
              </a:tabLst>
              <a:defRPr/>
            </a:pPr>
            <a:r>
              <a:rPr lang="fr-CH" dirty="0">
                <a:solidFill>
                  <a:schemeClr val="tx1"/>
                </a:solidFill>
                <a:latin typeface="Arial" panose="020B0604020202020204" pitchFamily="34" charset="0"/>
                <a:cs typeface="Arial" panose="020B0604020202020204" pitchFamily="34" charset="0"/>
              </a:rPr>
              <a:t>période de transition.</a:t>
            </a:r>
          </a:p>
          <a:p>
            <a:pPr algn="just"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FA50556D-66E4-EA2C-2453-0E19F38C54C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2614026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181A84-76AC-4233-BD03-429450BCF926}"/>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D88D2337-1869-492A-9396-BB08C91F803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Allenamento</a:t>
            </a:r>
            <a:br>
              <a:rPr lang="de-CH" dirty="0"/>
            </a:br>
            <a:r>
              <a:rPr lang="de-CH" b="0" dirty="0" err="1"/>
              <a:t>Principi</a:t>
            </a:r>
            <a:r>
              <a:rPr lang="de-CH" b="0" dirty="0"/>
              <a:t> dell’allenamento: </a:t>
            </a:r>
            <a:r>
              <a:rPr lang="it-IT" b="0" dirty="0" err="1">
                <a:solidFill>
                  <a:srgbClr val="000000"/>
                </a:solidFill>
              </a:rPr>
              <a:t>periodicizazzione</a:t>
            </a:r>
            <a:r>
              <a:rPr lang="it-IT" b="0" dirty="0">
                <a:solidFill>
                  <a:srgbClr val="000000"/>
                </a:solidFill>
              </a:rPr>
              <a:t> e ciclicità</a:t>
            </a:r>
            <a:endParaRPr lang="de-CH" dirty="0"/>
          </a:p>
        </p:txBody>
      </p:sp>
      <p:sp>
        <p:nvSpPr>
          <p:cNvPr id="5" name="Abgerundetes Rechteck 6">
            <a:extLst>
              <a:ext uri="{FF2B5EF4-FFF2-40B4-BE49-F238E27FC236}">
                <a16:creationId xmlns:a16="http://schemas.microsoft.com/office/drawing/2014/main" id="{6A505747-EC7D-4932-AAAD-B26B3DD81E58}"/>
              </a:ext>
            </a:extLst>
          </p:cNvPr>
          <p:cNvSpPr/>
          <p:nvPr/>
        </p:nvSpPr>
        <p:spPr>
          <a:xfrm>
            <a:off x="2532062" y="2132856"/>
            <a:ext cx="356393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eaLnBrk="0" hangingPunct="0">
              <a:defRPr/>
            </a:pPr>
            <a:r>
              <a:rPr lang="it-IT" b="1" dirty="0">
                <a:latin typeface="Arial" panose="020B0604020202020204" pitchFamily="34" charset="0"/>
                <a:cs typeface="Arial" panose="020B0604020202020204" pitchFamily="34" charset="0"/>
              </a:rPr>
              <a:t>Pianificazione a lungo termine:</a:t>
            </a:r>
          </a:p>
          <a:p>
            <a:pPr eaLnBrk="0" hangingPunct="0">
              <a:defRPr/>
            </a:pPr>
            <a:r>
              <a:rPr lang="it-IT" dirty="0">
                <a:solidFill>
                  <a:schemeClr val="tx1"/>
                </a:solidFill>
                <a:latin typeface="Arial" panose="020B0604020202020204" pitchFamily="34" charset="0"/>
                <a:cs typeface="Arial" panose="020B0604020202020204" pitchFamily="34" charset="0"/>
              </a:rPr>
              <a:t>Sviluppare la capacità di prestazione e la resistenza allo sforzo richiede tempo. Consiste in 3 fasi. Ogni fase ha le sue caratteristiche in termini di principi di allenamento applicati, di contenuto scelto e di metodi e mezzi utilizzati. I tre metodi sono:</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allenamento di base;</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allenamento di costruzione;</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allenamento di alto livello.</a:t>
            </a:r>
            <a:endParaRPr lang="de-CH" b="1" dirty="0">
              <a:latin typeface="Arial" panose="020B0604020202020204" pitchFamily="34" charset="0"/>
              <a:cs typeface="Arial" panose="020B0604020202020204" pitchFamily="34" charset="0"/>
            </a:endParaRPr>
          </a:p>
          <a:p>
            <a:pPr algn="just" eaLnBrk="0" hangingPunct="0">
              <a:defRPr/>
            </a:pPr>
            <a:endParaRPr lang="de-CH" dirty="0">
              <a:latin typeface="Arial" panose="020B0604020202020204" pitchFamily="34" charset="0"/>
              <a:cs typeface="Arial" panose="020B0604020202020204" pitchFamily="34" charset="0"/>
            </a:endParaRPr>
          </a:p>
          <a:p>
            <a:pPr algn="just"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6" name="Abgerundetes Rechteck 7">
            <a:extLst>
              <a:ext uri="{FF2B5EF4-FFF2-40B4-BE49-F238E27FC236}">
                <a16:creationId xmlns:a16="http://schemas.microsoft.com/office/drawing/2014/main" id="{ECC18065-F742-4F95-8A51-FB72D8D03C27}"/>
              </a:ext>
            </a:extLst>
          </p:cNvPr>
          <p:cNvSpPr/>
          <p:nvPr/>
        </p:nvSpPr>
        <p:spPr>
          <a:xfrm>
            <a:off x="6354762" y="2132856"/>
            <a:ext cx="3563938" cy="348138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just" eaLnBrk="0" hangingPunct="0">
              <a:defRPr/>
            </a:pPr>
            <a:r>
              <a:rPr lang="de-CH" b="1" dirty="0" err="1">
                <a:solidFill>
                  <a:schemeClr val="bg1"/>
                </a:solidFill>
                <a:latin typeface="Arial" panose="020B0604020202020204" pitchFamily="34" charset="0"/>
                <a:cs typeface="Arial" panose="020B0604020202020204" pitchFamily="34" charset="0"/>
              </a:rPr>
              <a:t>Pianificazione</a:t>
            </a:r>
            <a:r>
              <a:rPr lang="de-CH" b="1" dirty="0">
                <a:solidFill>
                  <a:schemeClr val="bg1"/>
                </a:solidFill>
                <a:latin typeface="Arial" panose="020B0604020202020204" pitchFamily="34" charset="0"/>
                <a:cs typeface="Arial" panose="020B0604020202020204" pitchFamily="34" charset="0"/>
              </a:rPr>
              <a:t> annuale:</a:t>
            </a:r>
          </a:p>
          <a:p>
            <a:pPr eaLnBrk="0" hangingPunct="0">
              <a:defRPr/>
            </a:pPr>
            <a:r>
              <a:rPr lang="it-IT" dirty="0">
                <a:solidFill>
                  <a:schemeClr val="tx1"/>
                </a:solidFill>
                <a:latin typeface="Arial" panose="020B0604020202020204" pitchFamily="34" charset="0"/>
                <a:cs typeface="Arial" panose="020B0604020202020204" pitchFamily="34" charset="0"/>
              </a:rPr>
              <a:t>Una forma sportiva acquisita non può essere mantenuta continuamente ad alto livello. Affinché l'atleta sia al meglio in un dato momento (competizione), è necessario distribuire i carichi su tutto l'anno:</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periodo di preparazione; </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periodo di competizione;</a:t>
            </a:r>
          </a:p>
          <a:p>
            <a:pPr marL="285750" indent="-285750" algn="just" eaLnBrk="0" hangingPunct="0">
              <a:lnSpc>
                <a:spcPct val="150000"/>
              </a:lnSpc>
              <a:buFont typeface="Arial" panose="020B0604020202020204" pitchFamily="34" charset="0"/>
              <a:buChar char="•"/>
              <a:defRPr/>
            </a:pPr>
            <a:r>
              <a:rPr lang="it-IT" dirty="0">
                <a:solidFill>
                  <a:schemeClr val="tx1"/>
                </a:solidFill>
                <a:latin typeface="Arial" panose="020B0604020202020204" pitchFamily="34" charset="0"/>
                <a:cs typeface="Arial" panose="020B0604020202020204" pitchFamily="34" charset="0"/>
              </a:rPr>
              <a:t>periodo di transizione.</a:t>
            </a:r>
            <a:endParaRPr lang="de-CH" dirty="0">
              <a:solidFill>
                <a:schemeClr val="tx1"/>
              </a:solidFill>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86CF8FA9-0CFA-7A18-139A-4D6DED21A8F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39</a:t>
            </a:r>
            <a:endParaRPr lang="de-CH" sz="900" dirty="0"/>
          </a:p>
        </p:txBody>
      </p:sp>
    </p:spTree>
    <p:extLst>
      <p:ext uri="{BB962C8B-B14F-4D97-AF65-F5344CB8AC3E}">
        <p14:creationId xmlns:p14="http://schemas.microsoft.com/office/powerpoint/2010/main" val="8478893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12499-FAD8-60F6-3043-C2CF496AB636}"/>
              </a:ext>
            </a:extLst>
          </p:cNvPr>
          <p:cNvSpPr>
            <a:spLocks noGrp="1"/>
          </p:cNvSpPr>
          <p:nvPr>
            <p:ph type="ctrTitle"/>
          </p:nvPr>
        </p:nvSpPr>
        <p:spPr/>
        <p:txBody>
          <a:bodyPr/>
          <a:lstStyle/>
          <a:p>
            <a:pPr algn="ctr"/>
            <a:r>
              <a:rPr lang="de-CH" sz="6600" dirty="0"/>
              <a:t>Sport in der Armee</a:t>
            </a:r>
          </a:p>
        </p:txBody>
      </p:sp>
      <p:sp>
        <p:nvSpPr>
          <p:cNvPr id="3" name="SeitenzahlBenutzerdefiniert">
            <a:extLst>
              <a:ext uri="{FF2B5EF4-FFF2-40B4-BE49-F238E27FC236}">
                <a16:creationId xmlns:a16="http://schemas.microsoft.com/office/drawing/2014/main" id="{9F333893-356A-741A-AABC-18AA198207D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398422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7323-ADA4-74D0-B6FD-D5E7669AE0D9}"/>
            </a:ext>
          </a:extLst>
        </p:cNvPr>
        <p:cNvGrpSpPr/>
        <p:nvPr/>
      </p:nvGrpSpPr>
      <p:grpSpPr>
        <a:xfrm>
          <a:off x="0" y="0"/>
          <a:ext cx="0" cy="0"/>
          <a:chOff x="0" y="0"/>
          <a:chExt cx="0" cy="0"/>
        </a:xfrm>
      </p:grpSpPr>
      <p:pic>
        <p:nvPicPr>
          <p:cNvPr id="5" name="Grafik 4" descr="Ein Bild, das Text, Screenshot, Software, Design enthält.&#10;&#10;KI-generierte Inhalte können fehlerhaft sein.">
            <a:extLst>
              <a:ext uri="{FF2B5EF4-FFF2-40B4-BE49-F238E27FC236}">
                <a16:creationId xmlns:a16="http://schemas.microsoft.com/office/drawing/2014/main" id="{624BF246-3B06-D04E-0118-9D14C422DC38}"/>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060848"/>
            <a:ext cx="9541201" cy="3689992"/>
          </a:xfrm>
          <a:prstGeom prst="rect">
            <a:avLst/>
          </a:prstGeom>
        </p:spPr>
      </p:pic>
      <p:sp>
        <p:nvSpPr>
          <p:cNvPr id="4" name="Titel 2">
            <a:extLst>
              <a:ext uri="{FF2B5EF4-FFF2-40B4-BE49-F238E27FC236}">
                <a16:creationId xmlns:a16="http://schemas.microsoft.com/office/drawing/2014/main" id="{29A47E4D-E2D2-436A-8CC3-25BA589399D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18863824-7FE7-31DA-0E94-47F69B0CDE0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20246423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E1580-D222-9805-D597-9E671F651D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7C892E-BE91-DA60-6582-23B3223BBA92}"/>
              </a:ext>
            </a:extLst>
          </p:cNvPr>
          <p:cNvSpPr>
            <a:spLocks noGrp="1"/>
          </p:cNvSpPr>
          <p:nvPr>
            <p:ph type="ctrTitle"/>
          </p:nvPr>
        </p:nvSpPr>
        <p:spPr/>
        <p:txBody>
          <a:bodyPr/>
          <a:lstStyle/>
          <a:p>
            <a:pPr algn="ctr"/>
            <a:r>
              <a:rPr lang="de-CH" sz="6600" dirty="0"/>
              <a:t>Sport </a:t>
            </a:r>
            <a:r>
              <a:rPr lang="de-CH" sz="6600" dirty="0" err="1"/>
              <a:t>dans</a:t>
            </a:r>
            <a:r>
              <a:rPr lang="de-CH" sz="6600" dirty="0"/>
              <a:t> </a:t>
            </a:r>
            <a:r>
              <a:rPr lang="de-CH" sz="6600" dirty="0" err="1"/>
              <a:t>l’armée</a:t>
            </a:r>
            <a:endParaRPr lang="de-CH" sz="6600" dirty="0"/>
          </a:p>
        </p:txBody>
      </p:sp>
      <p:sp>
        <p:nvSpPr>
          <p:cNvPr id="3" name="SeitenzahlBenutzerdefiniert">
            <a:extLst>
              <a:ext uri="{FF2B5EF4-FFF2-40B4-BE49-F238E27FC236}">
                <a16:creationId xmlns:a16="http://schemas.microsoft.com/office/drawing/2014/main" id="{F17C97E8-82FA-349A-C99C-8B32C62C05F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35984834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DEFD-5C83-74D2-70B0-62B46D5209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B2DC27-FAED-E99D-48E0-C0660CD96FD0}"/>
              </a:ext>
            </a:extLst>
          </p:cNvPr>
          <p:cNvSpPr>
            <a:spLocks noGrp="1"/>
          </p:cNvSpPr>
          <p:nvPr>
            <p:ph type="ctrTitle"/>
          </p:nvPr>
        </p:nvSpPr>
        <p:spPr/>
        <p:txBody>
          <a:bodyPr/>
          <a:lstStyle/>
          <a:p>
            <a:pPr algn="ctr"/>
            <a:r>
              <a:rPr lang="de-CH" sz="6600" dirty="0"/>
              <a:t>Sport </a:t>
            </a:r>
            <a:r>
              <a:rPr lang="de-CH" sz="6600" dirty="0" err="1"/>
              <a:t>nell’esercito</a:t>
            </a:r>
            <a:endParaRPr lang="de-CH" sz="6600" dirty="0"/>
          </a:p>
        </p:txBody>
      </p:sp>
      <p:sp>
        <p:nvSpPr>
          <p:cNvPr id="3" name="SeitenzahlBenutzerdefiniert">
            <a:extLst>
              <a:ext uri="{FF2B5EF4-FFF2-40B4-BE49-F238E27FC236}">
                <a16:creationId xmlns:a16="http://schemas.microsoft.com/office/drawing/2014/main" id="{BD26858C-D12B-189E-5681-B3B6926E675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40</a:t>
            </a:r>
            <a:endParaRPr lang="de-CH" sz="900" dirty="0"/>
          </a:p>
        </p:txBody>
      </p:sp>
    </p:spTree>
    <p:extLst>
      <p:ext uri="{BB962C8B-B14F-4D97-AF65-F5344CB8AC3E}">
        <p14:creationId xmlns:p14="http://schemas.microsoft.com/office/powerpoint/2010/main" val="2781551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70BA0-BD0B-ED8A-0C8F-87C65C127D3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7739C9-B300-8177-CBCD-C0CAA06DC2C0}"/>
              </a:ext>
            </a:extLst>
          </p:cNvPr>
          <p:cNvSpPr>
            <a:spLocks noGrp="1"/>
          </p:cNvSpPr>
          <p:nvPr>
            <p:ph idx="1"/>
          </p:nvPr>
        </p:nvSpPr>
        <p:spPr/>
        <p:txBody>
          <a:bodyPr/>
          <a:lstStyle/>
          <a:p>
            <a:r>
              <a:rPr lang="de-CH" sz="2800" b="1" dirty="0"/>
              <a:t>Pro Woche: </a:t>
            </a:r>
          </a:p>
        </p:txBody>
      </p:sp>
      <p:sp>
        <p:nvSpPr>
          <p:cNvPr id="4" name="Titel 3">
            <a:extLst>
              <a:ext uri="{FF2B5EF4-FFF2-40B4-BE49-F238E27FC236}">
                <a16:creationId xmlns:a16="http://schemas.microsoft.com/office/drawing/2014/main" id="{ECE3038C-2F3E-6910-0F91-376BBA7815FB}"/>
              </a:ext>
            </a:extLst>
          </p:cNvPr>
          <p:cNvSpPr>
            <a:spLocks noGrp="1"/>
          </p:cNvSpPr>
          <p:nvPr>
            <p:ph type="title"/>
          </p:nvPr>
        </p:nvSpPr>
        <p:spPr/>
        <p:txBody>
          <a:bodyPr/>
          <a:lstStyle/>
          <a:p>
            <a:r>
              <a:rPr lang="de-CH" dirty="0"/>
              <a:t>Sport in der Armee</a:t>
            </a:r>
            <a:br>
              <a:rPr lang="de-CH" dirty="0"/>
            </a:br>
            <a:r>
              <a:rPr lang="de-CH" b="0" dirty="0"/>
              <a:t>Reglement 51.041</a:t>
            </a:r>
            <a:br>
              <a:rPr lang="de-CH" kern="0" dirty="0">
                <a:latin typeface="Arial" panose="020B0604020202020204" pitchFamily="34" charset="0"/>
                <a:cs typeface="Arial" panose="020B0604020202020204" pitchFamily="34" charset="0"/>
              </a:rPr>
            </a:br>
            <a:endParaRPr lang="de-CH" dirty="0"/>
          </a:p>
        </p:txBody>
      </p:sp>
      <p:graphicFrame>
        <p:nvGraphicFramePr>
          <p:cNvPr id="5" name="Tabelle 4">
            <a:extLst>
              <a:ext uri="{FF2B5EF4-FFF2-40B4-BE49-F238E27FC236}">
                <a16:creationId xmlns:a16="http://schemas.microsoft.com/office/drawing/2014/main" id="{F4C6111F-16BC-CBE9-DA91-571E05B0E924}"/>
              </a:ext>
            </a:extLst>
          </p:cNvPr>
          <p:cNvGraphicFramePr>
            <a:graphicFrameLocks noGrp="1"/>
          </p:cNvGraphicFramePr>
          <p:nvPr>
            <p:extLst>
              <p:ext uri="{D42A27DB-BD31-4B8C-83A1-F6EECF244321}">
                <p14:modId xmlns:p14="http://schemas.microsoft.com/office/powerpoint/2010/main" val="3262456506"/>
              </p:ext>
            </p:extLst>
          </p:nvPr>
        </p:nvGraphicFramePr>
        <p:xfrm>
          <a:off x="1331998" y="2334220"/>
          <a:ext cx="9527311" cy="389319"/>
        </p:xfrm>
        <a:graphic>
          <a:graphicData uri="http://schemas.openxmlformats.org/drawingml/2006/table">
            <a:tbl>
              <a:tblPr bandRow="1">
                <a:tableStyleId>{073A0DAA-6AF3-43AB-8588-CEC1D06C72B9}</a:tableStyleId>
              </a:tblPr>
              <a:tblGrid>
                <a:gridCol w="9527311">
                  <a:extLst>
                    <a:ext uri="{9D8B030D-6E8A-4147-A177-3AD203B41FA5}">
                      <a16:colId xmlns:a16="http://schemas.microsoft.com/office/drawing/2014/main" val="20000"/>
                    </a:ext>
                  </a:extLst>
                </a:gridCol>
              </a:tblGrid>
              <a:tr h="370840">
                <a:tc>
                  <a:txBody>
                    <a:bodyPr/>
                    <a:lstStyle/>
                    <a:p>
                      <a:pPr algn="ctr"/>
                      <a:r>
                        <a:rPr lang="de-CH" b="1" dirty="0"/>
                        <a:t>90 Minuten</a:t>
                      </a:r>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6" name="Tabelle 5">
            <a:extLst>
              <a:ext uri="{FF2B5EF4-FFF2-40B4-BE49-F238E27FC236}">
                <a16:creationId xmlns:a16="http://schemas.microsoft.com/office/drawing/2014/main" id="{6A5968F2-8AB2-96BC-4DE9-AA2DDC40DDDD}"/>
              </a:ext>
            </a:extLst>
          </p:cNvPr>
          <p:cNvGraphicFramePr>
            <a:graphicFrameLocks noGrp="1"/>
          </p:cNvGraphicFramePr>
          <p:nvPr>
            <p:extLst>
              <p:ext uri="{D42A27DB-BD31-4B8C-83A1-F6EECF244321}">
                <p14:modId xmlns:p14="http://schemas.microsoft.com/office/powerpoint/2010/main" val="800967294"/>
              </p:ext>
            </p:extLst>
          </p:nvPr>
        </p:nvGraphicFramePr>
        <p:xfrm>
          <a:off x="1331997" y="3356992"/>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40">
                <a:tc>
                  <a:txBody>
                    <a:bodyPr/>
                    <a:lstStyle/>
                    <a:p>
                      <a:r>
                        <a:rPr lang="de-CH" dirty="0"/>
                        <a:t>30 Minuten</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7" name="Tabelle 6">
            <a:extLst>
              <a:ext uri="{FF2B5EF4-FFF2-40B4-BE49-F238E27FC236}">
                <a16:creationId xmlns:a16="http://schemas.microsoft.com/office/drawing/2014/main" id="{FEADE4AA-76C8-0B27-CAEC-78613A92B885}"/>
              </a:ext>
            </a:extLst>
          </p:cNvPr>
          <p:cNvGraphicFramePr>
            <a:graphicFrameLocks noGrp="1"/>
          </p:cNvGraphicFramePr>
          <p:nvPr>
            <p:extLst>
              <p:ext uri="{D42A27DB-BD31-4B8C-83A1-F6EECF244321}">
                <p14:modId xmlns:p14="http://schemas.microsoft.com/office/powerpoint/2010/main" val="597597634"/>
              </p:ext>
            </p:extLst>
          </p:nvPr>
        </p:nvGraphicFramePr>
        <p:xfrm>
          <a:off x="1331997" y="2776962"/>
          <a:ext cx="9527312" cy="389319"/>
        </p:xfrm>
        <a:graphic>
          <a:graphicData uri="http://schemas.openxmlformats.org/drawingml/2006/table">
            <a:tbl>
              <a:tblPr bandRow="1">
                <a:tableStyleId>{073A0DAA-6AF3-43AB-8588-CEC1D06C72B9}</a:tableStyleId>
              </a:tblPr>
              <a:tblGrid>
                <a:gridCol w="9527312">
                  <a:extLst>
                    <a:ext uri="{9D8B030D-6E8A-4147-A177-3AD203B41FA5}">
                      <a16:colId xmlns:a16="http://schemas.microsoft.com/office/drawing/2014/main" val="20000"/>
                    </a:ext>
                  </a:extLst>
                </a:gridCol>
              </a:tblGrid>
              <a:tr h="370840">
                <a:tc>
                  <a:txBody>
                    <a:bodyPr/>
                    <a:lstStyle/>
                    <a:p>
                      <a:pPr algn="ctr"/>
                      <a:r>
                        <a:rPr lang="de-CH" b="1" dirty="0"/>
                        <a:t>90 Minuten</a:t>
                      </a:r>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8" name="Tabelle 7">
            <a:extLst>
              <a:ext uri="{FF2B5EF4-FFF2-40B4-BE49-F238E27FC236}">
                <a16:creationId xmlns:a16="http://schemas.microsoft.com/office/drawing/2014/main" id="{1FB60082-24A9-94D7-CFD4-02F45A0A7402}"/>
              </a:ext>
            </a:extLst>
          </p:cNvPr>
          <p:cNvGraphicFramePr>
            <a:graphicFrameLocks noGrp="1"/>
          </p:cNvGraphicFramePr>
          <p:nvPr>
            <p:extLst>
              <p:ext uri="{D42A27DB-BD31-4B8C-83A1-F6EECF244321}">
                <p14:modId xmlns:p14="http://schemas.microsoft.com/office/powerpoint/2010/main" val="706231117"/>
              </p:ext>
            </p:extLst>
          </p:nvPr>
        </p:nvGraphicFramePr>
        <p:xfrm>
          <a:off x="1331996" y="3846656"/>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56">
                <a:tc>
                  <a:txBody>
                    <a:bodyPr/>
                    <a:lstStyle/>
                    <a:p>
                      <a:r>
                        <a:rPr lang="de-CH" dirty="0"/>
                        <a:t>30 Minuten</a:t>
                      </a:r>
                    </a:p>
                  </a:txBody>
                  <a:tcPr>
                    <a:solidFill>
                      <a:srgbClr val="00B0F0"/>
                    </a:solidFill>
                  </a:tcPr>
                </a:tc>
                <a:extLst>
                  <a:ext uri="{0D108BD9-81ED-4DB2-BD59-A6C34878D82A}">
                    <a16:rowId xmlns:a16="http://schemas.microsoft.com/office/drawing/2014/main" val="10000"/>
                  </a:ext>
                </a:extLst>
              </a:tr>
            </a:tbl>
          </a:graphicData>
        </a:graphic>
      </p:graphicFrame>
      <p:sp>
        <p:nvSpPr>
          <p:cNvPr id="9" name="Inhaltsplatzhalter 2">
            <a:extLst>
              <a:ext uri="{FF2B5EF4-FFF2-40B4-BE49-F238E27FC236}">
                <a16:creationId xmlns:a16="http://schemas.microsoft.com/office/drawing/2014/main" id="{1DE65564-4EB7-0E56-9098-EDA3AB2AA577}"/>
              </a:ext>
            </a:extLst>
          </p:cNvPr>
          <p:cNvSpPr txBox="1">
            <a:spLocks/>
          </p:cNvSpPr>
          <p:nvPr/>
        </p:nvSpPr>
        <p:spPr bwMode="auto">
          <a:xfrm>
            <a:off x="4695782" y="3551319"/>
            <a:ext cx="27997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lgn="ctr">
              <a:buFont typeface="Wingdings" panose="05000000000000000000" pitchFamily="2" charset="2"/>
              <a:buChar char="Ø"/>
              <a:defRPr/>
            </a:pPr>
            <a:r>
              <a:rPr lang="de-CH" sz="3200" b="1" kern="0" dirty="0">
                <a:solidFill>
                  <a:srgbClr val="000000"/>
                </a:solidFill>
              </a:rPr>
              <a:t> 4 Stunden</a:t>
            </a:r>
            <a:endParaRPr lang="de-CH" sz="3200" kern="0" dirty="0">
              <a:solidFill>
                <a:srgbClr val="000000"/>
              </a:solidFill>
            </a:endParaRPr>
          </a:p>
        </p:txBody>
      </p:sp>
      <p:sp>
        <p:nvSpPr>
          <p:cNvPr id="3" name="Rechteck 2">
            <a:extLst>
              <a:ext uri="{FF2B5EF4-FFF2-40B4-BE49-F238E27FC236}">
                <a16:creationId xmlns:a16="http://schemas.microsoft.com/office/drawing/2014/main" id="{575D83E2-5F37-26AE-23FC-1B553A3E243B}"/>
              </a:ext>
            </a:extLst>
          </p:cNvPr>
          <p:cNvSpPr/>
          <p:nvPr/>
        </p:nvSpPr>
        <p:spPr>
          <a:xfrm>
            <a:off x="2823637" y="4425362"/>
            <a:ext cx="6544030" cy="1969770"/>
          </a:xfrm>
          <a:prstGeom prst="rect">
            <a:avLst/>
          </a:prstGeom>
        </p:spPr>
        <p:txBody>
          <a:bodyPr wrap="square">
            <a:spAutoFit/>
          </a:bodyPr>
          <a:lstStyle/>
          <a:p>
            <a:pPr algn="l">
              <a:defRPr/>
            </a:pPr>
            <a:r>
              <a:rPr lang="de-CH" sz="3200" b="1" kern="0" dirty="0">
                <a:solidFill>
                  <a:srgbClr val="000000"/>
                </a:solidFill>
              </a:rPr>
              <a:t>Sportkonzept</a:t>
            </a:r>
          </a:p>
          <a:p>
            <a:pPr algn="l">
              <a:defRPr/>
            </a:pPr>
            <a:endParaRPr lang="de-CH" sz="1000" b="1" kern="0" dirty="0">
              <a:solidFill>
                <a:srgbClr val="000000"/>
              </a:solidFill>
            </a:endParaRPr>
          </a:p>
          <a:p>
            <a:pPr marL="342900" indent="-342900" algn="l">
              <a:buFont typeface="Arial" panose="020B0604020202020204" pitchFamily="34" charset="0"/>
              <a:buChar char="•"/>
              <a:defRPr/>
            </a:pPr>
            <a:r>
              <a:rPr lang="de-CH" sz="2000" kern="0" dirty="0">
                <a:solidFill>
                  <a:srgbClr val="000000"/>
                </a:solidFill>
              </a:rPr>
              <a:t>Individualität </a:t>
            </a:r>
            <a:r>
              <a:rPr lang="de-CH" sz="1400" kern="0" dirty="0">
                <a:solidFill>
                  <a:srgbClr val="000000"/>
                </a:solidFill>
              </a:rPr>
              <a:t>(unterschiedliche Leistungsniveaus, Leistungsgruppen)</a:t>
            </a:r>
          </a:p>
          <a:p>
            <a:pPr marL="342900" indent="-342900" algn="l">
              <a:buFont typeface="Arial" panose="020B0604020202020204" pitchFamily="34" charset="0"/>
              <a:buChar char="•"/>
              <a:defRPr/>
            </a:pPr>
            <a:r>
              <a:rPr lang="de-CH" sz="2000" kern="0" dirty="0">
                <a:solidFill>
                  <a:srgbClr val="000000"/>
                </a:solidFill>
              </a:rPr>
              <a:t>progressive Belastungssteigerung </a:t>
            </a:r>
            <a:r>
              <a:rPr lang="de-CH" sz="1400" kern="0" dirty="0">
                <a:solidFill>
                  <a:srgbClr val="000000"/>
                </a:solidFill>
              </a:rPr>
              <a:t>(Verletzungsprophylaxe)</a:t>
            </a:r>
          </a:p>
          <a:p>
            <a:pPr marL="342900" indent="-342900" algn="l">
              <a:buFont typeface="Arial" panose="020B0604020202020204" pitchFamily="34" charset="0"/>
              <a:buChar char="•"/>
              <a:defRPr/>
            </a:pPr>
            <a:r>
              <a:rPr lang="de-CH" sz="2000" kern="0" dirty="0">
                <a:solidFill>
                  <a:srgbClr val="000000"/>
                </a:solidFill>
              </a:rPr>
              <a:t>Kontinuität </a:t>
            </a:r>
            <a:r>
              <a:rPr lang="de-CH" sz="1400" kern="0" dirty="0">
                <a:solidFill>
                  <a:srgbClr val="000000"/>
                </a:solidFill>
              </a:rPr>
              <a:t>(einmal ist keinmal, Wochenblöcke)</a:t>
            </a:r>
          </a:p>
          <a:p>
            <a:pPr marL="342900" indent="-342900" algn="l">
              <a:buFont typeface="Arial" panose="020B0604020202020204" pitchFamily="34" charset="0"/>
              <a:buChar char="•"/>
              <a:defRPr/>
            </a:pPr>
            <a:r>
              <a:rPr lang="de-CH" sz="2000" kern="0" dirty="0">
                <a:solidFill>
                  <a:srgbClr val="000000"/>
                </a:solidFill>
              </a:rPr>
              <a:t>Variation </a:t>
            </a:r>
            <a:r>
              <a:rPr lang="de-CH" sz="1400" kern="0" dirty="0">
                <a:solidFill>
                  <a:srgbClr val="000000"/>
                </a:solidFill>
              </a:rPr>
              <a:t>(Spiel &amp; Spass)</a:t>
            </a:r>
          </a:p>
        </p:txBody>
      </p:sp>
      <p:sp>
        <p:nvSpPr>
          <p:cNvPr id="10" name="SeitenzahlBenutzerdefiniert">
            <a:extLst>
              <a:ext uri="{FF2B5EF4-FFF2-40B4-BE49-F238E27FC236}">
                <a16:creationId xmlns:a16="http://schemas.microsoft.com/office/drawing/2014/main" id="{73CB5291-3F80-2D8B-EF92-369D7A1EFD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7629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31C9E-FD11-72E2-2250-B2D5E732413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2295F1D-B9BC-B8FD-CBE9-D73FE41D044B}"/>
              </a:ext>
            </a:extLst>
          </p:cNvPr>
          <p:cNvSpPr>
            <a:spLocks noGrp="1"/>
          </p:cNvSpPr>
          <p:nvPr>
            <p:ph idx="1"/>
          </p:nvPr>
        </p:nvSpPr>
        <p:spPr/>
        <p:txBody>
          <a:bodyPr/>
          <a:lstStyle/>
          <a:p>
            <a:r>
              <a:rPr lang="de-CH" sz="2800" b="1" dirty="0"/>
              <a:t>Par </a:t>
            </a:r>
            <a:r>
              <a:rPr lang="de-CH" sz="2800" b="1" dirty="0" err="1"/>
              <a:t>semaine</a:t>
            </a:r>
            <a:r>
              <a:rPr lang="de-CH" sz="2800" b="1" dirty="0"/>
              <a:t>: </a:t>
            </a:r>
          </a:p>
        </p:txBody>
      </p:sp>
      <p:sp>
        <p:nvSpPr>
          <p:cNvPr id="4" name="Titel 3">
            <a:extLst>
              <a:ext uri="{FF2B5EF4-FFF2-40B4-BE49-F238E27FC236}">
                <a16:creationId xmlns:a16="http://schemas.microsoft.com/office/drawing/2014/main" id="{798D14B6-2719-A7E2-11F7-268AEA718D3E}"/>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br>
              <a:rPr lang="de-CH" dirty="0"/>
            </a:br>
            <a:r>
              <a:rPr lang="de-CH" b="0" dirty="0" err="1"/>
              <a:t>Règlement</a:t>
            </a:r>
            <a:r>
              <a:rPr lang="de-CH" b="0" dirty="0"/>
              <a:t> 51.041</a:t>
            </a:r>
            <a:br>
              <a:rPr lang="de-CH" kern="0" dirty="0">
                <a:latin typeface="Arial" panose="020B0604020202020204" pitchFamily="34" charset="0"/>
                <a:cs typeface="Arial" panose="020B0604020202020204" pitchFamily="34" charset="0"/>
              </a:rPr>
            </a:br>
            <a:endParaRPr lang="de-CH" dirty="0"/>
          </a:p>
        </p:txBody>
      </p:sp>
      <p:graphicFrame>
        <p:nvGraphicFramePr>
          <p:cNvPr id="5" name="Tabelle 4">
            <a:extLst>
              <a:ext uri="{FF2B5EF4-FFF2-40B4-BE49-F238E27FC236}">
                <a16:creationId xmlns:a16="http://schemas.microsoft.com/office/drawing/2014/main" id="{8EF26C89-A5A3-3D95-2402-A1F5F88966E6}"/>
              </a:ext>
            </a:extLst>
          </p:cNvPr>
          <p:cNvGraphicFramePr>
            <a:graphicFrameLocks noGrp="1"/>
          </p:cNvGraphicFramePr>
          <p:nvPr>
            <p:extLst>
              <p:ext uri="{D42A27DB-BD31-4B8C-83A1-F6EECF244321}">
                <p14:modId xmlns:p14="http://schemas.microsoft.com/office/powerpoint/2010/main" val="2666646943"/>
              </p:ext>
            </p:extLst>
          </p:nvPr>
        </p:nvGraphicFramePr>
        <p:xfrm>
          <a:off x="1331998" y="2334220"/>
          <a:ext cx="9527311" cy="389319"/>
        </p:xfrm>
        <a:graphic>
          <a:graphicData uri="http://schemas.openxmlformats.org/drawingml/2006/table">
            <a:tbl>
              <a:tblPr bandRow="1">
                <a:tableStyleId>{073A0DAA-6AF3-43AB-8588-CEC1D06C72B9}</a:tableStyleId>
              </a:tblPr>
              <a:tblGrid>
                <a:gridCol w="9527311">
                  <a:extLst>
                    <a:ext uri="{9D8B030D-6E8A-4147-A177-3AD203B41FA5}">
                      <a16:colId xmlns:a16="http://schemas.microsoft.com/office/drawing/2014/main" val="20000"/>
                    </a:ext>
                  </a:extLst>
                </a:gridCol>
              </a:tblGrid>
              <a:tr h="370840">
                <a:tc>
                  <a:txBody>
                    <a:bodyPr/>
                    <a:lstStyle/>
                    <a:p>
                      <a:pPr algn="ctr"/>
                      <a:r>
                        <a:rPr lang="de-CH" b="1" dirty="0"/>
                        <a:t>90 </a:t>
                      </a:r>
                      <a:r>
                        <a:rPr lang="de-CH" b="1" dirty="0" err="1"/>
                        <a:t>minutes</a:t>
                      </a:r>
                      <a:endParaRPr lang="de-CH" b="1" dirty="0"/>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6" name="Tabelle 5">
            <a:extLst>
              <a:ext uri="{FF2B5EF4-FFF2-40B4-BE49-F238E27FC236}">
                <a16:creationId xmlns:a16="http://schemas.microsoft.com/office/drawing/2014/main" id="{4239165F-5E30-E0ED-8B5B-760C63831B93}"/>
              </a:ext>
            </a:extLst>
          </p:cNvPr>
          <p:cNvGraphicFramePr>
            <a:graphicFrameLocks noGrp="1"/>
          </p:cNvGraphicFramePr>
          <p:nvPr>
            <p:extLst>
              <p:ext uri="{D42A27DB-BD31-4B8C-83A1-F6EECF244321}">
                <p14:modId xmlns:p14="http://schemas.microsoft.com/office/powerpoint/2010/main" val="868329392"/>
              </p:ext>
            </p:extLst>
          </p:nvPr>
        </p:nvGraphicFramePr>
        <p:xfrm>
          <a:off x="1331997" y="3356992"/>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40">
                <a:tc>
                  <a:txBody>
                    <a:bodyPr/>
                    <a:lstStyle/>
                    <a:p>
                      <a:r>
                        <a:rPr lang="de-CH" dirty="0"/>
                        <a:t>30 </a:t>
                      </a:r>
                      <a:r>
                        <a:rPr lang="de-CH" dirty="0" err="1"/>
                        <a:t>minutes</a:t>
                      </a:r>
                      <a:endParaRPr lang="de-CH" dirty="0"/>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7" name="Tabelle 6">
            <a:extLst>
              <a:ext uri="{FF2B5EF4-FFF2-40B4-BE49-F238E27FC236}">
                <a16:creationId xmlns:a16="http://schemas.microsoft.com/office/drawing/2014/main" id="{096B3D07-EA6B-9EF1-F595-D0017E321E1E}"/>
              </a:ext>
            </a:extLst>
          </p:cNvPr>
          <p:cNvGraphicFramePr>
            <a:graphicFrameLocks noGrp="1"/>
          </p:cNvGraphicFramePr>
          <p:nvPr>
            <p:extLst>
              <p:ext uri="{D42A27DB-BD31-4B8C-83A1-F6EECF244321}">
                <p14:modId xmlns:p14="http://schemas.microsoft.com/office/powerpoint/2010/main" val="4186498155"/>
              </p:ext>
            </p:extLst>
          </p:nvPr>
        </p:nvGraphicFramePr>
        <p:xfrm>
          <a:off x="1331997" y="2776962"/>
          <a:ext cx="9527312" cy="389319"/>
        </p:xfrm>
        <a:graphic>
          <a:graphicData uri="http://schemas.openxmlformats.org/drawingml/2006/table">
            <a:tbl>
              <a:tblPr bandRow="1">
                <a:tableStyleId>{073A0DAA-6AF3-43AB-8588-CEC1D06C72B9}</a:tableStyleId>
              </a:tblPr>
              <a:tblGrid>
                <a:gridCol w="9527312">
                  <a:extLst>
                    <a:ext uri="{9D8B030D-6E8A-4147-A177-3AD203B41FA5}">
                      <a16:colId xmlns:a16="http://schemas.microsoft.com/office/drawing/2014/main" val="20000"/>
                    </a:ext>
                  </a:extLst>
                </a:gridCol>
              </a:tblGrid>
              <a:tr h="370840">
                <a:tc>
                  <a:txBody>
                    <a:bodyPr/>
                    <a:lstStyle/>
                    <a:p>
                      <a:pPr algn="ctr"/>
                      <a:r>
                        <a:rPr lang="de-CH" b="1" dirty="0"/>
                        <a:t>90 </a:t>
                      </a:r>
                      <a:r>
                        <a:rPr lang="de-CH" b="1" dirty="0" err="1"/>
                        <a:t>minutes</a:t>
                      </a:r>
                      <a:endParaRPr lang="de-CH" b="1" dirty="0"/>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8" name="Tabelle 7">
            <a:extLst>
              <a:ext uri="{FF2B5EF4-FFF2-40B4-BE49-F238E27FC236}">
                <a16:creationId xmlns:a16="http://schemas.microsoft.com/office/drawing/2014/main" id="{051B3D16-9F79-CE36-813C-2F8C9E3F81F2}"/>
              </a:ext>
            </a:extLst>
          </p:cNvPr>
          <p:cNvGraphicFramePr>
            <a:graphicFrameLocks noGrp="1"/>
          </p:cNvGraphicFramePr>
          <p:nvPr>
            <p:extLst>
              <p:ext uri="{D42A27DB-BD31-4B8C-83A1-F6EECF244321}">
                <p14:modId xmlns:p14="http://schemas.microsoft.com/office/powerpoint/2010/main" val="2345412189"/>
              </p:ext>
            </p:extLst>
          </p:nvPr>
        </p:nvGraphicFramePr>
        <p:xfrm>
          <a:off x="1331996" y="3846656"/>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56">
                <a:tc>
                  <a:txBody>
                    <a:bodyPr/>
                    <a:lstStyle/>
                    <a:p>
                      <a:r>
                        <a:rPr lang="de-CH" dirty="0"/>
                        <a:t>30 </a:t>
                      </a:r>
                      <a:r>
                        <a:rPr lang="de-CH" dirty="0" err="1"/>
                        <a:t>minutes</a:t>
                      </a:r>
                      <a:endParaRPr lang="de-CH" dirty="0"/>
                    </a:p>
                  </a:txBody>
                  <a:tcPr>
                    <a:solidFill>
                      <a:srgbClr val="00B0F0"/>
                    </a:solidFill>
                  </a:tcPr>
                </a:tc>
                <a:extLst>
                  <a:ext uri="{0D108BD9-81ED-4DB2-BD59-A6C34878D82A}">
                    <a16:rowId xmlns:a16="http://schemas.microsoft.com/office/drawing/2014/main" val="10000"/>
                  </a:ext>
                </a:extLst>
              </a:tr>
            </a:tbl>
          </a:graphicData>
        </a:graphic>
      </p:graphicFrame>
      <p:sp>
        <p:nvSpPr>
          <p:cNvPr id="9" name="Inhaltsplatzhalter 2">
            <a:extLst>
              <a:ext uri="{FF2B5EF4-FFF2-40B4-BE49-F238E27FC236}">
                <a16:creationId xmlns:a16="http://schemas.microsoft.com/office/drawing/2014/main" id="{5120AB7C-CB7A-121D-A215-23E5A5869AFF}"/>
              </a:ext>
            </a:extLst>
          </p:cNvPr>
          <p:cNvSpPr txBox="1">
            <a:spLocks/>
          </p:cNvSpPr>
          <p:nvPr/>
        </p:nvSpPr>
        <p:spPr bwMode="auto">
          <a:xfrm>
            <a:off x="4695782" y="3551319"/>
            <a:ext cx="27997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lgn="ctr">
              <a:buFont typeface="Wingdings" panose="05000000000000000000" pitchFamily="2" charset="2"/>
              <a:buChar char="Ø"/>
              <a:defRPr/>
            </a:pPr>
            <a:r>
              <a:rPr lang="de-CH" sz="3200" b="1" kern="0" dirty="0">
                <a:solidFill>
                  <a:srgbClr val="000000"/>
                </a:solidFill>
              </a:rPr>
              <a:t> 4 </a:t>
            </a:r>
            <a:r>
              <a:rPr lang="de-CH" sz="3200" b="1" kern="0" dirty="0" err="1">
                <a:solidFill>
                  <a:srgbClr val="000000"/>
                </a:solidFill>
              </a:rPr>
              <a:t>heures</a:t>
            </a:r>
            <a:endParaRPr lang="de-CH" sz="3200" kern="0" dirty="0">
              <a:solidFill>
                <a:srgbClr val="000000"/>
              </a:solidFill>
            </a:endParaRPr>
          </a:p>
        </p:txBody>
      </p:sp>
      <p:sp>
        <p:nvSpPr>
          <p:cNvPr id="3" name="Rechteck 2">
            <a:extLst>
              <a:ext uri="{FF2B5EF4-FFF2-40B4-BE49-F238E27FC236}">
                <a16:creationId xmlns:a16="http://schemas.microsoft.com/office/drawing/2014/main" id="{EDAAF9D2-A64F-03A6-BA47-38F0A69D1A9F}"/>
              </a:ext>
            </a:extLst>
          </p:cNvPr>
          <p:cNvSpPr/>
          <p:nvPr/>
        </p:nvSpPr>
        <p:spPr>
          <a:xfrm>
            <a:off x="2999656" y="4458483"/>
            <a:ext cx="7304811" cy="1969770"/>
          </a:xfrm>
          <a:prstGeom prst="rect">
            <a:avLst/>
          </a:prstGeom>
        </p:spPr>
        <p:txBody>
          <a:bodyPr wrap="square">
            <a:spAutoFit/>
          </a:bodyPr>
          <a:lstStyle/>
          <a:p>
            <a:pPr algn="l">
              <a:defRPr/>
            </a:pPr>
            <a:r>
              <a:rPr lang="de-CH" sz="3200" b="1" kern="0" dirty="0">
                <a:solidFill>
                  <a:srgbClr val="000000"/>
                </a:solidFill>
              </a:rPr>
              <a:t>Concept du </a:t>
            </a:r>
            <a:r>
              <a:rPr lang="de-CH" sz="3200" b="1" kern="0" dirty="0" err="1">
                <a:solidFill>
                  <a:srgbClr val="000000"/>
                </a:solidFill>
              </a:rPr>
              <a:t>sport</a:t>
            </a:r>
            <a:endParaRPr lang="de-CH" sz="3200" b="1" kern="0" dirty="0">
              <a:solidFill>
                <a:srgbClr val="000000"/>
              </a:solidFill>
            </a:endParaRPr>
          </a:p>
          <a:p>
            <a:pPr algn="l">
              <a:defRPr/>
            </a:pPr>
            <a:endParaRPr lang="de-CH" sz="1000" b="1" kern="0" dirty="0">
              <a:solidFill>
                <a:srgbClr val="000000"/>
              </a:solidFill>
            </a:endParaRPr>
          </a:p>
          <a:p>
            <a:pPr marL="342900" indent="-342900">
              <a:buFont typeface="Arial" panose="020B0604020202020204" pitchFamily="34" charset="0"/>
              <a:buChar char="•"/>
              <a:defRPr/>
            </a:pPr>
            <a:r>
              <a:rPr lang="fr-CH" sz="2000" kern="0" dirty="0">
                <a:solidFill>
                  <a:srgbClr val="000000"/>
                </a:solidFill>
              </a:rPr>
              <a:t>Individualité </a:t>
            </a:r>
            <a:r>
              <a:rPr lang="fr-CH" kern="0" dirty="0">
                <a:solidFill>
                  <a:srgbClr val="000000"/>
                </a:solidFill>
              </a:rPr>
              <a:t>(différents niveaux de performance, groupe de performance)</a:t>
            </a:r>
          </a:p>
          <a:p>
            <a:pPr marL="342900" indent="-342900">
              <a:buFont typeface="Arial" panose="020B0604020202020204" pitchFamily="34" charset="0"/>
              <a:buChar char="•"/>
              <a:defRPr/>
            </a:pPr>
            <a:r>
              <a:rPr lang="fr-CH" sz="2000" kern="0" dirty="0">
                <a:solidFill>
                  <a:srgbClr val="000000"/>
                </a:solidFill>
              </a:rPr>
              <a:t>Augmentation progressive de la charge </a:t>
            </a:r>
            <a:r>
              <a:rPr lang="fr-CH" kern="0" dirty="0">
                <a:solidFill>
                  <a:srgbClr val="000000"/>
                </a:solidFill>
              </a:rPr>
              <a:t>(prophylaxie des blessures)</a:t>
            </a:r>
          </a:p>
          <a:p>
            <a:pPr marL="342900" indent="-342900">
              <a:buFont typeface="Arial" panose="020B0604020202020204" pitchFamily="34" charset="0"/>
              <a:buChar char="•"/>
              <a:defRPr/>
            </a:pPr>
            <a:r>
              <a:rPr lang="fr-CH" sz="2000" kern="0" dirty="0">
                <a:solidFill>
                  <a:srgbClr val="000000"/>
                </a:solidFill>
              </a:rPr>
              <a:t>Continuité </a:t>
            </a:r>
            <a:r>
              <a:rPr lang="fr-CH" kern="0" dirty="0">
                <a:solidFill>
                  <a:srgbClr val="000000"/>
                </a:solidFill>
              </a:rPr>
              <a:t>(une fois n’est rien, blocs hebdomadaires)</a:t>
            </a:r>
          </a:p>
          <a:p>
            <a:pPr marL="342900" indent="-342900">
              <a:buFont typeface="Arial" panose="020B0604020202020204" pitchFamily="34" charset="0"/>
              <a:buChar char="•"/>
              <a:defRPr/>
            </a:pPr>
            <a:r>
              <a:rPr lang="fr-CH" sz="2000" kern="0" dirty="0">
                <a:solidFill>
                  <a:srgbClr val="000000"/>
                </a:solidFill>
              </a:rPr>
              <a:t>Variation</a:t>
            </a:r>
            <a:r>
              <a:rPr lang="fr-CH" kern="0" dirty="0">
                <a:solidFill>
                  <a:srgbClr val="000000"/>
                </a:solidFill>
              </a:rPr>
              <a:t> (jeu &amp; plaisir)</a:t>
            </a:r>
          </a:p>
        </p:txBody>
      </p:sp>
      <p:sp>
        <p:nvSpPr>
          <p:cNvPr id="10" name="SeitenzahlBenutzerdefiniert">
            <a:extLst>
              <a:ext uri="{FF2B5EF4-FFF2-40B4-BE49-F238E27FC236}">
                <a16:creationId xmlns:a16="http://schemas.microsoft.com/office/drawing/2014/main" id="{0338A1EB-948D-FB35-77AB-3892656AEA2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304467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87F6-5F9A-9CE6-571E-C81A99529C7D}"/>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BB7400-F1E7-B7F0-A8F5-BB3ED909F0D5}"/>
              </a:ext>
            </a:extLst>
          </p:cNvPr>
          <p:cNvSpPr>
            <a:spLocks noGrp="1"/>
          </p:cNvSpPr>
          <p:nvPr>
            <p:ph idx="1"/>
          </p:nvPr>
        </p:nvSpPr>
        <p:spPr/>
        <p:txBody>
          <a:bodyPr/>
          <a:lstStyle/>
          <a:p>
            <a:r>
              <a:rPr lang="de-CH" sz="2800" b="1" dirty="0"/>
              <a:t>A </a:t>
            </a:r>
            <a:r>
              <a:rPr lang="de-CH" sz="2800" b="1" dirty="0" err="1"/>
              <a:t>settimana</a:t>
            </a:r>
            <a:r>
              <a:rPr lang="de-CH" sz="2800" b="1" dirty="0"/>
              <a:t>: </a:t>
            </a:r>
          </a:p>
        </p:txBody>
      </p:sp>
      <p:sp>
        <p:nvSpPr>
          <p:cNvPr id="4" name="Titel 3">
            <a:extLst>
              <a:ext uri="{FF2B5EF4-FFF2-40B4-BE49-F238E27FC236}">
                <a16:creationId xmlns:a16="http://schemas.microsoft.com/office/drawing/2014/main" id="{00560225-2F87-0036-F989-115D50F3B99D}"/>
              </a:ext>
            </a:extLst>
          </p:cNvPr>
          <p:cNvSpPr>
            <a:spLocks noGrp="1"/>
          </p:cNvSpPr>
          <p:nvPr>
            <p:ph type="title"/>
          </p:nvPr>
        </p:nvSpPr>
        <p:spPr/>
        <p:txBody>
          <a:bodyPr/>
          <a:lstStyle/>
          <a:p>
            <a:r>
              <a:rPr lang="de-CH" dirty="0"/>
              <a:t>Sport </a:t>
            </a:r>
            <a:r>
              <a:rPr lang="de-CH" dirty="0" err="1"/>
              <a:t>nell’esercito</a:t>
            </a:r>
            <a:br>
              <a:rPr lang="de-CH" dirty="0"/>
            </a:br>
            <a:r>
              <a:rPr lang="de-CH" b="0" dirty="0" err="1"/>
              <a:t>Regolamento</a:t>
            </a:r>
            <a:r>
              <a:rPr lang="de-CH" b="0" dirty="0"/>
              <a:t> 51.041</a:t>
            </a:r>
            <a:br>
              <a:rPr lang="de-CH" kern="0" dirty="0">
                <a:latin typeface="Arial" panose="020B0604020202020204" pitchFamily="34" charset="0"/>
                <a:cs typeface="Arial" panose="020B0604020202020204" pitchFamily="34" charset="0"/>
              </a:rPr>
            </a:br>
            <a:endParaRPr lang="de-CH" dirty="0"/>
          </a:p>
        </p:txBody>
      </p:sp>
      <p:graphicFrame>
        <p:nvGraphicFramePr>
          <p:cNvPr id="5" name="Tabelle 4">
            <a:extLst>
              <a:ext uri="{FF2B5EF4-FFF2-40B4-BE49-F238E27FC236}">
                <a16:creationId xmlns:a16="http://schemas.microsoft.com/office/drawing/2014/main" id="{ADBAC985-9BFE-BCDF-370C-6FBC09E82B19}"/>
              </a:ext>
            </a:extLst>
          </p:cNvPr>
          <p:cNvGraphicFramePr>
            <a:graphicFrameLocks noGrp="1"/>
          </p:cNvGraphicFramePr>
          <p:nvPr>
            <p:extLst>
              <p:ext uri="{D42A27DB-BD31-4B8C-83A1-F6EECF244321}">
                <p14:modId xmlns:p14="http://schemas.microsoft.com/office/powerpoint/2010/main" val="31848504"/>
              </p:ext>
            </p:extLst>
          </p:nvPr>
        </p:nvGraphicFramePr>
        <p:xfrm>
          <a:off x="1331998" y="2334220"/>
          <a:ext cx="9527311" cy="389319"/>
        </p:xfrm>
        <a:graphic>
          <a:graphicData uri="http://schemas.openxmlformats.org/drawingml/2006/table">
            <a:tbl>
              <a:tblPr bandRow="1">
                <a:tableStyleId>{073A0DAA-6AF3-43AB-8588-CEC1D06C72B9}</a:tableStyleId>
              </a:tblPr>
              <a:tblGrid>
                <a:gridCol w="9527311">
                  <a:extLst>
                    <a:ext uri="{9D8B030D-6E8A-4147-A177-3AD203B41FA5}">
                      <a16:colId xmlns:a16="http://schemas.microsoft.com/office/drawing/2014/main" val="20000"/>
                    </a:ext>
                  </a:extLst>
                </a:gridCol>
              </a:tblGrid>
              <a:tr h="370840">
                <a:tc>
                  <a:txBody>
                    <a:bodyPr/>
                    <a:lstStyle/>
                    <a:p>
                      <a:pPr algn="ctr"/>
                      <a:r>
                        <a:rPr lang="de-CH" b="1" dirty="0"/>
                        <a:t>90 </a:t>
                      </a:r>
                      <a:r>
                        <a:rPr lang="de-CH" b="1" dirty="0" err="1"/>
                        <a:t>minuti</a:t>
                      </a:r>
                      <a:endParaRPr lang="de-CH" b="1" dirty="0"/>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6" name="Tabelle 5">
            <a:extLst>
              <a:ext uri="{FF2B5EF4-FFF2-40B4-BE49-F238E27FC236}">
                <a16:creationId xmlns:a16="http://schemas.microsoft.com/office/drawing/2014/main" id="{6F9B7260-054F-8820-052C-FEE3DDA2842B}"/>
              </a:ext>
            </a:extLst>
          </p:cNvPr>
          <p:cNvGraphicFramePr>
            <a:graphicFrameLocks noGrp="1"/>
          </p:cNvGraphicFramePr>
          <p:nvPr>
            <p:extLst>
              <p:ext uri="{D42A27DB-BD31-4B8C-83A1-F6EECF244321}">
                <p14:modId xmlns:p14="http://schemas.microsoft.com/office/powerpoint/2010/main" val="3941583"/>
              </p:ext>
            </p:extLst>
          </p:nvPr>
        </p:nvGraphicFramePr>
        <p:xfrm>
          <a:off x="1331997" y="3356992"/>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40">
                <a:tc>
                  <a:txBody>
                    <a:bodyPr/>
                    <a:lstStyle/>
                    <a:p>
                      <a:r>
                        <a:rPr lang="de-CH" dirty="0"/>
                        <a:t>30 </a:t>
                      </a:r>
                      <a:r>
                        <a:rPr lang="de-CH" dirty="0" err="1"/>
                        <a:t>minuti</a:t>
                      </a:r>
                      <a:endParaRPr lang="de-CH" dirty="0"/>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7" name="Tabelle 6">
            <a:extLst>
              <a:ext uri="{FF2B5EF4-FFF2-40B4-BE49-F238E27FC236}">
                <a16:creationId xmlns:a16="http://schemas.microsoft.com/office/drawing/2014/main" id="{3AEDEA1D-C04D-6FE8-2413-4928803CAB47}"/>
              </a:ext>
            </a:extLst>
          </p:cNvPr>
          <p:cNvGraphicFramePr>
            <a:graphicFrameLocks noGrp="1"/>
          </p:cNvGraphicFramePr>
          <p:nvPr>
            <p:extLst>
              <p:ext uri="{D42A27DB-BD31-4B8C-83A1-F6EECF244321}">
                <p14:modId xmlns:p14="http://schemas.microsoft.com/office/powerpoint/2010/main" val="2811094835"/>
              </p:ext>
            </p:extLst>
          </p:nvPr>
        </p:nvGraphicFramePr>
        <p:xfrm>
          <a:off x="1331997" y="2776962"/>
          <a:ext cx="9527312" cy="389319"/>
        </p:xfrm>
        <a:graphic>
          <a:graphicData uri="http://schemas.openxmlformats.org/drawingml/2006/table">
            <a:tbl>
              <a:tblPr bandRow="1">
                <a:tableStyleId>{073A0DAA-6AF3-43AB-8588-CEC1D06C72B9}</a:tableStyleId>
              </a:tblPr>
              <a:tblGrid>
                <a:gridCol w="9527312">
                  <a:extLst>
                    <a:ext uri="{9D8B030D-6E8A-4147-A177-3AD203B41FA5}">
                      <a16:colId xmlns:a16="http://schemas.microsoft.com/office/drawing/2014/main" val="20000"/>
                    </a:ext>
                  </a:extLst>
                </a:gridCol>
              </a:tblGrid>
              <a:tr h="370840">
                <a:tc>
                  <a:txBody>
                    <a:bodyPr/>
                    <a:lstStyle/>
                    <a:p>
                      <a:pPr algn="ctr"/>
                      <a:r>
                        <a:rPr lang="de-CH" b="1" dirty="0"/>
                        <a:t>90 </a:t>
                      </a:r>
                      <a:r>
                        <a:rPr lang="de-CH" b="1" dirty="0" err="1"/>
                        <a:t>minuti</a:t>
                      </a:r>
                      <a:endParaRPr lang="de-CH" b="1" dirty="0"/>
                    </a:p>
                  </a:txBody>
                  <a:tcPr>
                    <a:solidFill>
                      <a:srgbClr val="99FF66"/>
                    </a:solidFill>
                  </a:tcPr>
                </a:tc>
                <a:extLst>
                  <a:ext uri="{0D108BD9-81ED-4DB2-BD59-A6C34878D82A}">
                    <a16:rowId xmlns:a16="http://schemas.microsoft.com/office/drawing/2014/main" val="10000"/>
                  </a:ext>
                </a:extLst>
              </a:tr>
            </a:tbl>
          </a:graphicData>
        </a:graphic>
      </p:graphicFrame>
      <p:graphicFrame>
        <p:nvGraphicFramePr>
          <p:cNvPr id="8" name="Tabelle 7">
            <a:extLst>
              <a:ext uri="{FF2B5EF4-FFF2-40B4-BE49-F238E27FC236}">
                <a16:creationId xmlns:a16="http://schemas.microsoft.com/office/drawing/2014/main" id="{869F0BEB-44BA-38A8-923D-15D15FE14A9C}"/>
              </a:ext>
            </a:extLst>
          </p:cNvPr>
          <p:cNvGraphicFramePr>
            <a:graphicFrameLocks noGrp="1"/>
          </p:cNvGraphicFramePr>
          <p:nvPr>
            <p:extLst>
              <p:ext uri="{D42A27DB-BD31-4B8C-83A1-F6EECF244321}">
                <p14:modId xmlns:p14="http://schemas.microsoft.com/office/powerpoint/2010/main" val="4172186853"/>
              </p:ext>
            </p:extLst>
          </p:nvPr>
        </p:nvGraphicFramePr>
        <p:xfrm>
          <a:off x="1331996" y="3846656"/>
          <a:ext cx="2301571" cy="389319"/>
        </p:xfrm>
        <a:graphic>
          <a:graphicData uri="http://schemas.openxmlformats.org/drawingml/2006/table">
            <a:tbl>
              <a:tblPr firstRow="1" bandRow="1">
                <a:tableStyleId>{5C22544A-7EE6-4342-B048-85BDC9FD1C3A}</a:tableStyleId>
              </a:tblPr>
              <a:tblGrid>
                <a:gridCol w="2301571">
                  <a:extLst>
                    <a:ext uri="{9D8B030D-6E8A-4147-A177-3AD203B41FA5}">
                      <a16:colId xmlns:a16="http://schemas.microsoft.com/office/drawing/2014/main" val="20000"/>
                    </a:ext>
                  </a:extLst>
                </a:gridCol>
              </a:tblGrid>
              <a:tr h="370856">
                <a:tc>
                  <a:txBody>
                    <a:bodyPr/>
                    <a:lstStyle/>
                    <a:p>
                      <a:r>
                        <a:rPr lang="de-CH" dirty="0"/>
                        <a:t>30 </a:t>
                      </a:r>
                      <a:r>
                        <a:rPr lang="de-CH" dirty="0" err="1"/>
                        <a:t>minuti</a:t>
                      </a:r>
                      <a:endParaRPr lang="de-CH" dirty="0"/>
                    </a:p>
                  </a:txBody>
                  <a:tcPr>
                    <a:solidFill>
                      <a:srgbClr val="00B0F0"/>
                    </a:solidFill>
                  </a:tcPr>
                </a:tc>
                <a:extLst>
                  <a:ext uri="{0D108BD9-81ED-4DB2-BD59-A6C34878D82A}">
                    <a16:rowId xmlns:a16="http://schemas.microsoft.com/office/drawing/2014/main" val="10000"/>
                  </a:ext>
                </a:extLst>
              </a:tr>
            </a:tbl>
          </a:graphicData>
        </a:graphic>
      </p:graphicFrame>
      <p:sp>
        <p:nvSpPr>
          <p:cNvPr id="9" name="Inhaltsplatzhalter 2">
            <a:extLst>
              <a:ext uri="{FF2B5EF4-FFF2-40B4-BE49-F238E27FC236}">
                <a16:creationId xmlns:a16="http://schemas.microsoft.com/office/drawing/2014/main" id="{39563F89-42B0-4E95-68FB-79238DB0A45C}"/>
              </a:ext>
            </a:extLst>
          </p:cNvPr>
          <p:cNvSpPr txBox="1">
            <a:spLocks/>
          </p:cNvSpPr>
          <p:nvPr/>
        </p:nvSpPr>
        <p:spPr bwMode="auto">
          <a:xfrm>
            <a:off x="4695782" y="3551319"/>
            <a:ext cx="27997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lgn="ctr">
              <a:buFont typeface="Wingdings" panose="05000000000000000000" pitchFamily="2" charset="2"/>
              <a:buChar char="Ø"/>
              <a:defRPr/>
            </a:pPr>
            <a:r>
              <a:rPr lang="de-CH" sz="3200" b="1" kern="0" dirty="0">
                <a:solidFill>
                  <a:srgbClr val="000000"/>
                </a:solidFill>
              </a:rPr>
              <a:t> 4 </a:t>
            </a:r>
            <a:r>
              <a:rPr lang="de-CH" sz="3200" b="1" kern="0" dirty="0" err="1">
                <a:solidFill>
                  <a:srgbClr val="000000"/>
                </a:solidFill>
              </a:rPr>
              <a:t>ore</a:t>
            </a:r>
            <a:endParaRPr lang="de-CH" sz="3200" kern="0" dirty="0">
              <a:solidFill>
                <a:srgbClr val="000000"/>
              </a:solidFill>
            </a:endParaRPr>
          </a:p>
        </p:txBody>
      </p:sp>
      <p:sp>
        <p:nvSpPr>
          <p:cNvPr id="3" name="Rechteck 2">
            <a:extLst>
              <a:ext uri="{FF2B5EF4-FFF2-40B4-BE49-F238E27FC236}">
                <a16:creationId xmlns:a16="http://schemas.microsoft.com/office/drawing/2014/main" id="{7B1B147F-836F-4FE0-3941-DFE634F32FD0}"/>
              </a:ext>
            </a:extLst>
          </p:cNvPr>
          <p:cNvSpPr/>
          <p:nvPr/>
        </p:nvSpPr>
        <p:spPr>
          <a:xfrm>
            <a:off x="2823636" y="4425362"/>
            <a:ext cx="6728747" cy="1969770"/>
          </a:xfrm>
          <a:prstGeom prst="rect">
            <a:avLst/>
          </a:prstGeom>
        </p:spPr>
        <p:txBody>
          <a:bodyPr wrap="square">
            <a:spAutoFit/>
          </a:bodyPr>
          <a:lstStyle/>
          <a:p>
            <a:pPr algn="l">
              <a:defRPr/>
            </a:pPr>
            <a:r>
              <a:rPr lang="de-CH" sz="3200" b="1" kern="0" dirty="0">
                <a:solidFill>
                  <a:srgbClr val="000000"/>
                </a:solidFill>
              </a:rPr>
              <a:t>Concetto </a:t>
            </a:r>
            <a:r>
              <a:rPr lang="de-CH" sz="3200" b="1" kern="0" dirty="0" err="1">
                <a:solidFill>
                  <a:srgbClr val="000000"/>
                </a:solidFill>
              </a:rPr>
              <a:t>dello</a:t>
            </a:r>
            <a:r>
              <a:rPr lang="de-CH" sz="3200" b="1" kern="0" dirty="0">
                <a:solidFill>
                  <a:srgbClr val="000000"/>
                </a:solidFill>
              </a:rPr>
              <a:t> </a:t>
            </a:r>
            <a:r>
              <a:rPr lang="de-CH" sz="3200" b="1" kern="0" dirty="0" err="1">
                <a:solidFill>
                  <a:srgbClr val="000000"/>
                </a:solidFill>
              </a:rPr>
              <a:t>sport</a:t>
            </a:r>
            <a:endParaRPr lang="de-CH" sz="3200" b="1" kern="0" dirty="0">
              <a:solidFill>
                <a:srgbClr val="000000"/>
              </a:solidFill>
            </a:endParaRPr>
          </a:p>
          <a:p>
            <a:pPr algn="l">
              <a:defRPr/>
            </a:pPr>
            <a:endParaRPr lang="de-CH" sz="1000" b="1" kern="0" dirty="0">
              <a:solidFill>
                <a:srgbClr val="000000"/>
              </a:solidFill>
            </a:endParaRPr>
          </a:p>
          <a:p>
            <a:pPr marL="342900" indent="-342900">
              <a:buFont typeface="Arial" panose="020B0604020202020204" pitchFamily="34" charset="0"/>
              <a:buChar char="•"/>
              <a:defRPr/>
            </a:pPr>
            <a:r>
              <a:rPr lang="de-CH" sz="2000" kern="0" dirty="0" err="1">
                <a:solidFill>
                  <a:srgbClr val="000000"/>
                </a:solidFill>
              </a:rPr>
              <a:t>Individualità</a:t>
            </a:r>
            <a:r>
              <a:rPr lang="de-CH" sz="2000" kern="0" dirty="0">
                <a:solidFill>
                  <a:srgbClr val="000000"/>
                </a:solidFill>
              </a:rPr>
              <a:t> </a:t>
            </a:r>
            <a:r>
              <a:rPr lang="de-CH" sz="1400" kern="0" dirty="0">
                <a:solidFill>
                  <a:srgbClr val="000000"/>
                </a:solidFill>
              </a:rPr>
              <a:t>(</a:t>
            </a:r>
            <a:r>
              <a:rPr lang="it-IT" dirty="0"/>
              <a:t>diversi livelli di prestazione, gruppi di prestazione)</a:t>
            </a:r>
            <a:endParaRPr lang="de-CH" sz="1400" kern="0" dirty="0">
              <a:solidFill>
                <a:srgbClr val="000000"/>
              </a:solidFill>
            </a:endParaRPr>
          </a:p>
          <a:p>
            <a:pPr marL="342900" indent="-342900">
              <a:buFont typeface="Arial" panose="020B0604020202020204" pitchFamily="34" charset="0"/>
              <a:buChar char="•"/>
              <a:defRPr/>
            </a:pPr>
            <a:r>
              <a:rPr lang="de-CH" sz="2000" dirty="0" err="1"/>
              <a:t>Aumento</a:t>
            </a:r>
            <a:r>
              <a:rPr lang="de-CH" sz="2000" dirty="0"/>
              <a:t> </a:t>
            </a:r>
            <a:r>
              <a:rPr lang="de-CH" sz="2000" dirty="0" err="1"/>
              <a:t>progressivo</a:t>
            </a:r>
            <a:r>
              <a:rPr lang="de-CH" sz="2000" dirty="0"/>
              <a:t> del </a:t>
            </a:r>
            <a:r>
              <a:rPr lang="de-CH" sz="2000" dirty="0" err="1"/>
              <a:t>carico</a:t>
            </a:r>
            <a:r>
              <a:rPr lang="de-CH" sz="2000" dirty="0"/>
              <a:t> </a:t>
            </a:r>
            <a:r>
              <a:rPr lang="de-CH" dirty="0"/>
              <a:t>(</a:t>
            </a:r>
            <a:r>
              <a:rPr lang="de-CH" dirty="0" err="1"/>
              <a:t>prevenzione</a:t>
            </a:r>
            <a:r>
              <a:rPr lang="de-CH" dirty="0"/>
              <a:t> </a:t>
            </a:r>
            <a:r>
              <a:rPr lang="de-CH" dirty="0" err="1"/>
              <a:t>degli</a:t>
            </a:r>
            <a:r>
              <a:rPr lang="de-CH" dirty="0"/>
              <a:t> </a:t>
            </a:r>
            <a:r>
              <a:rPr lang="de-CH" dirty="0" err="1"/>
              <a:t>infortuni</a:t>
            </a:r>
            <a:r>
              <a:rPr lang="de-CH" dirty="0"/>
              <a:t>)</a:t>
            </a:r>
          </a:p>
          <a:p>
            <a:pPr marL="342900" indent="-342900">
              <a:buFont typeface="Arial" panose="020B0604020202020204" pitchFamily="34" charset="0"/>
              <a:buChar char="•"/>
              <a:defRPr/>
            </a:pPr>
            <a:r>
              <a:rPr lang="de-CH" sz="2000" dirty="0" err="1"/>
              <a:t>Continuità</a:t>
            </a:r>
            <a:r>
              <a:rPr lang="de-CH" sz="2000" dirty="0"/>
              <a:t> </a:t>
            </a:r>
            <a:r>
              <a:rPr lang="de-CH" sz="1400" kern="0" dirty="0">
                <a:solidFill>
                  <a:srgbClr val="000000"/>
                </a:solidFill>
              </a:rPr>
              <a:t>(</a:t>
            </a:r>
            <a:r>
              <a:rPr lang="it-IT" dirty="0"/>
              <a:t>una volta non basta, blocchi settimanali</a:t>
            </a:r>
            <a:r>
              <a:rPr lang="de-CH" sz="1400" kern="0" dirty="0">
                <a:solidFill>
                  <a:srgbClr val="000000"/>
                </a:solidFill>
              </a:rPr>
              <a:t>)</a:t>
            </a:r>
          </a:p>
          <a:p>
            <a:pPr marL="342900" indent="-342900">
              <a:buFont typeface="Arial" panose="020B0604020202020204" pitchFamily="34" charset="0"/>
              <a:buChar char="•"/>
              <a:defRPr/>
            </a:pPr>
            <a:r>
              <a:rPr lang="de-CH" sz="2000" dirty="0" err="1"/>
              <a:t>Variazione</a:t>
            </a:r>
            <a:r>
              <a:rPr lang="de-CH" sz="2000" kern="0" dirty="0">
                <a:solidFill>
                  <a:srgbClr val="000000"/>
                </a:solidFill>
              </a:rPr>
              <a:t> </a:t>
            </a:r>
            <a:r>
              <a:rPr lang="de-CH" sz="1400" kern="0" dirty="0">
                <a:solidFill>
                  <a:srgbClr val="000000"/>
                </a:solidFill>
              </a:rPr>
              <a:t>(</a:t>
            </a:r>
            <a:r>
              <a:rPr lang="de-CH" dirty="0" err="1"/>
              <a:t>gioco</a:t>
            </a:r>
            <a:r>
              <a:rPr lang="de-CH" dirty="0"/>
              <a:t> e </a:t>
            </a:r>
            <a:r>
              <a:rPr lang="de-CH" dirty="0" err="1"/>
              <a:t>divertimento</a:t>
            </a:r>
            <a:r>
              <a:rPr lang="de-CH" sz="1400" kern="0" dirty="0">
                <a:solidFill>
                  <a:srgbClr val="000000"/>
                </a:solidFill>
              </a:rPr>
              <a:t>)</a:t>
            </a:r>
          </a:p>
        </p:txBody>
      </p:sp>
      <p:sp>
        <p:nvSpPr>
          <p:cNvPr id="10" name="SeitenzahlBenutzerdefiniert">
            <a:extLst>
              <a:ext uri="{FF2B5EF4-FFF2-40B4-BE49-F238E27FC236}">
                <a16:creationId xmlns:a16="http://schemas.microsoft.com/office/drawing/2014/main" id="{88CB5492-A4EA-1110-184E-C7B507BC3B5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41</a:t>
            </a:r>
            <a:endParaRPr lang="de-CH" sz="900" dirty="0"/>
          </a:p>
        </p:txBody>
      </p:sp>
    </p:spTree>
    <p:extLst>
      <p:ext uri="{BB962C8B-B14F-4D97-AF65-F5344CB8AC3E}">
        <p14:creationId xmlns:p14="http://schemas.microsoft.com/office/powerpoint/2010/main" val="32377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BDC1B-4AFB-6DBA-5F04-0F44524A2C8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63BE91D-2634-4CCD-11C2-02CC7CBC04F7}"/>
              </a:ext>
            </a:extLst>
          </p:cNvPr>
          <p:cNvSpPr>
            <a:spLocks noGrp="1"/>
          </p:cNvSpPr>
          <p:nvPr>
            <p:ph type="title"/>
          </p:nvPr>
        </p:nvSpPr>
        <p:spPr/>
        <p:txBody>
          <a:bodyPr/>
          <a:lstStyle/>
          <a:p>
            <a:r>
              <a:rPr lang="de-CH" dirty="0"/>
              <a:t>Sport in der Armee - Rekrutenschule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53" name="Rechteck 52">
            <a:extLst>
              <a:ext uri="{FF2B5EF4-FFF2-40B4-BE49-F238E27FC236}">
                <a16:creationId xmlns:a16="http://schemas.microsoft.com/office/drawing/2014/main" id="{0FA82236-6FD3-DA7A-5896-1D7DB5E9421F}"/>
              </a:ext>
            </a:extLst>
          </p:cNvPr>
          <p:cNvSpPr/>
          <p:nvPr/>
        </p:nvSpPr>
        <p:spPr bwMode="auto">
          <a:xfrm>
            <a:off x="2063552" y="1124744"/>
            <a:ext cx="6777682" cy="45560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Einlaufen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9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(Kreislauf anregen – Mobilisieren der Gelenke/dynamisches Stretching – Puls erhöhen – Übergang Hauptteil</a:t>
            </a:r>
            <a:endParaRPr lang="de-CH" sz="950" dirty="0">
              <a:solidFill>
                <a:srgbClr val="000000"/>
              </a:solidFill>
            </a:endParaRPr>
          </a:p>
        </p:txBody>
      </p:sp>
      <p:sp>
        <p:nvSpPr>
          <p:cNvPr id="54" name="Rechteck 53">
            <a:extLst>
              <a:ext uri="{FF2B5EF4-FFF2-40B4-BE49-F238E27FC236}">
                <a16:creationId xmlns:a16="http://schemas.microsoft.com/office/drawing/2014/main" id="{9F07FBEC-F167-982F-CD0C-D942A9CF34AA}"/>
              </a:ext>
            </a:extLst>
          </p:cNvPr>
          <p:cNvSpPr/>
          <p:nvPr/>
        </p:nvSpPr>
        <p:spPr bwMode="auto">
          <a:xfrm>
            <a:off x="8935863" y="1124745"/>
            <a:ext cx="648072" cy="44724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55" name="Rechteck 54">
            <a:extLst>
              <a:ext uri="{FF2B5EF4-FFF2-40B4-BE49-F238E27FC236}">
                <a16:creationId xmlns:a16="http://schemas.microsoft.com/office/drawing/2014/main" id="{962DE330-E748-BBE3-6652-AD89FA8039DA}"/>
              </a:ext>
            </a:extLst>
          </p:cNvPr>
          <p:cNvSpPr/>
          <p:nvPr/>
        </p:nvSpPr>
        <p:spPr bwMode="auto">
          <a:xfrm>
            <a:off x="2063552" y="6237312"/>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lvl="0" algn="ctr"/>
            <a:r>
              <a:rPr lang="de-CH" dirty="0">
                <a:solidFill>
                  <a:srgbClr val="000000"/>
                </a:solidFill>
              </a:rPr>
              <a:t>Ausklang</a:t>
            </a:r>
          </a:p>
          <a:p>
            <a:pPr lvl="0" algn="ctr"/>
            <a:r>
              <a:rPr lang="de-CH" sz="950" dirty="0">
                <a:solidFill>
                  <a:srgbClr val="000000"/>
                </a:solidFill>
              </a:rPr>
              <a:t>(Auslaufen – Lockerungsübungen – intermittierend Dehnen – progressive Muskelrelaxation – Massage – Entspannung)</a:t>
            </a:r>
          </a:p>
        </p:txBody>
      </p:sp>
      <p:sp>
        <p:nvSpPr>
          <p:cNvPr id="56" name="Rechteck 55">
            <a:extLst>
              <a:ext uri="{FF2B5EF4-FFF2-40B4-BE49-F238E27FC236}">
                <a16:creationId xmlns:a16="http://schemas.microsoft.com/office/drawing/2014/main" id="{B309140C-D69D-B806-637F-BFD5ED681574}"/>
              </a:ext>
            </a:extLst>
          </p:cNvPr>
          <p:cNvSpPr/>
          <p:nvPr/>
        </p:nvSpPr>
        <p:spPr bwMode="auto">
          <a:xfrm>
            <a:off x="8935863" y="6237312"/>
            <a:ext cx="648072" cy="32584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57" name="Rechteck 56">
            <a:extLst>
              <a:ext uri="{FF2B5EF4-FFF2-40B4-BE49-F238E27FC236}">
                <a16:creationId xmlns:a16="http://schemas.microsoft.com/office/drawing/2014/main" id="{35BA77E2-1A17-3E30-95DD-E23C8A09677E}"/>
              </a:ext>
            </a:extLst>
          </p:cNvPr>
          <p:cNvSpPr/>
          <p:nvPr/>
        </p:nvSpPr>
        <p:spPr bwMode="auto">
          <a:xfrm>
            <a:off x="8935863"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200" dirty="0">
                <a:solidFill>
                  <a:srgbClr val="FFFFFF"/>
                </a:solidFill>
              </a:rPr>
              <a:t>90 min</a:t>
            </a:r>
          </a:p>
        </p:txBody>
      </p:sp>
      <p:sp>
        <p:nvSpPr>
          <p:cNvPr id="58" name="Rechteck 57">
            <a:extLst>
              <a:ext uri="{FF2B5EF4-FFF2-40B4-BE49-F238E27FC236}">
                <a16:creationId xmlns:a16="http://schemas.microsoft.com/office/drawing/2014/main" id="{98434734-2D92-FD12-B9AE-DA5A7748C40E}"/>
              </a:ext>
            </a:extLst>
          </p:cNvPr>
          <p:cNvSpPr/>
          <p:nvPr/>
        </p:nvSpPr>
        <p:spPr bwMode="auto">
          <a:xfrm>
            <a:off x="2063552" y="1628800"/>
            <a:ext cx="6777682" cy="456006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59" name="Rechteck 58">
            <a:extLst>
              <a:ext uri="{FF2B5EF4-FFF2-40B4-BE49-F238E27FC236}">
                <a16:creationId xmlns:a16="http://schemas.microsoft.com/office/drawing/2014/main" id="{FF336138-DEF5-0F01-491D-CB9DADE1EEA4}"/>
              </a:ext>
            </a:extLst>
          </p:cNvPr>
          <p:cNvSpPr/>
          <p:nvPr/>
        </p:nvSpPr>
        <p:spPr bwMode="auto">
          <a:xfrm>
            <a:off x="8935863" y="1606179"/>
            <a:ext cx="648072" cy="455912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60" name="Rechteck 59">
            <a:extLst>
              <a:ext uri="{FF2B5EF4-FFF2-40B4-BE49-F238E27FC236}">
                <a16:creationId xmlns:a16="http://schemas.microsoft.com/office/drawing/2014/main" id="{060C0F3D-FF64-C71D-37DE-8D9CD1AD1E2F}"/>
              </a:ext>
            </a:extLst>
          </p:cNvPr>
          <p:cNvSpPr/>
          <p:nvPr/>
        </p:nvSpPr>
        <p:spPr bwMode="auto">
          <a:xfrm>
            <a:off x="8193162" y="659735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61" name="Textfeld 4">
            <a:extLst>
              <a:ext uri="{FF2B5EF4-FFF2-40B4-BE49-F238E27FC236}">
                <a16:creationId xmlns:a16="http://schemas.microsoft.com/office/drawing/2014/main" id="{BF2EB04A-1F1C-A043-7BF9-F08AE8DCF284}"/>
              </a:ext>
            </a:extLst>
          </p:cNvPr>
          <p:cNvSpPr txBox="1">
            <a:spLocks noChangeArrowheads="1"/>
          </p:cNvSpPr>
          <p:nvPr/>
        </p:nvSpPr>
        <p:spPr bwMode="auto">
          <a:xfrm>
            <a:off x="2135560" y="188882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RS</a:t>
            </a:r>
            <a:br>
              <a:rPr lang="de-CH" altLang="fr-FR" sz="1100" b="1" dirty="0">
                <a:solidFill>
                  <a:srgbClr val="FFFFFF"/>
                </a:solidFill>
              </a:rPr>
            </a:br>
            <a:r>
              <a:rPr lang="de-CH" altLang="fr-FR" sz="1100" b="1" dirty="0">
                <a:solidFill>
                  <a:srgbClr val="FFFFFF"/>
                </a:solidFill>
              </a:rPr>
              <a:t>Wo</a:t>
            </a:r>
          </a:p>
        </p:txBody>
      </p:sp>
      <p:sp>
        <p:nvSpPr>
          <p:cNvPr id="62" name="Textfeld 4">
            <a:extLst>
              <a:ext uri="{FF2B5EF4-FFF2-40B4-BE49-F238E27FC236}">
                <a16:creationId xmlns:a16="http://schemas.microsoft.com/office/drawing/2014/main" id="{C7EF1475-174E-7055-D8B0-71C1921478FD}"/>
              </a:ext>
            </a:extLst>
          </p:cNvPr>
          <p:cNvSpPr txBox="1">
            <a:spLocks noChangeArrowheads="1"/>
          </p:cNvSpPr>
          <p:nvPr/>
        </p:nvSpPr>
        <p:spPr bwMode="auto">
          <a:xfrm>
            <a:off x="2567608" y="2014831"/>
            <a:ext cx="900000" cy="180000"/>
          </a:xfrm>
          <a:prstGeom prst="rect">
            <a:avLst/>
          </a:prstGeom>
          <a:solidFill>
            <a:srgbClr val="FFFF99"/>
          </a:solidFill>
          <a:ln w="9525">
            <a:solidFill>
              <a:schemeClr val="bg2"/>
            </a:solidFill>
            <a:miter lim="800000"/>
            <a:headEnd/>
            <a:tailEnd/>
          </a:ln>
        </p:spPr>
        <p:txBody>
          <a:bodyPr wrap="square" anchor="ctr">
            <a:spAutoFit/>
          </a:bodyPr>
          <a:lstStyle>
            <a:defPPr>
              <a:defRPr lang="de-CH"/>
            </a:defPPr>
            <a:lvl1pPr algn="ctr">
              <a:lnSpc>
                <a:spcPct val="150000"/>
              </a:lnSpc>
              <a:buFontTx/>
              <a:buNone/>
              <a:defRPr sz="12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1-2</a:t>
            </a:r>
          </a:p>
        </p:txBody>
      </p:sp>
      <p:sp>
        <p:nvSpPr>
          <p:cNvPr id="63" name="Textfeld 6">
            <a:extLst>
              <a:ext uri="{FF2B5EF4-FFF2-40B4-BE49-F238E27FC236}">
                <a16:creationId xmlns:a16="http://schemas.microsoft.com/office/drawing/2014/main" id="{9AD13FA1-A879-A74F-EC56-3DFF1FBFD87A}"/>
              </a:ext>
            </a:extLst>
          </p:cNvPr>
          <p:cNvSpPr txBox="1">
            <a:spLocks noChangeArrowheads="1"/>
          </p:cNvSpPr>
          <p:nvPr/>
        </p:nvSpPr>
        <p:spPr bwMode="auto">
          <a:xfrm>
            <a:off x="33600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3-5</a:t>
            </a:r>
          </a:p>
        </p:txBody>
      </p:sp>
      <p:sp>
        <p:nvSpPr>
          <p:cNvPr id="64" name="Textfeld 8">
            <a:extLst>
              <a:ext uri="{FF2B5EF4-FFF2-40B4-BE49-F238E27FC236}">
                <a16:creationId xmlns:a16="http://schemas.microsoft.com/office/drawing/2014/main" id="{773AB3B5-2DE1-6488-E835-F4A8956CD678}"/>
              </a:ext>
            </a:extLst>
          </p:cNvPr>
          <p:cNvSpPr txBox="1">
            <a:spLocks noChangeArrowheads="1"/>
          </p:cNvSpPr>
          <p:nvPr/>
        </p:nvSpPr>
        <p:spPr bwMode="auto">
          <a:xfrm>
            <a:off x="42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6-8</a:t>
            </a:r>
          </a:p>
        </p:txBody>
      </p:sp>
      <p:sp>
        <p:nvSpPr>
          <p:cNvPr id="65" name="Textfeld 10">
            <a:extLst>
              <a:ext uri="{FF2B5EF4-FFF2-40B4-BE49-F238E27FC236}">
                <a16:creationId xmlns:a16="http://schemas.microsoft.com/office/drawing/2014/main" id="{E74F6A00-C88D-3C0E-3F4B-684327313A33}"/>
              </a:ext>
            </a:extLst>
          </p:cNvPr>
          <p:cNvSpPr txBox="1">
            <a:spLocks noChangeArrowheads="1"/>
          </p:cNvSpPr>
          <p:nvPr/>
        </p:nvSpPr>
        <p:spPr bwMode="auto">
          <a:xfrm>
            <a:off x="51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9-11</a:t>
            </a:r>
          </a:p>
        </p:txBody>
      </p:sp>
      <p:sp>
        <p:nvSpPr>
          <p:cNvPr id="66" name="Textfeld 12">
            <a:extLst>
              <a:ext uri="{FF2B5EF4-FFF2-40B4-BE49-F238E27FC236}">
                <a16:creationId xmlns:a16="http://schemas.microsoft.com/office/drawing/2014/main" id="{F04FB9B9-6257-C855-6CC4-69DD5A049E3D}"/>
              </a:ext>
            </a:extLst>
          </p:cNvPr>
          <p:cNvSpPr txBox="1">
            <a:spLocks noChangeArrowheads="1"/>
          </p:cNvSpPr>
          <p:nvPr/>
        </p:nvSpPr>
        <p:spPr bwMode="auto">
          <a:xfrm>
            <a:off x="60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12</a:t>
            </a:r>
          </a:p>
        </p:txBody>
      </p:sp>
      <p:sp>
        <p:nvSpPr>
          <p:cNvPr id="67" name="Textfeld 14">
            <a:extLst>
              <a:ext uri="{FF2B5EF4-FFF2-40B4-BE49-F238E27FC236}">
                <a16:creationId xmlns:a16="http://schemas.microsoft.com/office/drawing/2014/main" id="{61CABF1C-89A4-E3E5-1D0F-259F4B4E1CF2}"/>
              </a:ext>
            </a:extLst>
          </p:cNvPr>
          <p:cNvSpPr txBox="1">
            <a:spLocks noChangeArrowheads="1"/>
          </p:cNvSpPr>
          <p:nvPr/>
        </p:nvSpPr>
        <p:spPr bwMode="auto">
          <a:xfrm>
            <a:off x="69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13-15</a:t>
            </a:r>
          </a:p>
        </p:txBody>
      </p:sp>
      <p:grpSp>
        <p:nvGrpSpPr>
          <p:cNvPr id="68" name="Gruppieren 67">
            <a:extLst>
              <a:ext uri="{FF2B5EF4-FFF2-40B4-BE49-F238E27FC236}">
                <a16:creationId xmlns:a16="http://schemas.microsoft.com/office/drawing/2014/main" id="{D1AC7B89-53F6-3384-03D5-305882BF7F1D}"/>
              </a:ext>
            </a:extLst>
          </p:cNvPr>
          <p:cNvGrpSpPr/>
          <p:nvPr/>
        </p:nvGrpSpPr>
        <p:grpSpPr>
          <a:xfrm>
            <a:off x="3229952" y="4365217"/>
            <a:ext cx="3273680" cy="1080121"/>
            <a:chOff x="2354024" y="3933056"/>
            <a:chExt cx="3190184" cy="1080121"/>
          </a:xfrm>
        </p:grpSpPr>
        <p:sp>
          <p:nvSpPr>
            <p:cNvPr id="69" name="Rechteck 68">
              <a:extLst>
                <a:ext uri="{FF2B5EF4-FFF2-40B4-BE49-F238E27FC236}">
                  <a16:creationId xmlns:a16="http://schemas.microsoft.com/office/drawing/2014/main" id="{32ACB65D-5BEC-F06D-67D1-2056DED1E20E}"/>
                </a:ext>
              </a:extLst>
            </p:cNvPr>
            <p:cNvSpPr/>
            <p:nvPr/>
          </p:nvSpPr>
          <p:spPr bwMode="auto">
            <a:xfrm>
              <a:off x="2354024" y="3938773"/>
              <a:ext cx="3190184" cy="1074404"/>
            </a:xfrm>
            <a:prstGeom prst="rect">
              <a:avLst/>
            </a:prstGeom>
            <a:gradFill flip="none" rotWithShape="1">
              <a:gsLst>
                <a:gs pos="0">
                  <a:srgbClr val="00B050"/>
                </a:gs>
                <a:gs pos="35000">
                  <a:srgbClr val="92D050"/>
                </a:gs>
                <a:gs pos="68000">
                  <a:srgbClr val="FFFF00"/>
                </a:gs>
                <a:gs pos="100000">
                  <a:srgbClr val="FFC000"/>
                </a:gs>
              </a:gsLst>
              <a:lin ang="0" scaled="1"/>
              <a:tileRect/>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sp>
          <p:nvSpPr>
            <p:cNvPr id="70" name="Textfeld 69">
              <a:extLst>
                <a:ext uri="{FF2B5EF4-FFF2-40B4-BE49-F238E27FC236}">
                  <a16:creationId xmlns:a16="http://schemas.microsoft.com/office/drawing/2014/main" id="{586BAF5B-0C31-D4C4-F0BF-9F9223BF4AAC}"/>
                </a:ext>
              </a:extLst>
            </p:cNvPr>
            <p:cNvSpPr txBox="1"/>
            <p:nvPr/>
          </p:nvSpPr>
          <p:spPr>
            <a:xfrm>
              <a:off x="2354024" y="3933056"/>
              <a:ext cx="2001952" cy="507831"/>
            </a:xfrm>
            <a:prstGeom prst="rect">
              <a:avLst/>
            </a:prstGeom>
            <a:noFill/>
          </p:spPr>
          <p:txBody>
            <a:bodyPr wrap="square" rtlCol="0">
              <a:spAutoFit/>
            </a:bodyPr>
            <a:lstStyle/>
            <a:p>
              <a:pPr algn="l"/>
              <a:r>
                <a:rPr lang="de-CH" sz="1300" dirty="0">
                  <a:solidFill>
                    <a:srgbClr val="000000"/>
                  </a:solidFill>
                </a:rPr>
                <a:t>Spiel (4)</a:t>
              </a:r>
            </a:p>
            <a:p>
              <a:pPr algn="l"/>
              <a:endParaRPr lang="de-CH" dirty="0">
                <a:solidFill>
                  <a:srgbClr val="000000"/>
                </a:solidFill>
              </a:endParaRPr>
            </a:p>
          </p:txBody>
        </p:sp>
      </p:grpSp>
      <p:sp>
        <p:nvSpPr>
          <p:cNvPr id="71" name="Textfeld 16">
            <a:extLst>
              <a:ext uri="{FF2B5EF4-FFF2-40B4-BE49-F238E27FC236}">
                <a16:creationId xmlns:a16="http://schemas.microsoft.com/office/drawing/2014/main" id="{F5386E65-4383-102B-B7E9-A0E137940227}"/>
              </a:ext>
            </a:extLst>
          </p:cNvPr>
          <p:cNvSpPr txBox="1">
            <a:spLocks noChangeArrowheads="1"/>
          </p:cNvSpPr>
          <p:nvPr/>
        </p:nvSpPr>
        <p:spPr bwMode="auto">
          <a:xfrm>
            <a:off x="78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16-18</a:t>
            </a:r>
          </a:p>
        </p:txBody>
      </p:sp>
      <p:sp>
        <p:nvSpPr>
          <p:cNvPr id="72" name="Rechteck 71">
            <a:extLst>
              <a:ext uri="{FF2B5EF4-FFF2-40B4-BE49-F238E27FC236}">
                <a16:creationId xmlns:a16="http://schemas.microsoft.com/office/drawing/2014/main" id="{24E4381C-2E58-6CE7-0ADC-2278C5F7AA3D}"/>
              </a:ext>
            </a:extLst>
          </p:cNvPr>
          <p:cNvSpPr/>
          <p:nvPr/>
        </p:nvSpPr>
        <p:spPr bwMode="auto">
          <a:xfrm rot="16200000">
            <a:off x="922945" y="4014204"/>
            <a:ext cx="3721376"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b="1" dirty="0">
                <a:solidFill>
                  <a:srgbClr val="FFFFFF"/>
                </a:solidFill>
              </a:rPr>
              <a:t>FTA 5 Disziplinen</a:t>
            </a:r>
          </a:p>
        </p:txBody>
      </p:sp>
      <p:sp>
        <p:nvSpPr>
          <p:cNvPr id="73" name="Rechteck 72">
            <a:extLst>
              <a:ext uri="{FF2B5EF4-FFF2-40B4-BE49-F238E27FC236}">
                <a16:creationId xmlns:a16="http://schemas.microsoft.com/office/drawing/2014/main" id="{10A4BA03-A988-824E-C065-94ED915464BB}"/>
              </a:ext>
            </a:extLst>
          </p:cNvPr>
          <p:cNvSpPr/>
          <p:nvPr/>
        </p:nvSpPr>
        <p:spPr bwMode="auto">
          <a:xfrm>
            <a:off x="6869392" y="4370933"/>
            <a:ext cx="1868314" cy="1074404"/>
          </a:xfrm>
          <a:prstGeom prst="rect">
            <a:avLst/>
          </a:prstGeom>
          <a:gradFill>
            <a:gsLst>
              <a:gs pos="0">
                <a:srgbClr val="00B050"/>
              </a:gs>
              <a:gs pos="35000">
                <a:srgbClr val="92D050"/>
              </a:gs>
              <a:gs pos="68000">
                <a:srgbClr val="FFFF00"/>
              </a:gs>
              <a:gs pos="100000">
                <a:srgbClr val="FFC000"/>
              </a:gs>
            </a:gsLst>
            <a:lin ang="0" scaled="1"/>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grpSp>
        <p:nvGrpSpPr>
          <p:cNvPr id="74" name="Gruppieren 73">
            <a:extLst>
              <a:ext uri="{FF2B5EF4-FFF2-40B4-BE49-F238E27FC236}">
                <a16:creationId xmlns:a16="http://schemas.microsoft.com/office/drawing/2014/main" id="{4113EF61-0508-5A22-3798-9D4A667FB6B6}"/>
              </a:ext>
            </a:extLst>
          </p:cNvPr>
          <p:cNvGrpSpPr/>
          <p:nvPr/>
        </p:nvGrpSpPr>
        <p:grpSpPr>
          <a:xfrm>
            <a:off x="3229952" y="3305348"/>
            <a:ext cx="3262192" cy="308133"/>
            <a:chOff x="2354024" y="2924944"/>
            <a:chExt cx="3190184" cy="936104"/>
          </a:xfrm>
        </p:grpSpPr>
        <p:sp>
          <p:nvSpPr>
            <p:cNvPr id="75" name="Rechteck 74">
              <a:extLst>
                <a:ext uri="{FF2B5EF4-FFF2-40B4-BE49-F238E27FC236}">
                  <a16:creationId xmlns:a16="http://schemas.microsoft.com/office/drawing/2014/main" id="{EDE1D403-8EBF-B338-B972-E2ECFC4B61E5}"/>
                </a:ext>
              </a:extLst>
            </p:cNvPr>
            <p:cNvSpPr/>
            <p:nvPr/>
          </p:nvSpPr>
          <p:spPr bwMode="auto">
            <a:xfrm>
              <a:off x="2354024" y="2930661"/>
              <a:ext cx="3190184" cy="930387"/>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76" name="Textfeld 75">
              <a:extLst>
                <a:ext uri="{FF2B5EF4-FFF2-40B4-BE49-F238E27FC236}">
                  <a16:creationId xmlns:a16="http://schemas.microsoft.com/office/drawing/2014/main" id="{55DFEB8F-3DCC-BECE-B30B-22F9C59512E8}"/>
                </a:ext>
              </a:extLst>
            </p:cNvPr>
            <p:cNvSpPr txBox="1"/>
            <p:nvPr/>
          </p:nvSpPr>
          <p:spPr>
            <a:xfrm>
              <a:off x="2354024" y="2924944"/>
              <a:ext cx="3181087" cy="841519"/>
            </a:xfrm>
            <a:prstGeom prst="rect">
              <a:avLst/>
            </a:prstGeom>
            <a:noFill/>
          </p:spPr>
          <p:txBody>
            <a:bodyPr wrap="square" rtlCol="0">
              <a:spAutoFit/>
            </a:bodyPr>
            <a:lstStyle/>
            <a:p>
              <a:r>
                <a:rPr lang="de-CH" sz="1200" dirty="0">
                  <a:solidFill>
                    <a:srgbClr val="000000"/>
                  </a:solidFill>
                </a:rPr>
                <a:t>Kraft-</a:t>
              </a:r>
              <a:r>
                <a:rPr lang="de-CH" sz="1200" dirty="0" err="1">
                  <a:solidFill>
                    <a:srgbClr val="000000"/>
                  </a:solidFill>
                </a:rPr>
                <a:t>Circuitformen</a:t>
              </a:r>
              <a:r>
                <a:rPr lang="de-CH" sz="1200" dirty="0">
                  <a:solidFill>
                    <a:srgbClr val="000000"/>
                  </a:solidFill>
                </a:rPr>
                <a:t> (5)</a:t>
              </a:r>
              <a:endParaRPr lang="de-CH" dirty="0">
                <a:solidFill>
                  <a:srgbClr val="000000"/>
                </a:solidFill>
              </a:endParaRPr>
            </a:p>
          </p:txBody>
        </p:sp>
      </p:grpSp>
      <p:sp>
        <p:nvSpPr>
          <p:cNvPr id="79" name="Textfeld 11">
            <a:extLst>
              <a:ext uri="{FF2B5EF4-FFF2-40B4-BE49-F238E27FC236}">
                <a16:creationId xmlns:a16="http://schemas.microsoft.com/office/drawing/2014/main" id="{FBCDD838-0D2F-B9A2-D432-EDC6142782DC}"/>
              </a:ext>
            </a:extLst>
          </p:cNvPr>
          <p:cNvSpPr txBox="1">
            <a:spLocks noChangeArrowheads="1"/>
          </p:cNvSpPr>
          <p:nvPr/>
        </p:nvSpPr>
        <p:spPr bwMode="auto">
          <a:xfrm>
            <a:off x="7580437" y="3026367"/>
            <a:ext cx="1251868" cy="261610"/>
          </a:xfrm>
          <a:prstGeom prst="rect">
            <a:avLst/>
          </a:prstGeom>
          <a:solidFill>
            <a:schemeClr val="bg1"/>
          </a:solidFill>
          <a:ln w="9525">
            <a:no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a:solidFill>
                  <a:srgbClr val="000000"/>
                </a:solidFill>
              </a:rPr>
              <a:t>Spielturnier</a:t>
            </a:r>
          </a:p>
        </p:txBody>
      </p:sp>
      <p:sp>
        <p:nvSpPr>
          <p:cNvPr id="80" name="Rechteck 79">
            <a:extLst>
              <a:ext uri="{FF2B5EF4-FFF2-40B4-BE49-F238E27FC236}">
                <a16:creationId xmlns:a16="http://schemas.microsoft.com/office/drawing/2014/main" id="{02F757AD-D0D4-A4F6-C4F8-D24DFB2685C7}"/>
              </a:ext>
            </a:extLst>
          </p:cNvPr>
          <p:cNvSpPr/>
          <p:nvPr/>
        </p:nvSpPr>
        <p:spPr bwMode="auto">
          <a:xfrm>
            <a:off x="3126121" y="3258675"/>
            <a:ext cx="3446415" cy="2267055"/>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1" name="Rechteck 80">
            <a:extLst>
              <a:ext uri="{FF2B5EF4-FFF2-40B4-BE49-F238E27FC236}">
                <a16:creationId xmlns:a16="http://schemas.microsoft.com/office/drawing/2014/main" id="{6F65EF9A-934D-F6E0-CFE8-4C238CB477A8}"/>
              </a:ext>
            </a:extLst>
          </p:cNvPr>
          <p:cNvSpPr/>
          <p:nvPr/>
        </p:nvSpPr>
        <p:spPr bwMode="auto">
          <a:xfrm>
            <a:off x="3220650" y="4021481"/>
            <a:ext cx="3262192" cy="29626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2" name="Rechteck 81">
            <a:extLst>
              <a:ext uri="{FF2B5EF4-FFF2-40B4-BE49-F238E27FC236}">
                <a16:creationId xmlns:a16="http://schemas.microsoft.com/office/drawing/2014/main" id="{D60B1C15-9718-427D-0E22-FDADA611051B}"/>
              </a:ext>
            </a:extLst>
          </p:cNvPr>
          <p:cNvSpPr/>
          <p:nvPr/>
        </p:nvSpPr>
        <p:spPr bwMode="auto">
          <a:xfrm rot="16200000">
            <a:off x="3636385" y="4016430"/>
            <a:ext cx="3725827"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b="1" dirty="0">
                <a:solidFill>
                  <a:srgbClr val="FFFFFF"/>
                </a:solidFill>
              </a:rPr>
              <a:t>FTA 5 Disziplinen (MSA)</a:t>
            </a:r>
          </a:p>
        </p:txBody>
      </p:sp>
      <p:sp>
        <p:nvSpPr>
          <p:cNvPr id="83" name="Textfeld 11">
            <a:extLst>
              <a:ext uri="{FF2B5EF4-FFF2-40B4-BE49-F238E27FC236}">
                <a16:creationId xmlns:a16="http://schemas.microsoft.com/office/drawing/2014/main" id="{2493E251-FE4B-5A35-44A3-D2B37E37C56B}"/>
              </a:ext>
            </a:extLst>
          </p:cNvPr>
          <p:cNvSpPr txBox="1">
            <a:spLocks noChangeArrowheads="1"/>
          </p:cNvSpPr>
          <p:nvPr/>
        </p:nvSpPr>
        <p:spPr bwMode="auto">
          <a:xfrm>
            <a:off x="6087522" y="5643031"/>
            <a:ext cx="900000" cy="430887"/>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KKP Klettern</a:t>
            </a:r>
          </a:p>
        </p:txBody>
      </p:sp>
      <p:sp>
        <p:nvSpPr>
          <p:cNvPr id="84" name="Textfeld 5">
            <a:extLst>
              <a:ext uri="{FF2B5EF4-FFF2-40B4-BE49-F238E27FC236}">
                <a16:creationId xmlns:a16="http://schemas.microsoft.com/office/drawing/2014/main" id="{75D31EFC-BA01-26EE-6FF3-28485AA1F898}"/>
              </a:ext>
            </a:extLst>
          </p:cNvPr>
          <p:cNvSpPr txBox="1">
            <a:spLocks noChangeArrowheads="1"/>
          </p:cNvSpPr>
          <p:nvPr/>
        </p:nvSpPr>
        <p:spPr bwMode="auto">
          <a:xfrm>
            <a:off x="3375375" y="4675896"/>
            <a:ext cx="899999"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a:solidFill>
                  <a:srgbClr val="000000"/>
                </a:solidFill>
              </a:rPr>
              <a:t>Minitennis</a:t>
            </a:r>
          </a:p>
          <a:p>
            <a:pPr algn="ctr">
              <a:spcBef>
                <a:spcPct val="0"/>
              </a:spcBef>
              <a:buFontTx/>
              <a:buNone/>
            </a:pPr>
            <a:r>
              <a:rPr lang="de-CH" altLang="fr-FR" sz="1100" dirty="0">
                <a:solidFill>
                  <a:srgbClr val="000000"/>
                </a:solidFill>
              </a:rPr>
              <a:t>Badminton</a:t>
            </a:r>
          </a:p>
          <a:p>
            <a:pPr algn="ctr">
              <a:spcBef>
                <a:spcPct val="0"/>
              </a:spcBef>
              <a:buFontTx/>
              <a:buNone/>
            </a:pPr>
            <a:r>
              <a:rPr lang="de-CH" altLang="fr-FR" sz="1100" dirty="0">
                <a:solidFill>
                  <a:srgbClr val="000000"/>
                </a:solidFill>
              </a:rPr>
              <a:t>Volleyball</a:t>
            </a:r>
          </a:p>
          <a:p>
            <a:pPr algn="ctr">
              <a:spcBef>
                <a:spcPct val="0"/>
              </a:spcBef>
              <a:buFontTx/>
              <a:buNone/>
            </a:pPr>
            <a:r>
              <a:rPr lang="de-CH" altLang="fr-FR" sz="1100" dirty="0">
                <a:solidFill>
                  <a:srgbClr val="000000"/>
                </a:solidFill>
              </a:rPr>
              <a:t>Indiaca</a:t>
            </a:r>
          </a:p>
        </p:txBody>
      </p:sp>
      <p:sp>
        <p:nvSpPr>
          <p:cNvPr id="85" name="Textfeld 7">
            <a:extLst>
              <a:ext uri="{FF2B5EF4-FFF2-40B4-BE49-F238E27FC236}">
                <a16:creationId xmlns:a16="http://schemas.microsoft.com/office/drawing/2014/main" id="{E83270AF-193C-3BE4-1BD1-744A533ED016}"/>
              </a:ext>
            </a:extLst>
          </p:cNvPr>
          <p:cNvSpPr txBox="1">
            <a:spLocks noChangeArrowheads="1"/>
          </p:cNvSpPr>
          <p:nvPr/>
        </p:nvSpPr>
        <p:spPr bwMode="auto">
          <a:xfrm>
            <a:off x="4275374" y="4675896"/>
            <a:ext cx="900000"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Smolball</a:t>
            </a:r>
            <a:endParaRPr lang="de-CH" altLang="fr-FR" dirty="0">
              <a:solidFill>
                <a:srgbClr val="000000"/>
              </a:solidFill>
            </a:endParaRPr>
          </a:p>
          <a:p>
            <a:r>
              <a:rPr lang="de-CH" altLang="fr-FR" dirty="0">
                <a:solidFill>
                  <a:srgbClr val="000000"/>
                </a:solidFill>
              </a:rPr>
              <a:t>Intercross</a:t>
            </a:r>
          </a:p>
          <a:p>
            <a:r>
              <a:rPr lang="de-CH" altLang="fr-FR" dirty="0">
                <a:solidFill>
                  <a:srgbClr val="000000"/>
                </a:solidFill>
              </a:rPr>
              <a:t>Unihockey</a:t>
            </a:r>
          </a:p>
          <a:p>
            <a:r>
              <a:rPr lang="de-CH" altLang="fr-FR" dirty="0">
                <a:solidFill>
                  <a:srgbClr val="000000"/>
                </a:solidFill>
              </a:rPr>
              <a:t>Ultimate</a:t>
            </a:r>
          </a:p>
        </p:txBody>
      </p:sp>
      <p:sp>
        <p:nvSpPr>
          <p:cNvPr id="86" name="Textfeld 9">
            <a:extLst>
              <a:ext uri="{FF2B5EF4-FFF2-40B4-BE49-F238E27FC236}">
                <a16:creationId xmlns:a16="http://schemas.microsoft.com/office/drawing/2014/main" id="{A028247B-5C9F-DB94-15BB-E84C756C6762}"/>
              </a:ext>
            </a:extLst>
          </p:cNvPr>
          <p:cNvSpPr txBox="1">
            <a:spLocks noChangeArrowheads="1"/>
          </p:cNvSpPr>
          <p:nvPr/>
        </p:nvSpPr>
        <p:spPr bwMode="auto">
          <a:xfrm>
            <a:off x="5663952" y="4653136"/>
            <a:ext cx="900200"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Basketball</a:t>
            </a:r>
          </a:p>
          <a:p>
            <a:r>
              <a:rPr lang="de-CH" altLang="fr-FR" dirty="0">
                <a:solidFill>
                  <a:srgbClr val="000000"/>
                </a:solidFill>
              </a:rPr>
              <a:t>Fussball</a:t>
            </a:r>
          </a:p>
          <a:p>
            <a:r>
              <a:rPr lang="de-CH" altLang="fr-FR" dirty="0">
                <a:solidFill>
                  <a:srgbClr val="000000"/>
                </a:solidFill>
              </a:rPr>
              <a:t>Blitzball</a:t>
            </a:r>
          </a:p>
          <a:p>
            <a:r>
              <a:rPr lang="de-CH" altLang="fr-FR" dirty="0">
                <a:solidFill>
                  <a:srgbClr val="000000"/>
                </a:solidFill>
              </a:rPr>
              <a:t>Völkerball</a:t>
            </a:r>
          </a:p>
        </p:txBody>
      </p:sp>
      <p:sp>
        <p:nvSpPr>
          <p:cNvPr id="87" name="Richtungspfeil 8">
            <a:extLst>
              <a:ext uri="{FF2B5EF4-FFF2-40B4-BE49-F238E27FC236}">
                <a16:creationId xmlns:a16="http://schemas.microsoft.com/office/drawing/2014/main" id="{0CD6553E-5C49-719C-B012-68406F4DF040}"/>
              </a:ext>
            </a:extLst>
          </p:cNvPr>
          <p:cNvSpPr/>
          <p:nvPr/>
        </p:nvSpPr>
        <p:spPr bwMode="auto">
          <a:xfrm>
            <a:off x="2135560" y="2448248"/>
            <a:ext cx="1224536" cy="600164"/>
          </a:xfrm>
          <a:prstGeom prst="homePlate">
            <a:avLst/>
          </a:prstGeom>
          <a:solidFill>
            <a:schemeClr val="bg1">
              <a:lumMod val="85000"/>
            </a:schemeClr>
          </a:solidFill>
          <a:ln w="9525">
            <a:solidFill>
              <a:schemeClr val="bg2"/>
            </a:solidFill>
            <a:miter lim="800000"/>
            <a:headEnd/>
            <a:tailEnd/>
          </a:ln>
        </p:spPr>
        <p:txBody>
          <a:bodyPr wrap="square" anchor="ctr">
            <a:spAutoFit/>
          </a:bodyPr>
          <a:lstStyle/>
          <a:p>
            <a:r>
              <a:rPr lang="de-CH" sz="1100" b="1" dirty="0">
                <a:solidFill>
                  <a:srgbClr val="000000"/>
                </a:solidFill>
              </a:rPr>
              <a:t>Einführung: </a:t>
            </a:r>
            <a:r>
              <a:rPr lang="de-CH" sz="1100" dirty="0">
                <a:solidFill>
                  <a:srgbClr val="000000"/>
                </a:solidFill>
              </a:rPr>
              <a:t>Lauftraining</a:t>
            </a:r>
          </a:p>
          <a:p>
            <a:r>
              <a:rPr lang="de-CH" sz="1100" dirty="0">
                <a:solidFill>
                  <a:srgbClr val="000000"/>
                </a:solidFill>
              </a:rPr>
              <a:t>Krafttraining</a:t>
            </a:r>
          </a:p>
        </p:txBody>
      </p:sp>
      <p:sp>
        <p:nvSpPr>
          <p:cNvPr id="88" name="Richtungspfeil 9">
            <a:extLst>
              <a:ext uri="{FF2B5EF4-FFF2-40B4-BE49-F238E27FC236}">
                <a16:creationId xmlns:a16="http://schemas.microsoft.com/office/drawing/2014/main" id="{D39CEC50-16BE-1958-C954-D76F5253D2C1}"/>
              </a:ext>
            </a:extLst>
          </p:cNvPr>
          <p:cNvSpPr/>
          <p:nvPr/>
        </p:nvSpPr>
        <p:spPr bwMode="auto">
          <a:xfrm>
            <a:off x="3351470" y="3665480"/>
            <a:ext cx="900200" cy="288031"/>
          </a:xfrm>
          <a:prstGeom prst="homePlate">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1</a:t>
            </a:r>
          </a:p>
        </p:txBody>
      </p:sp>
      <p:sp>
        <p:nvSpPr>
          <p:cNvPr id="89" name="Eingekerbter Richtungspfeil 10">
            <a:extLst>
              <a:ext uri="{FF2B5EF4-FFF2-40B4-BE49-F238E27FC236}">
                <a16:creationId xmlns:a16="http://schemas.microsoft.com/office/drawing/2014/main" id="{07E34D1C-CE65-EB1E-536A-8D39AD5CCC8B}"/>
              </a:ext>
            </a:extLst>
          </p:cNvPr>
          <p:cNvSpPr/>
          <p:nvPr/>
        </p:nvSpPr>
        <p:spPr bwMode="auto">
          <a:xfrm>
            <a:off x="4260296" y="3665480"/>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2</a:t>
            </a:r>
          </a:p>
        </p:txBody>
      </p:sp>
      <p:sp>
        <p:nvSpPr>
          <p:cNvPr id="90" name="Eingekerbter Richtungspfeil 51">
            <a:extLst>
              <a:ext uri="{FF2B5EF4-FFF2-40B4-BE49-F238E27FC236}">
                <a16:creationId xmlns:a16="http://schemas.microsoft.com/office/drawing/2014/main" id="{C324E811-2C76-0416-77D5-C383EACF6257}"/>
              </a:ext>
            </a:extLst>
          </p:cNvPr>
          <p:cNvSpPr/>
          <p:nvPr/>
        </p:nvSpPr>
        <p:spPr bwMode="auto">
          <a:xfrm>
            <a:off x="5179568" y="3673864"/>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a:t>
            </a:r>
          </a:p>
        </p:txBody>
      </p:sp>
      <p:sp>
        <p:nvSpPr>
          <p:cNvPr id="91" name="Textfeld 5">
            <a:extLst>
              <a:ext uri="{FF2B5EF4-FFF2-40B4-BE49-F238E27FC236}">
                <a16:creationId xmlns:a16="http://schemas.microsoft.com/office/drawing/2014/main" id="{84999CD2-8D75-8285-2D11-E29FBA726780}"/>
              </a:ext>
            </a:extLst>
          </p:cNvPr>
          <p:cNvSpPr txBox="1">
            <a:spLocks noChangeArrowheads="1"/>
          </p:cNvSpPr>
          <p:nvPr/>
        </p:nvSpPr>
        <p:spPr bwMode="auto">
          <a:xfrm>
            <a:off x="3431784" y="5655353"/>
            <a:ext cx="720000" cy="430887"/>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err="1">
                <a:solidFill>
                  <a:srgbClr val="000000"/>
                </a:solidFill>
              </a:rPr>
              <a:t>HiBa</a:t>
            </a:r>
            <a:r>
              <a:rPr lang="de-CH" altLang="fr-FR" sz="1100" dirty="0">
                <a:solidFill>
                  <a:srgbClr val="000000"/>
                </a:solidFill>
              </a:rPr>
              <a:t> Halle</a:t>
            </a:r>
          </a:p>
        </p:txBody>
      </p:sp>
      <p:sp>
        <p:nvSpPr>
          <p:cNvPr id="92" name="Textfeld 5">
            <a:extLst>
              <a:ext uri="{FF2B5EF4-FFF2-40B4-BE49-F238E27FC236}">
                <a16:creationId xmlns:a16="http://schemas.microsoft.com/office/drawing/2014/main" id="{0F54ECA4-883D-59F7-FA08-A58DCAA74723}"/>
              </a:ext>
            </a:extLst>
          </p:cNvPr>
          <p:cNvSpPr txBox="1">
            <a:spLocks noChangeArrowheads="1"/>
          </p:cNvSpPr>
          <p:nvPr/>
        </p:nvSpPr>
        <p:spPr bwMode="auto">
          <a:xfrm>
            <a:off x="4367808" y="5658928"/>
            <a:ext cx="720000" cy="430887"/>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err="1">
                <a:solidFill>
                  <a:srgbClr val="000000"/>
                </a:solidFill>
              </a:rPr>
              <a:t>HiBa</a:t>
            </a:r>
            <a:r>
              <a:rPr lang="de-CH" altLang="fr-FR" sz="1100" dirty="0">
                <a:solidFill>
                  <a:srgbClr val="000000"/>
                </a:solidFill>
              </a:rPr>
              <a:t> Gelände</a:t>
            </a:r>
          </a:p>
        </p:txBody>
      </p:sp>
      <p:sp>
        <p:nvSpPr>
          <p:cNvPr id="93" name="Textfeld 11">
            <a:extLst>
              <a:ext uri="{FF2B5EF4-FFF2-40B4-BE49-F238E27FC236}">
                <a16:creationId xmlns:a16="http://schemas.microsoft.com/office/drawing/2014/main" id="{A1FB163B-472F-207C-55AD-3498E6048BC6}"/>
              </a:ext>
            </a:extLst>
          </p:cNvPr>
          <p:cNvSpPr txBox="1">
            <a:spLocks noChangeArrowheads="1"/>
          </p:cNvSpPr>
          <p:nvPr/>
        </p:nvSpPr>
        <p:spPr bwMode="auto">
          <a:xfrm>
            <a:off x="5951984" y="3012085"/>
            <a:ext cx="125186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a:solidFill>
                  <a:srgbClr val="000000"/>
                </a:solidFill>
              </a:rPr>
              <a:t>Spielturnier</a:t>
            </a:r>
          </a:p>
        </p:txBody>
      </p:sp>
      <p:sp>
        <p:nvSpPr>
          <p:cNvPr id="94" name="Textfeld 11">
            <a:extLst>
              <a:ext uri="{FF2B5EF4-FFF2-40B4-BE49-F238E27FC236}">
                <a16:creationId xmlns:a16="http://schemas.microsoft.com/office/drawing/2014/main" id="{8BF3691C-AA99-BF96-A786-F2C6DFD432C2}"/>
              </a:ext>
            </a:extLst>
          </p:cNvPr>
          <p:cNvSpPr txBox="1">
            <a:spLocks noChangeArrowheads="1"/>
          </p:cNvSpPr>
          <p:nvPr/>
        </p:nvSpPr>
        <p:spPr bwMode="auto">
          <a:xfrm>
            <a:off x="7040728" y="5643030"/>
            <a:ext cx="1169686" cy="430887"/>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OL / Läufe</a:t>
            </a:r>
          </a:p>
          <a:p>
            <a:r>
              <a:rPr lang="de-CH" altLang="fr-FR" dirty="0">
                <a:solidFill>
                  <a:srgbClr val="000000"/>
                </a:solidFill>
              </a:rPr>
              <a:t>Nordic Walking</a:t>
            </a:r>
          </a:p>
        </p:txBody>
      </p:sp>
      <p:sp>
        <p:nvSpPr>
          <p:cNvPr id="95" name="Gleichschenkliges Dreieck 94">
            <a:extLst>
              <a:ext uri="{FF2B5EF4-FFF2-40B4-BE49-F238E27FC236}">
                <a16:creationId xmlns:a16="http://schemas.microsoft.com/office/drawing/2014/main" id="{AD5C903E-5C49-0784-1E7C-576C7AD289CE}"/>
              </a:ext>
            </a:extLst>
          </p:cNvPr>
          <p:cNvSpPr/>
          <p:nvPr/>
        </p:nvSpPr>
        <p:spPr bwMode="auto">
          <a:xfrm rot="16200000">
            <a:off x="5664152" y="116943"/>
            <a:ext cx="648073" cy="5256186"/>
          </a:xfrm>
          <a:prstGeom prst="triangle">
            <a:avLst/>
          </a:prstGeom>
          <a:gradFill>
            <a:gsLst>
              <a:gs pos="0">
                <a:srgbClr val="00B050"/>
              </a:gs>
              <a:gs pos="35000">
                <a:srgbClr val="92D050"/>
              </a:gs>
              <a:gs pos="68000">
                <a:srgbClr val="FFFF00"/>
              </a:gs>
              <a:gs pos="100000">
                <a:srgbClr val="FFC000"/>
              </a:gs>
            </a:gsLst>
            <a:lin ang="5400000" scaled="0"/>
          </a:gradFill>
          <a:ln w="12700" cap="flat" cmpd="sng" algn="ctr">
            <a:solidFill>
              <a:schemeClr val="tx1"/>
            </a:solidFill>
            <a:prstDash val="solid"/>
            <a:round/>
            <a:headEnd type="none" w="med" len="med"/>
            <a:tailEnd type="none" w="med" len="med"/>
          </a:ln>
          <a:effectLst/>
        </p:spPr>
        <p:txBody>
          <a:bodyPr vert="vert" wrap="square" lIns="91431" tIns="45715" rIns="91431" bIns="45715" numCol="1" rtlCol="0" anchor="ctr" anchorCtr="0" compatLnSpc="1">
            <a:prstTxWarp prst="textNoShape">
              <a:avLst/>
            </a:prstTxWarp>
          </a:bodyPr>
          <a:lstStyle/>
          <a:p>
            <a:pPr algn="r"/>
            <a:r>
              <a:rPr lang="de-CH" sz="1200" dirty="0">
                <a:solidFill>
                  <a:srgbClr val="000000"/>
                </a:solidFill>
              </a:rPr>
              <a:t>Risikopotential der Spielsportarten</a:t>
            </a:r>
          </a:p>
          <a:p>
            <a:pPr algn="r"/>
            <a:r>
              <a:rPr lang="de-CH" sz="1200" dirty="0">
                <a:solidFill>
                  <a:srgbClr val="000000"/>
                </a:solidFill>
              </a:rPr>
              <a:t>Schwierigkeitsgrad</a:t>
            </a:r>
          </a:p>
        </p:txBody>
      </p:sp>
      <p:sp>
        <p:nvSpPr>
          <p:cNvPr id="96" name="Textfeld 9">
            <a:extLst>
              <a:ext uri="{FF2B5EF4-FFF2-40B4-BE49-F238E27FC236}">
                <a16:creationId xmlns:a16="http://schemas.microsoft.com/office/drawing/2014/main" id="{54A8E213-F023-FA23-24E9-3DA637D038CC}"/>
              </a:ext>
            </a:extLst>
          </p:cNvPr>
          <p:cNvSpPr txBox="1">
            <a:spLocks noChangeArrowheads="1"/>
          </p:cNvSpPr>
          <p:nvPr/>
        </p:nvSpPr>
        <p:spPr bwMode="auto">
          <a:xfrm>
            <a:off x="7123549" y="4757512"/>
            <a:ext cx="1492733"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Spiele im Gelände</a:t>
            </a:r>
          </a:p>
        </p:txBody>
      </p:sp>
      <p:sp>
        <p:nvSpPr>
          <p:cNvPr id="97" name="Textfeld 96">
            <a:extLst>
              <a:ext uri="{FF2B5EF4-FFF2-40B4-BE49-F238E27FC236}">
                <a16:creationId xmlns:a16="http://schemas.microsoft.com/office/drawing/2014/main" id="{AD353A64-8C9F-59A1-FFA2-9687969EEEC2}"/>
              </a:ext>
            </a:extLst>
          </p:cNvPr>
          <p:cNvSpPr txBox="1"/>
          <p:nvPr/>
        </p:nvSpPr>
        <p:spPr>
          <a:xfrm>
            <a:off x="3232139" y="4017207"/>
            <a:ext cx="2935870" cy="492443"/>
          </a:xfrm>
          <a:prstGeom prst="rect">
            <a:avLst/>
          </a:prstGeom>
          <a:noFill/>
        </p:spPr>
        <p:txBody>
          <a:bodyPr wrap="square" rtlCol="0">
            <a:spAutoFit/>
          </a:bodyPr>
          <a:lstStyle/>
          <a:p>
            <a:r>
              <a:rPr lang="de-CH" sz="1200" dirty="0">
                <a:solidFill>
                  <a:srgbClr val="000000"/>
                </a:solidFill>
              </a:rPr>
              <a:t>Koordinative Posten (1)</a:t>
            </a:r>
            <a:endParaRPr lang="de-CH" sz="1300" dirty="0">
              <a:solidFill>
                <a:srgbClr val="000000"/>
              </a:solidFill>
            </a:endParaRPr>
          </a:p>
          <a:p>
            <a:endParaRPr lang="de-CH" dirty="0">
              <a:solidFill>
                <a:srgbClr val="000000"/>
              </a:solidFill>
            </a:endParaRPr>
          </a:p>
        </p:txBody>
      </p:sp>
      <p:sp>
        <p:nvSpPr>
          <p:cNvPr id="98" name="Rechteck 97">
            <a:extLst>
              <a:ext uri="{FF2B5EF4-FFF2-40B4-BE49-F238E27FC236}">
                <a16:creationId xmlns:a16="http://schemas.microsoft.com/office/drawing/2014/main" id="{3CB316DB-3D82-E9EA-8C64-E39ED9697643}"/>
              </a:ext>
            </a:extLst>
          </p:cNvPr>
          <p:cNvSpPr/>
          <p:nvPr/>
        </p:nvSpPr>
        <p:spPr bwMode="auto">
          <a:xfrm>
            <a:off x="6869392" y="4025612"/>
            <a:ext cx="1868314" cy="31161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a:solidFill>
                  <a:srgbClr val="000000"/>
                </a:solidFill>
              </a:rPr>
              <a:t>Koordinative Posten</a:t>
            </a:r>
          </a:p>
        </p:txBody>
      </p:sp>
      <p:sp>
        <p:nvSpPr>
          <p:cNvPr id="99" name="Rechteck 98">
            <a:extLst>
              <a:ext uri="{FF2B5EF4-FFF2-40B4-BE49-F238E27FC236}">
                <a16:creationId xmlns:a16="http://schemas.microsoft.com/office/drawing/2014/main" id="{23FAC81F-D2DA-ED4C-F983-7425C9796462}"/>
              </a:ext>
            </a:extLst>
          </p:cNvPr>
          <p:cNvSpPr/>
          <p:nvPr/>
        </p:nvSpPr>
        <p:spPr bwMode="auto">
          <a:xfrm>
            <a:off x="6869391" y="3305350"/>
            <a:ext cx="1868315" cy="694605"/>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a:solidFill>
                  <a:srgbClr val="000000"/>
                </a:solidFill>
              </a:rPr>
              <a:t>Kräftigungsformen mit</a:t>
            </a:r>
          </a:p>
          <a:p>
            <a:pPr algn="ctr"/>
            <a:r>
              <a:rPr lang="de-CH" sz="1100" dirty="0">
                <a:solidFill>
                  <a:srgbClr val="000000"/>
                </a:solidFill>
              </a:rPr>
              <a:t>eigenem Körpergewicht / Partner / einfachen Mittel</a:t>
            </a:r>
          </a:p>
        </p:txBody>
      </p:sp>
      <p:sp>
        <p:nvSpPr>
          <p:cNvPr id="77" name="Rechteck 76">
            <a:extLst>
              <a:ext uri="{FF2B5EF4-FFF2-40B4-BE49-F238E27FC236}">
                <a16:creationId xmlns:a16="http://schemas.microsoft.com/office/drawing/2014/main" id="{E508FE85-0B9B-8FBF-48ED-0F28B90EDD23}"/>
              </a:ext>
            </a:extLst>
          </p:cNvPr>
          <p:cNvSpPr/>
          <p:nvPr/>
        </p:nvSpPr>
        <p:spPr bwMode="auto">
          <a:xfrm>
            <a:off x="6816080" y="3258675"/>
            <a:ext cx="1987647" cy="2267054"/>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 name="SeitenzahlBenutzerdefiniert">
            <a:extLst>
              <a:ext uri="{FF2B5EF4-FFF2-40B4-BE49-F238E27FC236}">
                <a16:creationId xmlns:a16="http://schemas.microsoft.com/office/drawing/2014/main" id="{B26EDD22-47F9-18DC-2F74-DB4DECAE9A7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8450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anim calcmode="lin" valueType="num">
                                      <p:cBhvr additive="base">
                                        <p:cTn id="89" dur="500" fill="hold"/>
                                        <p:tgtEl>
                                          <p:spTgt spid="82"/>
                                        </p:tgtEl>
                                        <p:attrNameLst>
                                          <p:attrName>ppt_x</p:attrName>
                                        </p:attrNameLst>
                                      </p:cBhvr>
                                      <p:tavLst>
                                        <p:tav tm="0">
                                          <p:val>
                                            <p:strVal val="#ppt_x"/>
                                          </p:val>
                                        </p:tav>
                                        <p:tav tm="100000">
                                          <p:val>
                                            <p:strVal val="#ppt_x"/>
                                          </p:val>
                                        </p:tav>
                                      </p:tavLst>
                                    </p:anim>
                                    <p:anim calcmode="lin" valueType="num">
                                      <p:cBhvr additive="base">
                                        <p:cTn id="9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animBg="1"/>
      <p:bldP spid="71" grpId="1" animBg="1"/>
      <p:bldP spid="71" grpId="2" animBg="1"/>
      <p:bldP spid="72" grpId="0" animBg="1"/>
      <p:bldP spid="73" grpId="0" animBg="1"/>
      <p:bldP spid="79" grpId="0" animBg="1"/>
      <p:bldP spid="80" grpId="0" animBg="1"/>
      <p:bldP spid="81" grpId="0" animBg="1"/>
      <p:bldP spid="82" grpId="0" animBg="1"/>
      <p:bldP spid="83" grpId="0" animBg="1"/>
      <p:bldP spid="84" grpId="0"/>
      <p:bldP spid="85" grpId="0"/>
      <p:bldP spid="86" grpId="0"/>
      <p:bldP spid="87" grpId="0" animBg="1"/>
      <p:bldP spid="88" grpId="0" animBg="1"/>
      <p:bldP spid="89" grpId="0" animBg="1"/>
      <p:bldP spid="90" grpId="0" animBg="1"/>
      <p:bldP spid="91" grpId="0" animBg="1"/>
      <p:bldP spid="92" grpId="0" animBg="1"/>
      <p:bldP spid="93" grpId="0"/>
      <p:bldP spid="94" grpId="0" animBg="1"/>
      <p:bldP spid="95" grpId="0" animBg="1"/>
      <p:bldP spid="96" grpId="0"/>
      <p:bldP spid="97" grpId="0"/>
      <p:bldP spid="98" grpId="0" animBg="1"/>
      <p:bldP spid="99" grpId="0" animBg="1"/>
      <p:bldP spid="7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1DB32-9037-320C-42CF-53E3CD3275F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F32389B-FA37-D9B1-4F0B-F0E70BBA62C0}"/>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 </a:t>
            </a:r>
            <a:r>
              <a:rPr lang="de-CH" dirty="0" err="1"/>
              <a:t>recrues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53" name="Rechteck 52">
            <a:extLst>
              <a:ext uri="{FF2B5EF4-FFF2-40B4-BE49-F238E27FC236}">
                <a16:creationId xmlns:a16="http://schemas.microsoft.com/office/drawing/2014/main" id="{5229301C-A683-3794-F322-357ABD5A258B}"/>
              </a:ext>
            </a:extLst>
          </p:cNvPr>
          <p:cNvSpPr/>
          <p:nvPr/>
        </p:nvSpPr>
        <p:spPr bwMode="auto">
          <a:xfrm>
            <a:off x="2063552" y="1124744"/>
            <a:ext cx="6777682" cy="45560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300"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br>
              <a:rPr lang="fr-CH" sz="950" dirty="0"/>
            </a:br>
            <a:r>
              <a:rPr lang="fr-CH" sz="950" dirty="0"/>
              <a:t>transition partie principale</a:t>
            </a:r>
            <a:r>
              <a:rPr lang="de-CH" sz="950" dirty="0">
                <a:solidFill>
                  <a:srgbClr val="000000"/>
                </a:solidFill>
              </a:rPr>
              <a:t>)</a:t>
            </a:r>
          </a:p>
        </p:txBody>
      </p:sp>
      <p:sp>
        <p:nvSpPr>
          <p:cNvPr id="54" name="Rechteck 53">
            <a:extLst>
              <a:ext uri="{FF2B5EF4-FFF2-40B4-BE49-F238E27FC236}">
                <a16:creationId xmlns:a16="http://schemas.microsoft.com/office/drawing/2014/main" id="{4D1E36D5-41C4-1D70-6B87-4DDC05D741DE}"/>
              </a:ext>
            </a:extLst>
          </p:cNvPr>
          <p:cNvSpPr/>
          <p:nvPr/>
        </p:nvSpPr>
        <p:spPr bwMode="auto">
          <a:xfrm>
            <a:off x="8935863" y="1124745"/>
            <a:ext cx="648072" cy="44724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55" name="Rechteck 54">
            <a:extLst>
              <a:ext uri="{FF2B5EF4-FFF2-40B4-BE49-F238E27FC236}">
                <a16:creationId xmlns:a16="http://schemas.microsoft.com/office/drawing/2014/main" id="{19BB7DB7-E95B-CD59-A974-2B86A503D684}"/>
              </a:ext>
            </a:extLst>
          </p:cNvPr>
          <p:cNvSpPr/>
          <p:nvPr/>
        </p:nvSpPr>
        <p:spPr bwMode="auto">
          <a:xfrm>
            <a:off x="2063552" y="6237312"/>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sz="1300" dirty="0">
                <a:solidFill>
                  <a:srgbClr val="000000"/>
                </a:solidFill>
              </a:rPr>
              <a:t>Retour au calme</a:t>
            </a:r>
          </a:p>
          <a:p>
            <a:pPr algn="ctr"/>
            <a:r>
              <a:rPr lang="fr-CH" sz="950" dirty="0">
                <a:solidFill>
                  <a:srgbClr val="000000"/>
                </a:solidFill>
              </a:rPr>
              <a:t>(cool down – étirements intermittents – relaxation musculaire progressive – massage – décontraction)</a:t>
            </a:r>
          </a:p>
        </p:txBody>
      </p:sp>
      <p:sp>
        <p:nvSpPr>
          <p:cNvPr id="56" name="Rechteck 55">
            <a:extLst>
              <a:ext uri="{FF2B5EF4-FFF2-40B4-BE49-F238E27FC236}">
                <a16:creationId xmlns:a16="http://schemas.microsoft.com/office/drawing/2014/main" id="{F38CE5E3-D813-797E-2384-356C7D38F71F}"/>
              </a:ext>
            </a:extLst>
          </p:cNvPr>
          <p:cNvSpPr/>
          <p:nvPr/>
        </p:nvSpPr>
        <p:spPr bwMode="auto">
          <a:xfrm>
            <a:off x="8935863" y="6237312"/>
            <a:ext cx="648072" cy="32584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57" name="Rechteck 56">
            <a:extLst>
              <a:ext uri="{FF2B5EF4-FFF2-40B4-BE49-F238E27FC236}">
                <a16:creationId xmlns:a16="http://schemas.microsoft.com/office/drawing/2014/main" id="{72DA93AB-18CD-E2D2-545F-9FB71058D038}"/>
              </a:ext>
            </a:extLst>
          </p:cNvPr>
          <p:cNvSpPr/>
          <p:nvPr/>
        </p:nvSpPr>
        <p:spPr bwMode="auto">
          <a:xfrm>
            <a:off x="8935863"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200" dirty="0">
                <a:solidFill>
                  <a:srgbClr val="FFFFFF"/>
                </a:solidFill>
              </a:rPr>
              <a:t>90 min</a:t>
            </a:r>
          </a:p>
        </p:txBody>
      </p:sp>
      <p:sp>
        <p:nvSpPr>
          <p:cNvPr id="58" name="Rechteck 57">
            <a:extLst>
              <a:ext uri="{FF2B5EF4-FFF2-40B4-BE49-F238E27FC236}">
                <a16:creationId xmlns:a16="http://schemas.microsoft.com/office/drawing/2014/main" id="{71841737-73A9-53CF-0E67-17B79B39383B}"/>
              </a:ext>
            </a:extLst>
          </p:cNvPr>
          <p:cNvSpPr/>
          <p:nvPr/>
        </p:nvSpPr>
        <p:spPr bwMode="auto">
          <a:xfrm>
            <a:off x="2063552" y="1628800"/>
            <a:ext cx="6777682" cy="456006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59" name="Rechteck 58">
            <a:extLst>
              <a:ext uri="{FF2B5EF4-FFF2-40B4-BE49-F238E27FC236}">
                <a16:creationId xmlns:a16="http://schemas.microsoft.com/office/drawing/2014/main" id="{C0BE9DB2-5649-DE87-591C-7981216B2EE7}"/>
              </a:ext>
            </a:extLst>
          </p:cNvPr>
          <p:cNvSpPr/>
          <p:nvPr/>
        </p:nvSpPr>
        <p:spPr bwMode="auto">
          <a:xfrm>
            <a:off x="8935863" y="1606179"/>
            <a:ext cx="648072" cy="455912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60" name="Rechteck 59">
            <a:extLst>
              <a:ext uri="{FF2B5EF4-FFF2-40B4-BE49-F238E27FC236}">
                <a16:creationId xmlns:a16="http://schemas.microsoft.com/office/drawing/2014/main" id="{ACCA2590-68CC-508E-192D-816E44A23AA0}"/>
              </a:ext>
            </a:extLst>
          </p:cNvPr>
          <p:cNvSpPr/>
          <p:nvPr/>
        </p:nvSpPr>
        <p:spPr bwMode="auto">
          <a:xfrm>
            <a:off x="8193162" y="659735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61" name="Textfeld 4">
            <a:extLst>
              <a:ext uri="{FF2B5EF4-FFF2-40B4-BE49-F238E27FC236}">
                <a16:creationId xmlns:a16="http://schemas.microsoft.com/office/drawing/2014/main" id="{DD20BC53-6968-F658-9F50-7A0A0349BA35}"/>
              </a:ext>
            </a:extLst>
          </p:cNvPr>
          <p:cNvSpPr txBox="1">
            <a:spLocks noChangeArrowheads="1"/>
          </p:cNvSpPr>
          <p:nvPr/>
        </p:nvSpPr>
        <p:spPr bwMode="auto">
          <a:xfrm>
            <a:off x="2135560" y="188882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ER</a:t>
            </a:r>
            <a:br>
              <a:rPr lang="de-CH" altLang="fr-FR" sz="1100" b="1" dirty="0">
                <a:solidFill>
                  <a:srgbClr val="FFFFFF"/>
                </a:solidFill>
              </a:rPr>
            </a:br>
            <a:r>
              <a:rPr lang="de-CH" altLang="fr-FR" sz="1100" b="1" dirty="0">
                <a:solidFill>
                  <a:srgbClr val="FFFFFF"/>
                </a:solidFill>
              </a:rPr>
              <a:t>sem</a:t>
            </a:r>
          </a:p>
        </p:txBody>
      </p:sp>
      <p:sp>
        <p:nvSpPr>
          <p:cNvPr id="62" name="Textfeld 4">
            <a:extLst>
              <a:ext uri="{FF2B5EF4-FFF2-40B4-BE49-F238E27FC236}">
                <a16:creationId xmlns:a16="http://schemas.microsoft.com/office/drawing/2014/main" id="{73E08486-0FD4-8779-C184-BD582142400F}"/>
              </a:ext>
            </a:extLst>
          </p:cNvPr>
          <p:cNvSpPr txBox="1">
            <a:spLocks noChangeArrowheads="1"/>
          </p:cNvSpPr>
          <p:nvPr/>
        </p:nvSpPr>
        <p:spPr bwMode="auto">
          <a:xfrm>
            <a:off x="2567608" y="2014831"/>
            <a:ext cx="900000" cy="180000"/>
          </a:xfrm>
          <a:prstGeom prst="rect">
            <a:avLst/>
          </a:prstGeom>
          <a:solidFill>
            <a:srgbClr val="FFFF99"/>
          </a:solidFill>
          <a:ln w="9525">
            <a:solidFill>
              <a:schemeClr val="bg2"/>
            </a:solidFill>
            <a:miter lim="800000"/>
            <a:headEnd/>
            <a:tailEnd/>
          </a:ln>
        </p:spPr>
        <p:txBody>
          <a:bodyPr wrap="square" anchor="ctr">
            <a:spAutoFit/>
          </a:bodyPr>
          <a:lstStyle>
            <a:defPPr>
              <a:defRPr lang="de-CH"/>
            </a:defPPr>
            <a:lvl1pPr algn="ctr">
              <a:lnSpc>
                <a:spcPct val="150000"/>
              </a:lnSpc>
              <a:buFontTx/>
              <a:buNone/>
              <a:defRPr sz="12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1-2</a:t>
            </a:r>
          </a:p>
        </p:txBody>
      </p:sp>
      <p:sp>
        <p:nvSpPr>
          <p:cNvPr id="63" name="Textfeld 6">
            <a:extLst>
              <a:ext uri="{FF2B5EF4-FFF2-40B4-BE49-F238E27FC236}">
                <a16:creationId xmlns:a16="http://schemas.microsoft.com/office/drawing/2014/main" id="{8F14F52A-C7AA-B9F8-7088-BC4D5EFB9B50}"/>
              </a:ext>
            </a:extLst>
          </p:cNvPr>
          <p:cNvSpPr txBox="1">
            <a:spLocks noChangeArrowheads="1"/>
          </p:cNvSpPr>
          <p:nvPr/>
        </p:nvSpPr>
        <p:spPr bwMode="auto">
          <a:xfrm>
            <a:off x="33600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3-5</a:t>
            </a:r>
          </a:p>
        </p:txBody>
      </p:sp>
      <p:sp>
        <p:nvSpPr>
          <p:cNvPr id="64" name="Textfeld 8">
            <a:extLst>
              <a:ext uri="{FF2B5EF4-FFF2-40B4-BE49-F238E27FC236}">
                <a16:creationId xmlns:a16="http://schemas.microsoft.com/office/drawing/2014/main" id="{15992F09-FC4A-1C41-2E6D-87D5C61ADC56}"/>
              </a:ext>
            </a:extLst>
          </p:cNvPr>
          <p:cNvSpPr txBox="1">
            <a:spLocks noChangeArrowheads="1"/>
          </p:cNvSpPr>
          <p:nvPr/>
        </p:nvSpPr>
        <p:spPr bwMode="auto">
          <a:xfrm>
            <a:off x="42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6-8</a:t>
            </a:r>
          </a:p>
        </p:txBody>
      </p:sp>
      <p:sp>
        <p:nvSpPr>
          <p:cNvPr id="65" name="Textfeld 10">
            <a:extLst>
              <a:ext uri="{FF2B5EF4-FFF2-40B4-BE49-F238E27FC236}">
                <a16:creationId xmlns:a16="http://schemas.microsoft.com/office/drawing/2014/main" id="{DB39D3DC-9F99-57FB-3833-39446D1F665C}"/>
              </a:ext>
            </a:extLst>
          </p:cNvPr>
          <p:cNvSpPr txBox="1">
            <a:spLocks noChangeArrowheads="1"/>
          </p:cNvSpPr>
          <p:nvPr/>
        </p:nvSpPr>
        <p:spPr bwMode="auto">
          <a:xfrm>
            <a:off x="51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9-11</a:t>
            </a:r>
          </a:p>
        </p:txBody>
      </p:sp>
      <p:sp>
        <p:nvSpPr>
          <p:cNvPr id="66" name="Textfeld 12">
            <a:extLst>
              <a:ext uri="{FF2B5EF4-FFF2-40B4-BE49-F238E27FC236}">
                <a16:creationId xmlns:a16="http://schemas.microsoft.com/office/drawing/2014/main" id="{59A12522-EF51-B546-ACC2-393612734C94}"/>
              </a:ext>
            </a:extLst>
          </p:cNvPr>
          <p:cNvSpPr txBox="1">
            <a:spLocks noChangeArrowheads="1"/>
          </p:cNvSpPr>
          <p:nvPr/>
        </p:nvSpPr>
        <p:spPr bwMode="auto">
          <a:xfrm>
            <a:off x="60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12</a:t>
            </a:r>
          </a:p>
        </p:txBody>
      </p:sp>
      <p:sp>
        <p:nvSpPr>
          <p:cNvPr id="67" name="Textfeld 14">
            <a:extLst>
              <a:ext uri="{FF2B5EF4-FFF2-40B4-BE49-F238E27FC236}">
                <a16:creationId xmlns:a16="http://schemas.microsoft.com/office/drawing/2014/main" id="{514384C4-D15E-2ADF-B92B-2515CA8C8704}"/>
              </a:ext>
            </a:extLst>
          </p:cNvPr>
          <p:cNvSpPr txBox="1">
            <a:spLocks noChangeArrowheads="1"/>
          </p:cNvSpPr>
          <p:nvPr/>
        </p:nvSpPr>
        <p:spPr bwMode="auto">
          <a:xfrm>
            <a:off x="69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13-15</a:t>
            </a:r>
          </a:p>
        </p:txBody>
      </p:sp>
      <p:grpSp>
        <p:nvGrpSpPr>
          <p:cNvPr id="68" name="Gruppieren 67">
            <a:extLst>
              <a:ext uri="{FF2B5EF4-FFF2-40B4-BE49-F238E27FC236}">
                <a16:creationId xmlns:a16="http://schemas.microsoft.com/office/drawing/2014/main" id="{B92DF4B2-9766-9A4D-180E-400DB172ABC5}"/>
              </a:ext>
            </a:extLst>
          </p:cNvPr>
          <p:cNvGrpSpPr/>
          <p:nvPr/>
        </p:nvGrpSpPr>
        <p:grpSpPr>
          <a:xfrm>
            <a:off x="3229952" y="4365217"/>
            <a:ext cx="3273680" cy="1080121"/>
            <a:chOff x="2354024" y="3933056"/>
            <a:chExt cx="3190184" cy="1080121"/>
          </a:xfrm>
        </p:grpSpPr>
        <p:sp>
          <p:nvSpPr>
            <p:cNvPr id="69" name="Rechteck 68">
              <a:extLst>
                <a:ext uri="{FF2B5EF4-FFF2-40B4-BE49-F238E27FC236}">
                  <a16:creationId xmlns:a16="http://schemas.microsoft.com/office/drawing/2014/main" id="{C0624F38-C73E-08BF-0348-478B57BE8465}"/>
                </a:ext>
              </a:extLst>
            </p:cNvPr>
            <p:cNvSpPr/>
            <p:nvPr/>
          </p:nvSpPr>
          <p:spPr bwMode="auto">
            <a:xfrm>
              <a:off x="2354024" y="3938773"/>
              <a:ext cx="3190184" cy="1074404"/>
            </a:xfrm>
            <a:prstGeom prst="rect">
              <a:avLst/>
            </a:prstGeom>
            <a:gradFill flip="none" rotWithShape="1">
              <a:gsLst>
                <a:gs pos="0">
                  <a:srgbClr val="00B050"/>
                </a:gs>
                <a:gs pos="35000">
                  <a:srgbClr val="92D050"/>
                </a:gs>
                <a:gs pos="68000">
                  <a:srgbClr val="FFFF00"/>
                </a:gs>
                <a:gs pos="100000">
                  <a:srgbClr val="FFC000"/>
                </a:gs>
              </a:gsLst>
              <a:lin ang="0" scaled="1"/>
              <a:tileRect/>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sp>
          <p:nvSpPr>
            <p:cNvPr id="70" name="Textfeld 69">
              <a:extLst>
                <a:ext uri="{FF2B5EF4-FFF2-40B4-BE49-F238E27FC236}">
                  <a16:creationId xmlns:a16="http://schemas.microsoft.com/office/drawing/2014/main" id="{08DF811A-5BBC-6221-3D6F-EAC8644E1A98}"/>
                </a:ext>
              </a:extLst>
            </p:cNvPr>
            <p:cNvSpPr txBox="1"/>
            <p:nvPr/>
          </p:nvSpPr>
          <p:spPr>
            <a:xfrm>
              <a:off x="2354024" y="3933056"/>
              <a:ext cx="2001952" cy="507831"/>
            </a:xfrm>
            <a:prstGeom prst="rect">
              <a:avLst/>
            </a:prstGeom>
            <a:noFill/>
          </p:spPr>
          <p:txBody>
            <a:bodyPr wrap="square" rtlCol="0">
              <a:spAutoFit/>
            </a:bodyPr>
            <a:lstStyle/>
            <a:p>
              <a:pPr algn="l"/>
              <a:r>
                <a:rPr lang="de-CH" sz="1300" dirty="0">
                  <a:solidFill>
                    <a:srgbClr val="000000"/>
                  </a:solidFill>
                </a:rPr>
                <a:t>Jeu (4)</a:t>
              </a:r>
            </a:p>
            <a:p>
              <a:pPr algn="l"/>
              <a:endParaRPr lang="de-CH" dirty="0">
                <a:solidFill>
                  <a:srgbClr val="000000"/>
                </a:solidFill>
              </a:endParaRPr>
            </a:p>
          </p:txBody>
        </p:sp>
      </p:grpSp>
      <p:sp>
        <p:nvSpPr>
          <p:cNvPr id="71" name="Textfeld 16">
            <a:extLst>
              <a:ext uri="{FF2B5EF4-FFF2-40B4-BE49-F238E27FC236}">
                <a16:creationId xmlns:a16="http://schemas.microsoft.com/office/drawing/2014/main" id="{18F36D0C-C20F-A031-87B6-A2FACB52FBF6}"/>
              </a:ext>
            </a:extLst>
          </p:cNvPr>
          <p:cNvSpPr txBox="1">
            <a:spLocks noChangeArrowheads="1"/>
          </p:cNvSpPr>
          <p:nvPr/>
        </p:nvSpPr>
        <p:spPr bwMode="auto">
          <a:xfrm>
            <a:off x="78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16-18</a:t>
            </a:r>
          </a:p>
        </p:txBody>
      </p:sp>
      <p:sp>
        <p:nvSpPr>
          <p:cNvPr id="72" name="Rechteck 71">
            <a:extLst>
              <a:ext uri="{FF2B5EF4-FFF2-40B4-BE49-F238E27FC236}">
                <a16:creationId xmlns:a16="http://schemas.microsoft.com/office/drawing/2014/main" id="{393A7C1B-06E3-BFD4-471F-F1B30893AFD9}"/>
              </a:ext>
            </a:extLst>
          </p:cNvPr>
          <p:cNvSpPr/>
          <p:nvPr/>
        </p:nvSpPr>
        <p:spPr bwMode="auto">
          <a:xfrm rot="16200000">
            <a:off x="922945" y="4014204"/>
            <a:ext cx="3721376"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l"/>
            <a:r>
              <a:rPr lang="de-CH" b="1" dirty="0">
                <a:solidFill>
                  <a:srgbClr val="FFFFFF"/>
                </a:solidFill>
              </a:rPr>
              <a:t>TFA 5 </a:t>
            </a:r>
            <a:r>
              <a:rPr lang="de-CH" b="1" dirty="0" err="1">
                <a:solidFill>
                  <a:srgbClr val="FFFFFF"/>
                </a:solidFill>
              </a:rPr>
              <a:t>disciplines</a:t>
            </a:r>
            <a:endParaRPr lang="de-CH" b="1" dirty="0">
              <a:solidFill>
                <a:srgbClr val="FFFFFF"/>
              </a:solidFill>
            </a:endParaRPr>
          </a:p>
        </p:txBody>
      </p:sp>
      <p:sp>
        <p:nvSpPr>
          <p:cNvPr id="73" name="Rechteck 72">
            <a:extLst>
              <a:ext uri="{FF2B5EF4-FFF2-40B4-BE49-F238E27FC236}">
                <a16:creationId xmlns:a16="http://schemas.microsoft.com/office/drawing/2014/main" id="{618AEB2C-6A71-1183-B245-844ECD0D07C4}"/>
              </a:ext>
            </a:extLst>
          </p:cNvPr>
          <p:cNvSpPr/>
          <p:nvPr/>
        </p:nvSpPr>
        <p:spPr bwMode="auto">
          <a:xfrm>
            <a:off x="6869392" y="4370933"/>
            <a:ext cx="1868314" cy="1074404"/>
          </a:xfrm>
          <a:prstGeom prst="rect">
            <a:avLst/>
          </a:prstGeom>
          <a:gradFill>
            <a:gsLst>
              <a:gs pos="0">
                <a:srgbClr val="00B050"/>
              </a:gs>
              <a:gs pos="35000">
                <a:srgbClr val="92D050"/>
              </a:gs>
              <a:gs pos="68000">
                <a:srgbClr val="FFFF00"/>
              </a:gs>
              <a:gs pos="100000">
                <a:srgbClr val="FFC000"/>
              </a:gs>
            </a:gsLst>
            <a:lin ang="0" scaled="1"/>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grpSp>
        <p:nvGrpSpPr>
          <p:cNvPr id="74" name="Gruppieren 73">
            <a:extLst>
              <a:ext uri="{FF2B5EF4-FFF2-40B4-BE49-F238E27FC236}">
                <a16:creationId xmlns:a16="http://schemas.microsoft.com/office/drawing/2014/main" id="{7D5D961D-D40B-B879-57CA-4CD23CAEEF1D}"/>
              </a:ext>
            </a:extLst>
          </p:cNvPr>
          <p:cNvGrpSpPr/>
          <p:nvPr/>
        </p:nvGrpSpPr>
        <p:grpSpPr>
          <a:xfrm>
            <a:off x="3229952" y="3305349"/>
            <a:ext cx="3262192" cy="507831"/>
            <a:chOff x="2354024" y="2924944"/>
            <a:chExt cx="3190184" cy="1542783"/>
          </a:xfrm>
        </p:grpSpPr>
        <p:sp>
          <p:nvSpPr>
            <p:cNvPr id="75" name="Rechteck 74">
              <a:extLst>
                <a:ext uri="{FF2B5EF4-FFF2-40B4-BE49-F238E27FC236}">
                  <a16:creationId xmlns:a16="http://schemas.microsoft.com/office/drawing/2014/main" id="{0D813D83-AE5D-BB9C-3516-D26B4560CD4F}"/>
                </a:ext>
              </a:extLst>
            </p:cNvPr>
            <p:cNvSpPr/>
            <p:nvPr/>
          </p:nvSpPr>
          <p:spPr bwMode="auto">
            <a:xfrm>
              <a:off x="2354024" y="2930661"/>
              <a:ext cx="3190184" cy="930387"/>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76" name="Textfeld 75">
              <a:extLst>
                <a:ext uri="{FF2B5EF4-FFF2-40B4-BE49-F238E27FC236}">
                  <a16:creationId xmlns:a16="http://schemas.microsoft.com/office/drawing/2014/main" id="{26DA1DD4-A972-B440-8E33-C8F250C9C95C}"/>
                </a:ext>
              </a:extLst>
            </p:cNvPr>
            <p:cNvSpPr txBox="1"/>
            <p:nvPr/>
          </p:nvSpPr>
          <p:spPr>
            <a:xfrm>
              <a:off x="2354024" y="2924944"/>
              <a:ext cx="3181087" cy="1542783"/>
            </a:xfrm>
            <a:prstGeom prst="rect">
              <a:avLst/>
            </a:prstGeom>
            <a:noFill/>
          </p:spPr>
          <p:txBody>
            <a:bodyPr wrap="square" rtlCol="0">
              <a:spAutoFit/>
            </a:bodyPr>
            <a:lstStyle/>
            <a:p>
              <a:pPr algn="l"/>
              <a:r>
                <a:rPr lang="de-CH" sz="1300" dirty="0" err="1">
                  <a:solidFill>
                    <a:srgbClr val="000000"/>
                  </a:solidFill>
                </a:rPr>
                <a:t>Circuits</a:t>
              </a:r>
              <a:r>
                <a:rPr lang="de-CH" sz="1300" dirty="0">
                  <a:solidFill>
                    <a:srgbClr val="000000"/>
                  </a:solidFill>
                </a:rPr>
                <a:t> de </a:t>
              </a:r>
              <a:r>
                <a:rPr lang="de-CH" sz="1300" dirty="0" err="1">
                  <a:solidFill>
                    <a:srgbClr val="000000"/>
                  </a:solidFill>
                </a:rPr>
                <a:t>musculation</a:t>
              </a:r>
              <a:r>
                <a:rPr lang="de-CH" sz="1300" dirty="0">
                  <a:solidFill>
                    <a:srgbClr val="000000"/>
                  </a:solidFill>
                </a:rPr>
                <a:t>                 (5)</a:t>
              </a:r>
            </a:p>
            <a:p>
              <a:endParaRPr lang="de-CH" dirty="0">
                <a:solidFill>
                  <a:srgbClr val="000000"/>
                </a:solidFill>
              </a:endParaRPr>
            </a:p>
          </p:txBody>
        </p:sp>
      </p:grpSp>
      <p:sp>
        <p:nvSpPr>
          <p:cNvPr id="79" name="Textfeld 11">
            <a:extLst>
              <a:ext uri="{FF2B5EF4-FFF2-40B4-BE49-F238E27FC236}">
                <a16:creationId xmlns:a16="http://schemas.microsoft.com/office/drawing/2014/main" id="{79AEA59D-5D25-5164-57E3-96C2C6D23349}"/>
              </a:ext>
            </a:extLst>
          </p:cNvPr>
          <p:cNvSpPr txBox="1">
            <a:spLocks noChangeArrowheads="1"/>
          </p:cNvSpPr>
          <p:nvPr/>
        </p:nvSpPr>
        <p:spPr bwMode="auto">
          <a:xfrm>
            <a:off x="7580437" y="3026367"/>
            <a:ext cx="1251868" cy="261610"/>
          </a:xfrm>
          <a:prstGeom prst="rect">
            <a:avLst/>
          </a:prstGeom>
          <a:solidFill>
            <a:schemeClr val="bg1"/>
          </a:solidFill>
          <a:ln w="9525">
            <a:no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err="1">
                <a:solidFill>
                  <a:srgbClr val="000000"/>
                </a:solidFill>
              </a:rPr>
              <a:t>tournoi</a:t>
            </a:r>
            <a:r>
              <a:rPr lang="de-CH" altLang="fr-FR" sz="1100" b="1" dirty="0">
                <a:solidFill>
                  <a:srgbClr val="000000"/>
                </a:solidFill>
              </a:rPr>
              <a:t> de </a:t>
            </a:r>
            <a:r>
              <a:rPr lang="de-CH" altLang="fr-FR" sz="1100" b="1" dirty="0" err="1">
                <a:solidFill>
                  <a:srgbClr val="000000"/>
                </a:solidFill>
              </a:rPr>
              <a:t>jeux</a:t>
            </a:r>
            <a:endParaRPr lang="de-CH" altLang="fr-FR" sz="1100" b="1" dirty="0">
              <a:solidFill>
                <a:srgbClr val="000000"/>
              </a:solidFill>
            </a:endParaRPr>
          </a:p>
        </p:txBody>
      </p:sp>
      <p:sp>
        <p:nvSpPr>
          <p:cNvPr id="80" name="Rechteck 79">
            <a:extLst>
              <a:ext uri="{FF2B5EF4-FFF2-40B4-BE49-F238E27FC236}">
                <a16:creationId xmlns:a16="http://schemas.microsoft.com/office/drawing/2014/main" id="{0298111C-C639-0AA5-50F2-D06C2B1E6747}"/>
              </a:ext>
            </a:extLst>
          </p:cNvPr>
          <p:cNvSpPr/>
          <p:nvPr/>
        </p:nvSpPr>
        <p:spPr bwMode="auto">
          <a:xfrm>
            <a:off x="3126121" y="3258675"/>
            <a:ext cx="3446415" cy="2267055"/>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1" name="Rechteck 80">
            <a:extLst>
              <a:ext uri="{FF2B5EF4-FFF2-40B4-BE49-F238E27FC236}">
                <a16:creationId xmlns:a16="http://schemas.microsoft.com/office/drawing/2014/main" id="{B567ACCA-AC48-DA98-D14F-1C6906B92090}"/>
              </a:ext>
            </a:extLst>
          </p:cNvPr>
          <p:cNvSpPr/>
          <p:nvPr/>
        </p:nvSpPr>
        <p:spPr bwMode="auto">
          <a:xfrm>
            <a:off x="3220650" y="4021481"/>
            <a:ext cx="3262192" cy="29626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2" name="Rechteck 81">
            <a:extLst>
              <a:ext uri="{FF2B5EF4-FFF2-40B4-BE49-F238E27FC236}">
                <a16:creationId xmlns:a16="http://schemas.microsoft.com/office/drawing/2014/main" id="{D3A73A2F-AF72-60B3-CF3B-5F15181BCCE8}"/>
              </a:ext>
            </a:extLst>
          </p:cNvPr>
          <p:cNvSpPr/>
          <p:nvPr/>
        </p:nvSpPr>
        <p:spPr bwMode="auto">
          <a:xfrm rot="16200000">
            <a:off x="3636385" y="4016430"/>
            <a:ext cx="3725827"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b="1" dirty="0">
                <a:solidFill>
                  <a:srgbClr val="FFFFFF"/>
                </a:solidFill>
              </a:rPr>
              <a:t>TFA 5 </a:t>
            </a:r>
            <a:r>
              <a:rPr lang="de-CH" b="1" dirty="0" err="1">
                <a:solidFill>
                  <a:srgbClr val="FFFFFF"/>
                </a:solidFill>
              </a:rPr>
              <a:t>disciplines</a:t>
            </a:r>
            <a:r>
              <a:rPr lang="de-CH" b="1" dirty="0">
                <a:solidFill>
                  <a:srgbClr val="FFFFFF"/>
                </a:solidFill>
              </a:rPr>
              <a:t> (DSM)</a:t>
            </a:r>
          </a:p>
        </p:txBody>
      </p:sp>
      <p:sp>
        <p:nvSpPr>
          <p:cNvPr id="83" name="Textfeld 11">
            <a:extLst>
              <a:ext uri="{FF2B5EF4-FFF2-40B4-BE49-F238E27FC236}">
                <a16:creationId xmlns:a16="http://schemas.microsoft.com/office/drawing/2014/main" id="{6BD6A15B-1166-9EBC-ED4F-C91624E1F89E}"/>
              </a:ext>
            </a:extLst>
          </p:cNvPr>
          <p:cNvSpPr txBox="1">
            <a:spLocks noChangeArrowheads="1"/>
          </p:cNvSpPr>
          <p:nvPr/>
        </p:nvSpPr>
        <p:spPr bwMode="auto">
          <a:xfrm>
            <a:off x="6087522" y="5643031"/>
            <a:ext cx="900000" cy="430887"/>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PCC</a:t>
            </a:r>
          </a:p>
          <a:p>
            <a:r>
              <a:rPr lang="de-CH" altLang="fr-FR" dirty="0" err="1">
                <a:solidFill>
                  <a:srgbClr val="000000"/>
                </a:solidFill>
              </a:rPr>
              <a:t>grimper</a:t>
            </a:r>
            <a:endParaRPr lang="de-CH" altLang="fr-FR" dirty="0">
              <a:solidFill>
                <a:srgbClr val="000000"/>
              </a:solidFill>
            </a:endParaRPr>
          </a:p>
        </p:txBody>
      </p:sp>
      <p:sp>
        <p:nvSpPr>
          <p:cNvPr id="84" name="Textfeld 5">
            <a:extLst>
              <a:ext uri="{FF2B5EF4-FFF2-40B4-BE49-F238E27FC236}">
                <a16:creationId xmlns:a16="http://schemas.microsoft.com/office/drawing/2014/main" id="{81FBE1B3-AF5E-1A3A-CA77-9ABFF0CD8A59}"/>
              </a:ext>
            </a:extLst>
          </p:cNvPr>
          <p:cNvSpPr txBox="1">
            <a:spLocks noChangeArrowheads="1"/>
          </p:cNvSpPr>
          <p:nvPr/>
        </p:nvSpPr>
        <p:spPr bwMode="auto">
          <a:xfrm>
            <a:off x="3375375" y="4675896"/>
            <a:ext cx="899999"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a:solidFill>
                  <a:srgbClr val="000000"/>
                </a:solidFill>
              </a:rPr>
              <a:t>mini </a:t>
            </a:r>
            <a:r>
              <a:rPr lang="de-CH" altLang="fr-FR" sz="1100" dirty="0" err="1">
                <a:solidFill>
                  <a:srgbClr val="000000"/>
                </a:solidFill>
              </a:rPr>
              <a:t>tennis</a:t>
            </a:r>
            <a:endParaRPr lang="de-CH" altLang="fr-FR" sz="1100" dirty="0">
              <a:solidFill>
                <a:srgbClr val="000000"/>
              </a:solidFill>
            </a:endParaRPr>
          </a:p>
          <a:p>
            <a:pPr algn="ctr">
              <a:spcBef>
                <a:spcPct val="0"/>
              </a:spcBef>
              <a:buFontTx/>
              <a:buNone/>
            </a:pPr>
            <a:r>
              <a:rPr lang="de-CH" altLang="fr-FR" sz="1100" dirty="0" err="1">
                <a:solidFill>
                  <a:srgbClr val="000000"/>
                </a:solidFill>
              </a:rPr>
              <a:t>badminton</a:t>
            </a:r>
            <a:endParaRPr lang="de-CH" altLang="fr-FR" sz="1100" dirty="0">
              <a:solidFill>
                <a:srgbClr val="000000"/>
              </a:solidFill>
            </a:endParaRPr>
          </a:p>
          <a:p>
            <a:pPr algn="ctr">
              <a:spcBef>
                <a:spcPct val="0"/>
              </a:spcBef>
              <a:buFontTx/>
              <a:buNone/>
            </a:pPr>
            <a:r>
              <a:rPr lang="de-CH" altLang="fr-FR" sz="1100" dirty="0">
                <a:solidFill>
                  <a:srgbClr val="000000"/>
                </a:solidFill>
              </a:rPr>
              <a:t>volley-ball</a:t>
            </a:r>
          </a:p>
          <a:p>
            <a:pPr algn="ctr">
              <a:spcBef>
                <a:spcPct val="0"/>
              </a:spcBef>
              <a:buFontTx/>
              <a:buNone/>
            </a:pPr>
            <a:r>
              <a:rPr lang="de-CH" altLang="fr-FR" sz="1100" dirty="0" err="1">
                <a:solidFill>
                  <a:srgbClr val="000000"/>
                </a:solidFill>
              </a:rPr>
              <a:t>indiaca</a:t>
            </a:r>
            <a:endParaRPr lang="de-CH" altLang="fr-FR" sz="1100" dirty="0">
              <a:solidFill>
                <a:srgbClr val="000000"/>
              </a:solidFill>
            </a:endParaRPr>
          </a:p>
        </p:txBody>
      </p:sp>
      <p:sp>
        <p:nvSpPr>
          <p:cNvPr id="85" name="Textfeld 7">
            <a:extLst>
              <a:ext uri="{FF2B5EF4-FFF2-40B4-BE49-F238E27FC236}">
                <a16:creationId xmlns:a16="http://schemas.microsoft.com/office/drawing/2014/main" id="{61410B06-AC97-C7BD-133F-92A5A8150786}"/>
              </a:ext>
            </a:extLst>
          </p:cNvPr>
          <p:cNvSpPr txBox="1">
            <a:spLocks noChangeArrowheads="1"/>
          </p:cNvSpPr>
          <p:nvPr/>
        </p:nvSpPr>
        <p:spPr bwMode="auto">
          <a:xfrm>
            <a:off x="4275374" y="4675896"/>
            <a:ext cx="900000"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smolball</a:t>
            </a:r>
            <a:endParaRPr lang="de-CH" altLang="fr-FR" dirty="0">
              <a:solidFill>
                <a:srgbClr val="000000"/>
              </a:solidFill>
            </a:endParaRPr>
          </a:p>
          <a:p>
            <a:r>
              <a:rPr lang="de-CH" altLang="fr-FR" dirty="0">
                <a:solidFill>
                  <a:srgbClr val="000000"/>
                </a:solidFill>
              </a:rPr>
              <a:t>inter-cross</a:t>
            </a:r>
          </a:p>
          <a:p>
            <a:r>
              <a:rPr lang="de-CH" altLang="fr-FR" dirty="0" err="1">
                <a:solidFill>
                  <a:srgbClr val="000000"/>
                </a:solidFill>
              </a:rPr>
              <a:t>unihockey</a:t>
            </a:r>
            <a:endParaRPr lang="de-CH" altLang="fr-FR" dirty="0">
              <a:solidFill>
                <a:srgbClr val="000000"/>
              </a:solidFill>
            </a:endParaRPr>
          </a:p>
          <a:p>
            <a:r>
              <a:rPr lang="de-CH" altLang="fr-FR" dirty="0" err="1">
                <a:solidFill>
                  <a:srgbClr val="000000"/>
                </a:solidFill>
              </a:rPr>
              <a:t>ultimate</a:t>
            </a:r>
            <a:endParaRPr lang="de-CH" altLang="fr-FR" dirty="0">
              <a:solidFill>
                <a:srgbClr val="000000"/>
              </a:solidFill>
            </a:endParaRPr>
          </a:p>
        </p:txBody>
      </p:sp>
      <p:sp>
        <p:nvSpPr>
          <p:cNvPr id="86" name="Textfeld 9">
            <a:extLst>
              <a:ext uri="{FF2B5EF4-FFF2-40B4-BE49-F238E27FC236}">
                <a16:creationId xmlns:a16="http://schemas.microsoft.com/office/drawing/2014/main" id="{E28270AC-CF68-9DC8-3285-E1CE1ED53B08}"/>
              </a:ext>
            </a:extLst>
          </p:cNvPr>
          <p:cNvSpPr txBox="1">
            <a:spLocks noChangeArrowheads="1"/>
          </p:cNvSpPr>
          <p:nvPr/>
        </p:nvSpPr>
        <p:spPr bwMode="auto">
          <a:xfrm>
            <a:off x="5663952" y="4338252"/>
            <a:ext cx="900200"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basket</a:t>
            </a:r>
            <a:r>
              <a:rPr lang="de-CH" altLang="fr-FR" dirty="0">
                <a:solidFill>
                  <a:srgbClr val="000000"/>
                </a:solidFill>
              </a:rPr>
              <a:t>-ball</a:t>
            </a:r>
          </a:p>
          <a:p>
            <a:r>
              <a:rPr lang="de-CH" altLang="fr-FR" dirty="0" err="1">
                <a:solidFill>
                  <a:srgbClr val="000000"/>
                </a:solidFill>
              </a:rPr>
              <a:t>football</a:t>
            </a:r>
            <a:endParaRPr lang="de-CH" altLang="fr-FR" dirty="0">
              <a:solidFill>
                <a:srgbClr val="000000"/>
              </a:solidFill>
            </a:endParaRPr>
          </a:p>
          <a:p>
            <a:r>
              <a:rPr lang="de-CH" altLang="fr-FR" dirty="0" err="1">
                <a:solidFill>
                  <a:srgbClr val="000000"/>
                </a:solidFill>
              </a:rPr>
              <a:t>ballon</a:t>
            </a:r>
            <a:r>
              <a:rPr lang="de-CH" altLang="fr-FR" dirty="0">
                <a:solidFill>
                  <a:srgbClr val="000000"/>
                </a:solidFill>
              </a:rPr>
              <a:t> </a:t>
            </a:r>
            <a:r>
              <a:rPr lang="de-CH" altLang="fr-FR" dirty="0" err="1">
                <a:solidFill>
                  <a:srgbClr val="000000"/>
                </a:solidFill>
              </a:rPr>
              <a:t>éclair</a:t>
            </a:r>
            <a:br>
              <a:rPr lang="de-CH" altLang="fr-FR" dirty="0">
                <a:solidFill>
                  <a:srgbClr val="000000"/>
                </a:solidFill>
              </a:rPr>
            </a:br>
            <a:r>
              <a:rPr lang="de-CH" altLang="fr-FR" dirty="0" err="1">
                <a:solidFill>
                  <a:srgbClr val="000000"/>
                </a:solidFill>
              </a:rPr>
              <a:t>ballon</a:t>
            </a:r>
            <a:r>
              <a:rPr lang="de-CH" altLang="fr-FR" dirty="0">
                <a:solidFill>
                  <a:srgbClr val="000000"/>
                </a:solidFill>
              </a:rPr>
              <a:t> </a:t>
            </a:r>
            <a:r>
              <a:rPr lang="de-CH" altLang="fr-FR" dirty="0" err="1">
                <a:solidFill>
                  <a:srgbClr val="000000"/>
                </a:solidFill>
              </a:rPr>
              <a:t>chasseur</a:t>
            </a:r>
            <a:endParaRPr lang="de-CH" altLang="fr-FR" dirty="0">
              <a:solidFill>
                <a:srgbClr val="000000"/>
              </a:solidFill>
            </a:endParaRPr>
          </a:p>
        </p:txBody>
      </p:sp>
      <p:sp>
        <p:nvSpPr>
          <p:cNvPr id="87" name="Richtungspfeil 8">
            <a:extLst>
              <a:ext uri="{FF2B5EF4-FFF2-40B4-BE49-F238E27FC236}">
                <a16:creationId xmlns:a16="http://schemas.microsoft.com/office/drawing/2014/main" id="{1F69E7C3-817C-4FF1-CE97-091E7219DAC0}"/>
              </a:ext>
            </a:extLst>
          </p:cNvPr>
          <p:cNvSpPr/>
          <p:nvPr/>
        </p:nvSpPr>
        <p:spPr bwMode="auto">
          <a:xfrm>
            <a:off x="2135560" y="2448248"/>
            <a:ext cx="1224536" cy="600164"/>
          </a:xfrm>
          <a:prstGeom prst="homePlate">
            <a:avLst/>
          </a:prstGeom>
          <a:solidFill>
            <a:schemeClr val="bg1">
              <a:lumMod val="85000"/>
            </a:schemeClr>
          </a:solidFill>
          <a:ln w="9525">
            <a:solidFill>
              <a:schemeClr val="bg2"/>
            </a:solidFill>
            <a:miter lim="800000"/>
            <a:headEnd/>
            <a:tailEnd/>
          </a:ln>
        </p:spPr>
        <p:txBody>
          <a:bodyPr wrap="square" anchor="ctr">
            <a:spAutoFit/>
          </a:bodyPr>
          <a:lstStyle/>
          <a:p>
            <a:r>
              <a:rPr lang="de-CH" sz="1100" b="1" dirty="0" err="1">
                <a:solidFill>
                  <a:srgbClr val="000000"/>
                </a:solidFill>
              </a:rPr>
              <a:t>Introduction</a:t>
            </a:r>
            <a:r>
              <a:rPr lang="de-CH" sz="1100" b="1" dirty="0">
                <a:solidFill>
                  <a:srgbClr val="000000"/>
                </a:solidFill>
              </a:rPr>
              <a:t>: </a:t>
            </a:r>
            <a:r>
              <a:rPr lang="de-CH" sz="1100" dirty="0">
                <a:solidFill>
                  <a:srgbClr val="000000"/>
                </a:solidFill>
              </a:rPr>
              <a:t>Course à </a:t>
            </a:r>
            <a:r>
              <a:rPr lang="de-CH" sz="1100" dirty="0" err="1">
                <a:solidFill>
                  <a:srgbClr val="000000"/>
                </a:solidFill>
              </a:rPr>
              <a:t>pied</a:t>
            </a:r>
            <a:endParaRPr lang="de-CH" sz="1100" dirty="0">
              <a:solidFill>
                <a:srgbClr val="000000"/>
              </a:solidFill>
            </a:endParaRPr>
          </a:p>
          <a:p>
            <a:r>
              <a:rPr lang="de-CH" sz="1100" dirty="0" err="1">
                <a:solidFill>
                  <a:srgbClr val="000000"/>
                </a:solidFill>
              </a:rPr>
              <a:t>Musculation</a:t>
            </a:r>
            <a:endParaRPr lang="de-CH" sz="1100" dirty="0">
              <a:solidFill>
                <a:srgbClr val="000000"/>
              </a:solidFill>
            </a:endParaRPr>
          </a:p>
        </p:txBody>
      </p:sp>
      <p:sp>
        <p:nvSpPr>
          <p:cNvPr id="88" name="Richtungspfeil 9">
            <a:extLst>
              <a:ext uri="{FF2B5EF4-FFF2-40B4-BE49-F238E27FC236}">
                <a16:creationId xmlns:a16="http://schemas.microsoft.com/office/drawing/2014/main" id="{E2B08685-C6AE-1776-D2AF-CD3904181752}"/>
              </a:ext>
            </a:extLst>
          </p:cNvPr>
          <p:cNvSpPr/>
          <p:nvPr/>
        </p:nvSpPr>
        <p:spPr bwMode="auto">
          <a:xfrm>
            <a:off x="3351470" y="3665480"/>
            <a:ext cx="900200" cy="288031"/>
          </a:xfrm>
          <a:prstGeom prst="homePlate">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1</a:t>
            </a:r>
          </a:p>
        </p:txBody>
      </p:sp>
      <p:sp>
        <p:nvSpPr>
          <p:cNvPr id="89" name="Eingekerbter Richtungspfeil 10">
            <a:extLst>
              <a:ext uri="{FF2B5EF4-FFF2-40B4-BE49-F238E27FC236}">
                <a16:creationId xmlns:a16="http://schemas.microsoft.com/office/drawing/2014/main" id="{A2A8FAD9-CC9D-2E0E-072C-E06FEFD9F59B}"/>
              </a:ext>
            </a:extLst>
          </p:cNvPr>
          <p:cNvSpPr/>
          <p:nvPr/>
        </p:nvSpPr>
        <p:spPr bwMode="auto">
          <a:xfrm>
            <a:off x="4260296" y="3665480"/>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2</a:t>
            </a:r>
          </a:p>
        </p:txBody>
      </p:sp>
      <p:sp>
        <p:nvSpPr>
          <p:cNvPr id="90" name="Eingekerbter Richtungspfeil 51">
            <a:extLst>
              <a:ext uri="{FF2B5EF4-FFF2-40B4-BE49-F238E27FC236}">
                <a16:creationId xmlns:a16="http://schemas.microsoft.com/office/drawing/2014/main" id="{52B19B5D-1DE7-080D-4D1A-556E5256123B}"/>
              </a:ext>
            </a:extLst>
          </p:cNvPr>
          <p:cNvSpPr/>
          <p:nvPr/>
        </p:nvSpPr>
        <p:spPr bwMode="auto">
          <a:xfrm>
            <a:off x="5179568" y="3673864"/>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a:t>
            </a:r>
          </a:p>
        </p:txBody>
      </p:sp>
      <p:sp>
        <p:nvSpPr>
          <p:cNvPr id="91" name="Textfeld 5">
            <a:extLst>
              <a:ext uri="{FF2B5EF4-FFF2-40B4-BE49-F238E27FC236}">
                <a16:creationId xmlns:a16="http://schemas.microsoft.com/office/drawing/2014/main" id="{EF97945E-F652-D4E0-4596-CD8124C497F4}"/>
              </a:ext>
            </a:extLst>
          </p:cNvPr>
          <p:cNvSpPr txBox="1">
            <a:spLocks noChangeArrowheads="1"/>
          </p:cNvSpPr>
          <p:nvPr/>
        </p:nvSpPr>
        <p:spPr bwMode="auto">
          <a:xfrm>
            <a:off x="3431784" y="5655353"/>
            <a:ext cx="720000" cy="430887"/>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err="1">
                <a:solidFill>
                  <a:srgbClr val="000000"/>
                </a:solidFill>
              </a:rPr>
              <a:t>Pist</a:t>
            </a:r>
            <a:r>
              <a:rPr lang="de-CH" altLang="fr-FR" sz="1100" dirty="0">
                <a:solidFill>
                  <a:srgbClr val="000000"/>
                </a:solidFill>
              </a:rPr>
              <a:t> </a:t>
            </a:r>
            <a:r>
              <a:rPr lang="de-CH" altLang="fr-FR" sz="1100" dirty="0" err="1">
                <a:solidFill>
                  <a:srgbClr val="000000"/>
                </a:solidFill>
              </a:rPr>
              <a:t>obs</a:t>
            </a:r>
            <a:r>
              <a:rPr lang="de-CH" altLang="fr-FR" sz="1100" dirty="0">
                <a:solidFill>
                  <a:srgbClr val="000000"/>
                </a:solidFill>
              </a:rPr>
              <a:t> </a:t>
            </a:r>
          </a:p>
          <a:p>
            <a:pPr algn="ctr">
              <a:spcBef>
                <a:spcPct val="0"/>
              </a:spcBef>
              <a:buFontTx/>
              <a:buNone/>
            </a:pPr>
            <a:r>
              <a:rPr lang="de-CH" altLang="fr-FR" sz="1100" dirty="0" err="1">
                <a:solidFill>
                  <a:srgbClr val="000000"/>
                </a:solidFill>
              </a:rPr>
              <a:t>salle</a:t>
            </a:r>
            <a:endParaRPr lang="de-CH" altLang="fr-FR" sz="1100" dirty="0">
              <a:solidFill>
                <a:srgbClr val="000000"/>
              </a:solidFill>
            </a:endParaRPr>
          </a:p>
        </p:txBody>
      </p:sp>
      <p:sp>
        <p:nvSpPr>
          <p:cNvPr id="92" name="Textfeld 5">
            <a:extLst>
              <a:ext uri="{FF2B5EF4-FFF2-40B4-BE49-F238E27FC236}">
                <a16:creationId xmlns:a16="http://schemas.microsoft.com/office/drawing/2014/main" id="{9A468CA0-6885-883C-90E8-7B6367D7BFDC}"/>
              </a:ext>
            </a:extLst>
          </p:cNvPr>
          <p:cNvSpPr txBox="1">
            <a:spLocks noChangeArrowheads="1"/>
          </p:cNvSpPr>
          <p:nvPr/>
        </p:nvSpPr>
        <p:spPr bwMode="auto">
          <a:xfrm>
            <a:off x="4367808" y="5658928"/>
            <a:ext cx="720000" cy="430887"/>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err="1">
                <a:solidFill>
                  <a:srgbClr val="000000"/>
                </a:solidFill>
              </a:rPr>
              <a:t>Pist</a:t>
            </a:r>
            <a:r>
              <a:rPr lang="de-CH" altLang="fr-FR" sz="1100" dirty="0">
                <a:solidFill>
                  <a:srgbClr val="000000"/>
                </a:solidFill>
              </a:rPr>
              <a:t> </a:t>
            </a:r>
            <a:r>
              <a:rPr lang="de-CH" altLang="fr-FR" sz="1100" dirty="0" err="1">
                <a:solidFill>
                  <a:srgbClr val="000000"/>
                </a:solidFill>
              </a:rPr>
              <a:t>obs</a:t>
            </a:r>
            <a:endParaRPr lang="de-CH" altLang="fr-FR" sz="1100" dirty="0">
              <a:solidFill>
                <a:srgbClr val="000000"/>
              </a:solidFill>
            </a:endParaRPr>
          </a:p>
          <a:p>
            <a:pPr algn="ctr">
              <a:spcBef>
                <a:spcPct val="0"/>
              </a:spcBef>
              <a:buFontTx/>
              <a:buNone/>
            </a:pPr>
            <a:r>
              <a:rPr lang="de-CH" altLang="fr-FR" sz="1100" dirty="0" err="1">
                <a:solidFill>
                  <a:srgbClr val="000000"/>
                </a:solidFill>
              </a:rPr>
              <a:t>terrain</a:t>
            </a:r>
            <a:endParaRPr lang="de-CH" altLang="fr-FR" sz="1100" dirty="0">
              <a:solidFill>
                <a:srgbClr val="000000"/>
              </a:solidFill>
            </a:endParaRPr>
          </a:p>
        </p:txBody>
      </p:sp>
      <p:sp>
        <p:nvSpPr>
          <p:cNvPr id="93" name="Textfeld 11">
            <a:extLst>
              <a:ext uri="{FF2B5EF4-FFF2-40B4-BE49-F238E27FC236}">
                <a16:creationId xmlns:a16="http://schemas.microsoft.com/office/drawing/2014/main" id="{9E51A378-C243-7B5F-1861-CE9BB22FE649}"/>
              </a:ext>
            </a:extLst>
          </p:cNvPr>
          <p:cNvSpPr txBox="1">
            <a:spLocks noChangeArrowheads="1"/>
          </p:cNvSpPr>
          <p:nvPr/>
        </p:nvSpPr>
        <p:spPr bwMode="auto">
          <a:xfrm>
            <a:off x="5951984" y="3012085"/>
            <a:ext cx="125186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err="1">
                <a:solidFill>
                  <a:srgbClr val="000000"/>
                </a:solidFill>
              </a:rPr>
              <a:t>tournoi</a:t>
            </a:r>
            <a:r>
              <a:rPr lang="de-CH" altLang="fr-FR" sz="1100" b="1" dirty="0">
                <a:solidFill>
                  <a:srgbClr val="000000"/>
                </a:solidFill>
              </a:rPr>
              <a:t> de </a:t>
            </a:r>
            <a:r>
              <a:rPr lang="de-CH" altLang="fr-FR" sz="1100" b="1" dirty="0" err="1">
                <a:solidFill>
                  <a:srgbClr val="000000"/>
                </a:solidFill>
              </a:rPr>
              <a:t>jeux</a:t>
            </a:r>
            <a:endParaRPr lang="de-CH" altLang="fr-FR" sz="1100" b="1" dirty="0">
              <a:solidFill>
                <a:srgbClr val="000000"/>
              </a:solidFill>
            </a:endParaRPr>
          </a:p>
        </p:txBody>
      </p:sp>
      <p:sp>
        <p:nvSpPr>
          <p:cNvPr id="94" name="Textfeld 11">
            <a:extLst>
              <a:ext uri="{FF2B5EF4-FFF2-40B4-BE49-F238E27FC236}">
                <a16:creationId xmlns:a16="http://schemas.microsoft.com/office/drawing/2014/main" id="{1C18CF1C-3E78-D48C-10BB-9B7B2A3664BA}"/>
              </a:ext>
            </a:extLst>
          </p:cNvPr>
          <p:cNvSpPr txBox="1">
            <a:spLocks noChangeArrowheads="1"/>
          </p:cNvSpPr>
          <p:nvPr/>
        </p:nvSpPr>
        <p:spPr bwMode="auto">
          <a:xfrm>
            <a:off x="7040728" y="5643030"/>
            <a:ext cx="1169686" cy="430887"/>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CO / </a:t>
            </a:r>
            <a:r>
              <a:rPr lang="de-CH" altLang="fr-FR" dirty="0" err="1">
                <a:solidFill>
                  <a:srgbClr val="000000"/>
                </a:solidFill>
              </a:rPr>
              <a:t>courses</a:t>
            </a:r>
            <a:endParaRPr lang="de-CH" altLang="fr-FR" dirty="0">
              <a:solidFill>
                <a:srgbClr val="000000"/>
              </a:solidFill>
            </a:endParaRPr>
          </a:p>
          <a:p>
            <a:r>
              <a:rPr lang="de-CH" altLang="fr-FR" dirty="0">
                <a:solidFill>
                  <a:srgbClr val="000000"/>
                </a:solidFill>
              </a:rPr>
              <a:t>Nordic Walking</a:t>
            </a:r>
          </a:p>
        </p:txBody>
      </p:sp>
      <p:sp>
        <p:nvSpPr>
          <p:cNvPr id="95" name="Gleichschenkliges Dreieck 94">
            <a:extLst>
              <a:ext uri="{FF2B5EF4-FFF2-40B4-BE49-F238E27FC236}">
                <a16:creationId xmlns:a16="http://schemas.microsoft.com/office/drawing/2014/main" id="{CC269A88-41E8-9973-4D04-F0281D9095E0}"/>
              </a:ext>
            </a:extLst>
          </p:cNvPr>
          <p:cNvSpPr/>
          <p:nvPr/>
        </p:nvSpPr>
        <p:spPr bwMode="auto">
          <a:xfrm rot="16200000">
            <a:off x="5664152" y="116943"/>
            <a:ext cx="648073" cy="5256186"/>
          </a:xfrm>
          <a:prstGeom prst="triangle">
            <a:avLst/>
          </a:prstGeom>
          <a:gradFill>
            <a:gsLst>
              <a:gs pos="0">
                <a:srgbClr val="00B050"/>
              </a:gs>
              <a:gs pos="35000">
                <a:srgbClr val="92D050"/>
              </a:gs>
              <a:gs pos="68000">
                <a:srgbClr val="FFFF00"/>
              </a:gs>
              <a:gs pos="100000">
                <a:srgbClr val="FFC000"/>
              </a:gs>
            </a:gsLst>
            <a:lin ang="5400000" scaled="0"/>
          </a:gradFill>
          <a:ln w="12700" cap="flat" cmpd="sng" algn="ctr">
            <a:solidFill>
              <a:schemeClr val="tx1"/>
            </a:solidFill>
            <a:prstDash val="solid"/>
            <a:round/>
            <a:headEnd type="none" w="med" len="med"/>
            <a:tailEnd type="none" w="med" len="med"/>
          </a:ln>
          <a:effectLst/>
        </p:spPr>
        <p:txBody>
          <a:bodyPr vert="vert" wrap="square" lIns="91431" tIns="45715" rIns="91431" bIns="45715" numCol="1" rtlCol="0" anchor="ctr" anchorCtr="0" compatLnSpc="1">
            <a:prstTxWarp prst="textNoShape">
              <a:avLst/>
            </a:prstTxWarp>
          </a:bodyPr>
          <a:lstStyle/>
          <a:p>
            <a:pPr algn="r"/>
            <a:r>
              <a:rPr lang="fr-CH" sz="1200" dirty="0">
                <a:solidFill>
                  <a:srgbClr val="000000"/>
                </a:solidFill>
              </a:rPr>
              <a:t>Risque potentiel des jeux collectifs </a:t>
            </a:r>
          </a:p>
          <a:p>
            <a:pPr algn="r"/>
            <a:r>
              <a:rPr lang="fr-CH" sz="1200" dirty="0">
                <a:solidFill>
                  <a:srgbClr val="000000"/>
                </a:solidFill>
              </a:rPr>
              <a:t>Degré de difficulté</a:t>
            </a:r>
          </a:p>
        </p:txBody>
      </p:sp>
      <p:sp>
        <p:nvSpPr>
          <p:cNvPr id="96" name="Textfeld 9">
            <a:extLst>
              <a:ext uri="{FF2B5EF4-FFF2-40B4-BE49-F238E27FC236}">
                <a16:creationId xmlns:a16="http://schemas.microsoft.com/office/drawing/2014/main" id="{6DC8C613-A8D7-3800-1C35-A1C2172C84DB}"/>
              </a:ext>
            </a:extLst>
          </p:cNvPr>
          <p:cNvSpPr txBox="1">
            <a:spLocks noChangeArrowheads="1"/>
          </p:cNvSpPr>
          <p:nvPr/>
        </p:nvSpPr>
        <p:spPr bwMode="auto">
          <a:xfrm>
            <a:off x="7123549" y="4757512"/>
            <a:ext cx="1492733"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Jeux </a:t>
            </a:r>
            <a:r>
              <a:rPr lang="de-CH" altLang="fr-FR" dirty="0" err="1">
                <a:solidFill>
                  <a:srgbClr val="000000"/>
                </a:solidFill>
              </a:rPr>
              <a:t>dans</a:t>
            </a:r>
            <a:r>
              <a:rPr lang="de-CH" altLang="fr-FR" dirty="0">
                <a:solidFill>
                  <a:srgbClr val="000000"/>
                </a:solidFill>
              </a:rPr>
              <a:t> le </a:t>
            </a:r>
            <a:r>
              <a:rPr lang="de-CH" altLang="fr-FR" dirty="0" err="1">
                <a:solidFill>
                  <a:srgbClr val="000000"/>
                </a:solidFill>
              </a:rPr>
              <a:t>terrain</a:t>
            </a:r>
            <a:endParaRPr lang="de-CH" altLang="fr-FR" dirty="0">
              <a:solidFill>
                <a:srgbClr val="000000"/>
              </a:solidFill>
            </a:endParaRPr>
          </a:p>
        </p:txBody>
      </p:sp>
      <p:sp>
        <p:nvSpPr>
          <p:cNvPr id="97" name="Textfeld 96">
            <a:extLst>
              <a:ext uri="{FF2B5EF4-FFF2-40B4-BE49-F238E27FC236}">
                <a16:creationId xmlns:a16="http://schemas.microsoft.com/office/drawing/2014/main" id="{70A89B9A-0E28-8DD8-A449-E6965062E4A4}"/>
              </a:ext>
            </a:extLst>
          </p:cNvPr>
          <p:cNvSpPr txBox="1"/>
          <p:nvPr/>
        </p:nvSpPr>
        <p:spPr>
          <a:xfrm>
            <a:off x="3232139" y="4017207"/>
            <a:ext cx="2935870" cy="523220"/>
          </a:xfrm>
          <a:prstGeom prst="rect">
            <a:avLst/>
          </a:prstGeom>
          <a:noFill/>
        </p:spPr>
        <p:txBody>
          <a:bodyPr wrap="square" rtlCol="0">
            <a:spAutoFit/>
          </a:bodyPr>
          <a:lstStyle/>
          <a:p>
            <a:pPr algn="l"/>
            <a:r>
              <a:rPr lang="de-CH" sz="1300" dirty="0" err="1">
                <a:solidFill>
                  <a:srgbClr val="000000"/>
                </a:solidFill>
              </a:rPr>
              <a:t>Exercices</a:t>
            </a:r>
            <a:r>
              <a:rPr lang="de-CH" sz="1300" dirty="0">
                <a:solidFill>
                  <a:srgbClr val="000000"/>
                </a:solidFill>
              </a:rPr>
              <a:t> de </a:t>
            </a:r>
            <a:r>
              <a:rPr lang="de-CH" sz="1300" dirty="0" err="1">
                <a:solidFill>
                  <a:srgbClr val="000000"/>
                </a:solidFill>
              </a:rPr>
              <a:t>coordination</a:t>
            </a:r>
            <a:r>
              <a:rPr lang="de-CH" sz="1300" dirty="0">
                <a:solidFill>
                  <a:srgbClr val="000000"/>
                </a:solidFill>
              </a:rPr>
              <a:t>             (1)</a:t>
            </a:r>
          </a:p>
          <a:p>
            <a:endParaRPr lang="de-CH" dirty="0">
              <a:solidFill>
                <a:srgbClr val="000000"/>
              </a:solidFill>
            </a:endParaRPr>
          </a:p>
        </p:txBody>
      </p:sp>
      <p:sp>
        <p:nvSpPr>
          <p:cNvPr id="98" name="Rechteck 97">
            <a:extLst>
              <a:ext uri="{FF2B5EF4-FFF2-40B4-BE49-F238E27FC236}">
                <a16:creationId xmlns:a16="http://schemas.microsoft.com/office/drawing/2014/main" id="{B303334C-82CA-00AC-F6A1-14A64F5874A8}"/>
              </a:ext>
            </a:extLst>
          </p:cNvPr>
          <p:cNvSpPr/>
          <p:nvPr/>
        </p:nvSpPr>
        <p:spPr bwMode="auto">
          <a:xfrm>
            <a:off x="6869392" y="4025612"/>
            <a:ext cx="1868314" cy="31161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err="1">
                <a:solidFill>
                  <a:srgbClr val="000000"/>
                </a:solidFill>
              </a:rPr>
              <a:t>Exercices</a:t>
            </a:r>
            <a:r>
              <a:rPr lang="de-CH" sz="1100" dirty="0">
                <a:solidFill>
                  <a:srgbClr val="000000"/>
                </a:solidFill>
              </a:rPr>
              <a:t> de </a:t>
            </a:r>
            <a:r>
              <a:rPr lang="de-CH" sz="1100" dirty="0" err="1">
                <a:solidFill>
                  <a:srgbClr val="000000"/>
                </a:solidFill>
              </a:rPr>
              <a:t>coordination</a:t>
            </a:r>
            <a:endParaRPr lang="de-CH" sz="1100" dirty="0">
              <a:solidFill>
                <a:srgbClr val="000000"/>
              </a:solidFill>
            </a:endParaRPr>
          </a:p>
        </p:txBody>
      </p:sp>
      <p:sp>
        <p:nvSpPr>
          <p:cNvPr id="99" name="Rechteck 98">
            <a:extLst>
              <a:ext uri="{FF2B5EF4-FFF2-40B4-BE49-F238E27FC236}">
                <a16:creationId xmlns:a16="http://schemas.microsoft.com/office/drawing/2014/main" id="{B2253BBF-49A3-2859-69A4-4AF72738E9D8}"/>
              </a:ext>
            </a:extLst>
          </p:cNvPr>
          <p:cNvSpPr/>
          <p:nvPr/>
        </p:nvSpPr>
        <p:spPr bwMode="auto">
          <a:xfrm>
            <a:off x="6869391" y="3305350"/>
            <a:ext cx="1868315" cy="694605"/>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err="1">
                <a:solidFill>
                  <a:srgbClr val="000000"/>
                </a:solidFill>
              </a:rPr>
              <a:t>Exercices</a:t>
            </a:r>
            <a:r>
              <a:rPr lang="de-CH" sz="1100" dirty="0">
                <a:solidFill>
                  <a:srgbClr val="000000"/>
                </a:solidFill>
              </a:rPr>
              <a:t> de renforcement </a:t>
            </a:r>
            <a:r>
              <a:rPr lang="de-CH" sz="1100" dirty="0" err="1">
                <a:solidFill>
                  <a:srgbClr val="000000"/>
                </a:solidFill>
              </a:rPr>
              <a:t>avec</a:t>
            </a:r>
            <a:r>
              <a:rPr lang="de-CH" sz="1100" dirty="0">
                <a:solidFill>
                  <a:srgbClr val="000000"/>
                </a:solidFill>
              </a:rPr>
              <a:t> le </a:t>
            </a:r>
            <a:r>
              <a:rPr lang="de-CH" sz="1100" dirty="0" err="1">
                <a:solidFill>
                  <a:srgbClr val="000000"/>
                </a:solidFill>
              </a:rPr>
              <a:t>poids</a:t>
            </a:r>
            <a:r>
              <a:rPr lang="de-CH" sz="1100" dirty="0">
                <a:solidFill>
                  <a:srgbClr val="000000"/>
                </a:solidFill>
              </a:rPr>
              <a:t> du </a:t>
            </a:r>
            <a:r>
              <a:rPr lang="de-CH" sz="1100" dirty="0" err="1">
                <a:solidFill>
                  <a:srgbClr val="000000"/>
                </a:solidFill>
              </a:rPr>
              <a:t>corps</a:t>
            </a:r>
            <a:r>
              <a:rPr lang="de-CH" sz="1100" dirty="0">
                <a:solidFill>
                  <a:srgbClr val="000000"/>
                </a:solidFill>
              </a:rPr>
              <a:t> / </a:t>
            </a:r>
            <a:br>
              <a:rPr lang="de-CH" sz="1100" dirty="0">
                <a:solidFill>
                  <a:srgbClr val="000000"/>
                </a:solidFill>
              </a:rPr>
            </a:br>
            <a:r>
              <a:rPr lang="de-CH" sz="1100" dirty="0" err="1">
                <a:solidFill>
                  <a:srgbClr val="000000"/>
                </a:solidFill>
              </a:rPr>
              <a:t>un</a:t>
            </a:r>
            <a:r>
              <a:rPr lang="de-CH" sz="1100" dirty="0">
                <a:solidFill>
                  <a:srgbClr val="000000"/>
                </a:solidFill>
              </a:rPr>
              <a:t> </a:t>
            </a:r>
            <a:r>
              <a:rPr lang="de-CH" sz="1100" dirty="0" err="1">
                <a:solidFill>
                  <a:srgbClr val="000000"/>
                </a:solidFill>
              </a:rPr>
              <a:t>partenaire</a:t>
            </a:r>
            <a:r>
              <a:rPr lang="de-CH" sz="1100" dirty="0">
                <a:solidFill>
                  <a:srgbClr val="000000"/>
                </a:solidFill>
              </a:rPr>
              <a:t> / </a:t>
            </a:r>
            <a:br>
              <a:rPr lang="de-CH" sz="1100" dirty="0">
                <a:solidFill>
                  <a:srgbClr val="000000"/>
                </a:solidFill>
              </a:rPr>
            </a:br>
            <a:r>
              <a:rPr lang="de-CH" sz="1100" dirty="0">
                <a:solidFill>
                  <a:srgbClr val="000000"/>
                </a:solidFill>
              </a:rPr>
              <a:t>des </a:t>
            </a:r>
            <a:r>
              <a:rPr lang="de-CH" sz="1100" dirty="0" err="1">
                <a:solidFill>
                  <a:srgbClr val="000000"/>
                </a:solidFill>
              </a:rPr>
              <a:t>moyens</a:t>
            </a:r>
            <a:r>
              <a:rPr lang="de-CH" sz="1100" dirty="0">
                <a:solidFill>
                  <a:srgbClr val="000000"/>
                </a:solidFill>
              </a:rPr>
              <a:t> simples</a:t>
            </a:r>
          </a:p>
        </p:txBody>
      </p:sp>
      <p:sp>
        <p:nvSpPr>
          <p:cNvPr id="77" name="Rechteck 76">
            <a:extLst>
              <a:ext uri="{FF2B5EF4-FFF2-40B4-BE49-F238E27FC236}">
                <a16:creationId xmlns:a16="http://schemas.microsoft.com/office/drawing/2014/main" id="{E20BDD3F-0CD1-495C-9FD9-ED510C01F645}"/>
              </a:ext>
            </a:extLst>
          </p:cNvPr>
          <p:cNvSpPr/>
          <p:nvPr/>
        </p:nvSpPr>
        <p:spPr bwMode="auto">
          <a:xfrm>
            <a:off x="6816080" y="3258675"/>
            <a:ext cx="1987647" cy="2267054"/>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 name="SeitenzahlBenutzerdefiniert">
            <a:extLst>
              <a:ext uri="{FF2B5EF4-FFF2-40B4-BE49-F238E27FC236}">
                <a16:creationId xmlns:a16="http://schemas.microsoft.com/office/drawing/2014/main" id="{6EC515E6-A83E-A050-F6F7-C2C07ADFBE6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305297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anim calcmode="lin" valueType="num">
                                      <p:cBhvr additive="base">
                                        <p:cTn id="89" dur="500" fill="hold"/>
                                        <p:tgtEl>
                                          <p:spTgt spid="82"/>
                                        </p:tgtEl>
                                        <p:attrNameLst>
                                          <p:attrName>ppt_x</p:attrName>
                                        </p:attrNameLst>
                                      </p:cBhvr>
                                      <p:tavLst>
                                        <p:tav tm="0">
                                          <p:val>
                                            <p:strVal val="#ppt_x"/>
                                          </p:val>
                                        </p:tav>
                                        <p:tav tm="100000">
                                          <p:val>
                                            <p:strVal val="#ppt_x"/>
                                          </p:val>
                                        </p:tav>
                                      </p:tavLst>
                                    </p:anim>
                                    <p:anim calcmode="lin" valueType="num">
                                      <p:cBhvr additive="base">
                                        <p:cTn id="9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animBg="1"/>
      <p:bldP spid="71" grpId="1" animBg="1"/>
      <p:bldP spid="71" grpId="2" animBg="1"/>
      <p:bldP spid="72" grpId="0" animBg="1"/>
      <p:bldP spid="73" grpId="0" animBg="1"/>
      <p:bldP spid="79" grpId="0" animBg="1"/>
      <p:bldP spid="80" grpId="0" animBg="1"/>
      <p:bldP spid="81" grpId="0" animBg="1"/>
      <p:bldP spid="82" grpId="0" animBg="1"/>
      <p:bldP spid="83" grpId="0" animBg="1"/>
      <p:bldP spid="84" grpId="0"/>
      <p:bldP spid="85" grpId="0"/>
      <p:bldP spid="86" grpId="0"/>
      <p:bldP spid="87" grpId="0" animBg="1"/>
      <p:bldP spid="88" grpId="0" animBg="1"/>
      <p:bldP spid="89" grpId="0" animBg="1"/>
      <p:bldP spid="90" grpId="0" animBg="1"/>
      <p:bldP spid="91" grpId="0" animBg="1"/>
      <p:bldP spid="92" grpId="0" animBg="1"/>
      <p:bldP spid="93" grpId="0"/>
      <p:bldP spid="94" grpId="0" animBg="1"/>
      <p:bldP spid="95" grpId="0" animBg="1"/>
      <p:bldP spid="96" grpId="0"/>
      <p:bldP spid="97" grpId="0"/>
      <p:bldP spid="98" grpId="0" animBg="1"/>
      <p:bldP spid="99" grpId="0" animBg="1"/>
      <p:bldP spid="7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A6AB0-D0B7-D409-0314-E8A1A5DD486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F8070FD-CA05-B969-99D9-04C4709B4DBC}"/>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a:t>
            </a:r>
            <a:r>
              <a:rPr lang="de-CH" dirty="0" err="1"/>
              <a:t>reclute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53" name="Rechteck 52">
            <a:extLst>
              <a:ext uri="{FF2B5EF4-FFF2-40B4-BE49-F238E27FC236}">
                <a16:creationId xmlns:a16="http://schemas.microsoft.com/office/drawing/2014/main" id="{DAD26B10-906F-B125-65F7-F1EA84A49F7C}"/>
              </a:ext>
            </a:extLst>
          </p:cNvPr>
          <p:cNvSpPr/>
          <p:nvPr/>
        </p:nvSpPr>
        <p:spPr bwMode="auto">
          <a:xfrm>
            <a:off x="2063552" y="1124744"/>
            <a:ext cx="6777682" cy="45560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300"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54" name="Rechteck 53">
            <a:extLst>
              <a:ext uri="{FF2B5EF4-FFF2-40B4-BE49-F238E27FC236}">
                <a16:creationId xmlns:a16="http://schemas.microsoft.com/office/drawing/2014/main" id="{2B46EDEA-286B-004D-0EDB-6C68D311A8EC}"/>
              </a:ext>
            </a:extLst>
          </p:cNvPr>
          <p:cNvSpPr/>
          <p:nvPr/>
        </p:nvSpPr>
        <p:spPr bwMode="auto">
          <a:xfrm>
            <a:off x="8935863" y="1124745"/>
            <a:ext cx="648072" cy="44724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55" name="Rechteck 54">
            <a:extLst>
              <a:ext uri="{FF2B5EF4-FFF2-40B4-BE49-F238E27FC236}">
                <a16:creationId xmlns:a16="http://schemas.microsoft.com/office/drawing/2014/main" id="{84DC4CFA-B6AD-845F-CD94-49BAFE3C0D94}"/>
              </a:ext>
            </a:extLst>
          </p:cNvPr>
          <p:cNvSpPr/>
          <p:nvPr/>
        </p:nvSpPr>
        <p:spPr bwMode="auto">
          <a:xfrm>
            <a:off x="2063552" y="6237312"/>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sz="1300"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fr-CH" sz="950" dirty="0">
              <a:solidFill>
                <a:srgbClr val="000000"/>
              </a:solidFill>
            </a:endParaRPr>
          </a:p>
        </p:txBody>
      </p:sp>
      <p:sp>
        <p:nvSpPr>
          <p:cNvPr id="56" name="Rechteck 55">
            <a:extLst>
              <a:ext uri="{FF2B5EF4-FFF2-40B4-BE49-F238E27FC236}">
                <a16:creationId xmlns:a16="http://schemas.microsoft.com/office/drawing/2014/main" id="{20664E09-1B62-EB7B-CF98-B46DB69C594F}"/>
              </a:ext>
            </a:extLst>
          </p:cNvPr>
          <p:cNvSpPr/>
          <p:nvPr/>
        </p:nvSpPr>
        <p:spPr bwMode="auto">
          <a:xfrm>
            <a:off x="8935863" y="6237312"/>
            <a:ext cx="648072" cy="32584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57" name="Rechteck 56">
            <a:extLst>
              <a:ext uri="{FF2B5EF4-FFF2-40B4-BE49-F238E27FC236}">
                <a16:creationId xmlns:a16="http://schemas.microsoft.com/office/drawing/2014/main" id="{72FDF5F6-6F60-228D-276C-32446EA22CE2}"/>
              </a:ext>
            </a:extLst>
          </p:cNvPr>
          <p:cNvSpPr/>
          <p:nvPr/>
        </p:nvSpPr>
        <p:spPr bwMode="auto">
          <a:xfrm>
            <a:off x="8935863"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200" dirty="0">
                <a:solidFill>
                  <a:srgbClr val="FFFFFF"/>
                </a:solidFill>
              </a:rPr>
              <a:t>90 min</a:t>
            </a:r>
          </a:p>
        </p:txBody>
      </p:sp>
      <p:sp>
        <p:nvSpPr>
          <p:cNvPr id="58" name="Rechteck 57">
            <a:extLst>
              <a:ext uri="{FF2B5EF4-FFF2-40B4-BE49-F238E27FC236}">
                <a16:creationId xmlns:a16="http://schemas.microsoft.com/office/drawing/2014/main" id="{DE6C0243-E00E-7D2A-4B16-F0D817D79281}"/>
              </a:ext>
            </a:extLst>
          </p:cNvPr>
          <p:cNvSpPr/>
          <p:nvPr/>
        </p:nvSpPr>
        <p:spPr bwMode="auto">
          <a:xfrm>
            <a:off x="2063552" y="1628800"/>
            <a:ext cx="6777682" cy="456006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59" name="Rechteck 58">
            <a:extLst>
              <a:ext uri="{FF2B5EF4-FFF2-40B4-BE49-F238E27FC236}">
                <a16:creationId xmlns:a16="http://schemas.microsoft.com/office/drawing/2014/main" id="{691459AA-06B3-5296-FBBE-79F1BFD070FC}"/>
              </a:ext>
            </a:extLst>
          </p:cNvPr>
          <p:cNvSpPr/>
          <p:nvPr/>
        </p:nvSpPr>
        <p:spPr bwMode="auto">
          <a:xfrm>
            <a:off x="8935863" y="1606179"/>
            <a:ext cx="648072" cy="455912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60" name="Rechteck 59">
            <a:extLst>
              <a:ext uri="{FF2B5EF4-FFF2-40B4-BE49-F238E27FC236}">
                <a16:creationId xmlns:a16="http://schemas.microsoft.com/office/drawing/2014/main" id="{EEA07C7C-E8B3-D24E-2881-3ED8142F7097}"/>
              </a:ext>
            </a:extLst>
          </p:cNvPr>
          <p:cNvSpPr/>
          <p:nvPr/>
        </p:nvSpPr>
        <p:spPr bwMode="auto">
          <a:xfrm>
            <a:off x="7968208" y="6597352"/>
            <a:ext cx="873026" cy="196880"/>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61" name="Textfeld 4">
            <a:extLst>
              <a:ext uri="{FF2B5EF4-FFF2-40B4-BE49-F238E27FC236}">
                <a16:creationId xmlns:a16="http://schemas.microsoft.com/office/drawing/2014/main" id="{82B16AA4-9920-AA28-56DE-1D03A63C8FE5}"/>
              </a:ext>
            </a:extLst>
          </p:cNvPr>
          <p:cNvSpPr txBox="1">
            <a:spLocks noChangeArrowheads="1"/>
          </p:cNvSpPr>
          <p:nvPr/>
        </p:nvSpPr>
        <p:spPr bwMode="auto">
          <a:xfrm>
            <a:off x="2135560" y="188882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SR</a:t>
            </a:r>
            <a:br>
              <a:rPr lang="de-CH" altLang="fr-FR" sz="1100" b="1" dirty="0">
                <a:solidFill>
                  <a:srgbClr val="FFFFFF"/>
                </a:solidFill>
              </a:rPr>
            </a:br>
            <a:r>
              <a:rPr lang="de-CH" altLang="fr-FR" sz="1100" b="1" dirty="0">
                <a:solidFill>
                  <a:srgbClr val="FFFFFF"/>
                </a:solidFill>
              </a:rPr>
              <a:t>sett</a:t>
            </a:r>
          </a:p>
        </p:txBody>
      </p:sp>
      <p:sp>
        <p:nvSpPr>
          <p:cNvPr id="62" name="Textfeld 4">
            <a:extLst>
              <a:ext uri="{FF2B5EF4-FFF2-40B4-BE49-F238E27FC236}">
                <a16:creationId xmlns:a16="http://schemas.microsoft.com/office/drawing/2014/main" id="{739BACC8-37F2-7E0B-D1D3-B4EA328DDFD2}"/>
              </a:ext>
            </a:extLst>
          </p:cNvPr>
          <p:cNvSpPr txBox="1">
            <a:spLocks noChangeArrowheads="1"/>
          </p:cNvSpPr>
          <p:nvPr/>
        </p:nvSpPr>
        <p:spPr bwMode="auto">
          <a:xfrm>
            <a:off x="2567608" y="2014831"/>
            <a:ext cx="900000" cy="180000"/>
          </a:xfrm>
          <a:prstGeom prst="rect">
            <a:avLst/>
          </a:prstGeom>
          <a:solidFill>
            <a:srgbClr val="FFFF99"/>
          </a:solidFill>
          <a:ln w="9525">
            <a:solidFill>
              <a:schemeClr val="bg2"/>
            </a:solidFill>
            <a:miter lim="800000"/>
            <a:headEnd/>
            <a:tailEnd/>
          </a:ln>
        </p:spPr>
        <p:txBody>
          <a:bodyPr wrap="square" anchor="ctr">
            <a:spAutoFit/>
          </a:bodyPr>
          <a:lstStyle>
            <a:defPPr>
              <a:defRPr lang="de-CH"/>
            </a:defPPr>
            <a:lvl1pPr algn="ctr">
              <a:lnSpc>
                <a:spcPct val="150000"/>
              </a:lnSpc>
              <a:buFontTx/>
              <a:buNone/>
              <a:defRPr sz="12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a:solidFill>
                  <a:srgbClr val="000000"/>
                </a:solidFill>
              </a:rPr>
              <a:t>1-2</a:t>
            </a:r>
          </a:p>
        </p:txBody>
      </p:sp>
      <p:sp>
        <p:nvSpPr>
          <p:cNvPr id="63" name="Textfeld 6">
            <a:extLst>
              <a:ext uri="{FF2B5EF4-FFF2-40B4-BE49-F238E27FC236}">
                <a16:creationId xmlns:a16="http://schemas.microsoft.com/office/drawing/2014/main" id="{1D66A9AA-F4B2-1774-2331-03DA4AC07C76}"/>
              </a:ext>
            </a:extLst>
          </p:cNvPr>
          <p:cNvSpPr txBox="1">
            <a:spLocks noChangeArrowheads="1"/>
          </p:cNvSpPr>
          <p:nvPr/>
        </p:nvSpPr>
        <p:spPr bwMode="auto">
          <a:xfrm>
            <a:off x="33600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3-5</a:t>
            </a:r>
          </a:p>
        </p:txBody>
      </p:sp>
      <p:sp>
        <p:nvSpPr>
          <p:cNvPr id="64" name="Textfeld 8">
            <a:extLst>
              <a:ext uri="{FF2B5EF4-FFF2-40B4-BE49-F238E27FC236}">
                <a16:creationId xmlns:a16="http://schemas.microsoft.com/office/drawing/2014/main" id="{D490DD68-BAD6-3F7C-F133-1614DDADE817}"/>
              </a:ext>
            </a:extLst>
          </p:cNvPr>
          <p:cNvSpPr txBox="1">
            <a:spLocks noChangeArrowheads="1"/>
          </p:cNvSpPr>
          <p:nvPr/>
        </p:nvSpPr>
        <p:spPr bwMode="auto">
          <a:xfrm>
            <a:off x="42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6-8</a:t>
            </a:r>
          </a:p>
        </p:txBody>
      </p:sp>
      <p:sp>
        <p:nvSpPr>
          <p:cNvPr id="65" name="Textfeld 10">
            <a:extLst>
              <a:ext uri="{FF2B5EF4-FFF2-40B4-BE49-F238E27FC236}">
                <a16:creationId xmlns:a16="http://schemas.microsoft.com/office/drawing/2014/main" id="{1C00683D-24D2-99F8-305D-86E7302AD4C3}"/>
              </a:ext>
            </a:extLst>
          </p:cNvPr>
          <p:cNvSpPr txBox="1">
            <a:spLocks noChangeArrowheads="1"/>
          </p:cNvSpPr>
          <p:nvPr/>
        </p:nvSpPr>
        <p:spPr bwMode="auto">
          <a:xfrm>
            <a:off x="51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9-11</a:t>
            </a:r>
          </a:p>
        </p:txBody>
      </p:sp>
      <p:sp>
        <p:nvSpPr>
          <p:cNvPr id="66" name="Textfeld 12">
            <a:extLst>
              <a:ext uri="{FF2B5EF4-FFF2-40B4-BE49-F238E27FC236}">
                <a16:creationId xmlns:a16="http://schemas.microsoft.com/office/drawing/2014/main" id="{99C74A73-CFE3-EEA6-198E-E985C82AA695}"/>
              </a:ext>
            </a:extLst>
          </p:cNvPr>
          <p:cNvSpPr txBox="1">
            <a:spLocks noChangeArrowheads="1"/>
          </p:cNvSpPr>
          <p:nvPr/>
        </p:nvSpPr>
        <p:spPr bwMode="auto">
          <a:xfrm>
            <a:off x="6060296" y="2014831"/>
            <a:ext cx="900000" cy="180000"/>
          </a:xfrm>
          <a:prstGeom prst="rect">
            <a:avLst/>
          </a:prstGeom>
          <a:solidFill>
            <a:srgbClr val="FFFF99"/>
          </a:solidFill>
          <a:ln w="9525">
            <a:solidFill>
              <a:schemeClr val="bg2"/>
            </a:solidFill>
            <a:miter lim="800000"/>
            <a:headEnd/>
            <a:tailEnd/>
          </a:ln>
        </p:spPr>
        <p:txBody>
          <a:bodyPr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12</a:t>
            </a:r>
          </a:p>
        </p:txBody>
      </p:sp>
      <p:sp>
        <p:nvSpPr>
          <p:cNvPr id="67" name="Textfeld 14">
            <a:extLst>
              <a:ext uri="{FF2B5EF4-FFF2-40B4-BE49-F238E27FC236}">
                <a16:creationId xmlns:a16="http://schemas.microsoft.com/office/drawing/2014/main" id="{0FD3657C-3440-926C-53F3-AB00DA1D407B}"/>
              </a:ext>
            </a:extLst>
          </p:cNvPr>
          <p:cNvSpPr txBox="1">
            <a:spLocks noChangeArrowheads="1"/>
          </p:cNvSpPr>
          <p:nvPr/>
        </p:nvSpPr>
        <p:spPr bwMode="auto">
          <a:xfrm>
            <a:off x="69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13-15</a:t>
            </a:r>
          </a:p>
        </p:txBody>
      </p:sp>
      <p:grpSp>
        <p:nvGrpSpPr>
          <p:cNvPr id="68" name="Gruppieren 67">
            <a:extLst>
              <a:ext uri="{FF2B5EF4-FFF2-40B4-BE49-F238E27FC236}">
                <a16:creationId xmlns:a16="http://schemas.microsoft.com/office/drawing/2014/main" id="{1EE39C58-99F9-6D04-AEAE-0351CCDB7568}"/>
              </a:ext>
            </a:extLst>
          </p:cNvPr>
          <p:cNvGrpSpPr/>
          <p:nvPr/>
        </p:nvGrpSpPr>
        <p:grpSpPr>
          <a:xfrm>
            <a:off x="3229952" y="4365217"/>
            <a:ext cx="3273680" cy="1080121"/>
            <a:chOff x="2354024" y="3933056"/>
            <a:chExt cx="3190184" cy="1080121"/>
          </a:xfrm>
        </p:grpSpPr>
        <p:sp>
          <p:nvSpPr>
            <p:cNvPr id="69" name="Rechteck 68">
              <a:extLst>
                <a:ext uri="{FF2B5EF4-FFF2-40B4-BE49-F238E27FC236}">
                  <a16:creationId xmlns:a16="http://schemas.microsoft.com/office/drawing/2014/main" id="{FB17D042-57D5-3DDA-09AC-87D7169A60CA}"/>
                </a:ext>
              </a:extLst>
            </p:cNvPr>
            <p:cNvSpPr/>
            <p:nvPr/>
          </p:nvSpPr>
          <p:spPr bwMode="auto">
            <a:xfrm>
              <a:off x="2354024" y="3938773"/>
              <a:ext cx="3190184" cy="1074404"/>
            </a:xfrm>
            <a:prstGeom prst="rect">
              <a:avLst/>
            </a:prstGeom>
            <a:gradFill flip="none" rotWithShape="1">
              <a:gsLst>
                <a:gs pos="0">
                  <a:srgbClr val="00B050"/>
                </a:gs>
                <a:gs pos="35000">
                  <a:srgbClr val="92D050"/>
                </a:gs>
                <a:gs pos="68000">
                  <a:srgbClr val="FFFF00"/>
                </a:gs>
                <a:gs pos="100000">
                  <a:srgbClr val="FFC000"/>
                </a:gs>
              </a:gsLst>
              <a:lin ang="0" scaled="1"/>
              <a:tileRect/>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sp>
          <p:nvSpPr>
            <p:cNvPr id="70" name="Textfeld 69">
              <a:extLst>
                <a:ext uri="{FF2B5EF4-FFF2-40B4-BE49-F238E27FC236}">
                  <a16:creationId xmlns:a16="http://schemas.microsoft.com/office/drawing/2014/main" id="{260CAFC2-355D-733F-AB0A-6BF0CBA68A89}"/>
                </a:ext>
              </a:extLst>
            </p:cNvPr>
            <p:cNvSpPr txBox="1"/>
            <p:nvPr/>
          </p:nvSpPr>
          <p:spPr>
            <a:xfrm>
              <a:off x="2354024" y="3933056"/>
              <a:ext cx="2001952" cy="507831"/>
            </a:xfrm>
            <a:prstGeom prst="rect">
              <a:avLst/>
            </a:prstGeom>
            <a:noFill/>
          </p:spPr>
          <p:txBody>
            <a:bodyPr wrap="square" rtlCol="0">
              <a:spAutoFit/>
            </a:bodyPr>
            <a:lstStyle/>
            <a:p>
              <a:pPr algn="l"/>
              <a:r>
                <a:rPr lang="de-CH" sz="1250" dirty="0" err="1">
                  <a:solidFill>
                    <a:srgbClr val="000000"/>
                  </a:solidFill>
                </a:rPr>
                <a:t>Gioco</a:t>
              </a:r>
              <a:r>
                <a:rPr lang="de-CH" sz="1250" dirty="0">
                  <a:solidFill>
                    <a:srgbClr val="000000"/>
                  </a:solidFill>
                </a:rPr>
                <a:t> (4)</a:t>
              </a:r>
            </a:p>
            <a:p>
              <a:pPr algn="l"/>
              <a:endParaRPr lang="de-CH" dirty="0">
                <a:solidFill>
                  <a:srgbClr val="000000"/>
                </a:solidFill>
              </a:endParaRPr>
            </a:p>
          </p:txBody>
        </p:sp>
      </p:grpSp>
      <p:sp>
        <p:nvSpPr>
          <p:cNvPr id="71" name="Textfeld 16">
            <a:extLst>
              <a:ext uri="{FF2B5EF4-FFF2-40B4-BE49-F238E27FC236}">
                <a16:creationId xmlns:a16="http://schemas.microsoft.com/office/drawing/2014/main" id="{FAA75C62-0A08-CB96-865E-FD0C5443DA07}"/>
              </a:ext>
            </a:extLst>
          </p:cNvPr>
          <p:cNvSpPr txBox="1">
            <a:spLocks noChangeArrowheads="1"/>
          </p:cNvSpPr>
          <p:nvPr/>
        </p:nvSpPr>
        <p:spPr bwMode="auto">
          <a:xfrm>
            <a:off x="7860296" y="2014831"/>
            <a:ext cx="900000" cy="18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lnSpc>
                <a:spcPct val="150000"/>
              </a:lnSpc>
              <a:spcBef>
                <a:spcPct val="0"/>
              </a:spcBef>
              <a:buFontTx/>
              <a:buNone/>
            </a:pPr>
            <a:r>
              <a:rPr lang="de-CH" altLang="fr-FR" sz="1200" dirty="0">
                <a:solidFill>
                  <a:srgbClr val="000000"/>
                </a:solidFill>
              </a:rPr>
              <a:t>16-18</a:t>
            </a:r>
          </a:p>
        </p:txBody>
      </p:sp>
      <p:sp>
        <p:nvSpPr>
          <p:cNvPr id="72" name="Rechteck 71">
            <a:extLst>
              <a:ext uri="{FF2B5EF4-FFF2-40B4-BE49-F238E27FC236}">
                <a16:creationId xmlns:a16="http://schemas.microsoft.com/office/drawing/2014/main" id="{34123584-8FBB-70E8-7C3B-0E1282BA0478}"/>
              </a:ext>
            </a:extLst>
          </p:cNvPr>
          <p:cNvSpPr/>
          <p:nvPr/>
        </p:nvSpPr>
        <p:spPr bwMode="auto">
          <a:xfrm rot="16200000">
            <a:off x="922945" y="3993656"/>
            <a:ext cx="3721376"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l"/>
            <a:r>
              <a:rPr lang="de-CH" b="1" dirty="0">
                <a:solidFill>
                  <a:srgbClr val="FFFFFF"/>
                </a:solidFill>
              </a:rPr>
              <a:t>TFE 5 </a:t>
            </a:r>
            <a:r>
              <a:rPr lang="de-CH" b="1" dirty="0" err="1">
                <a:solidFill>
                  <a:srgbClr val="FFFFFF"/>
                </a:solidFill>
              </a:rPr>
              <a:t>discipline</a:t>
            </a:r>
            <a:endParaRPr lang="de-CH" b="1" dirty="0">
              <a:solidFill>
                <a:srgbClr val="FFFFFF"/>
              </a:solidFill>
            </a:endParaRPr>
          </a:p>
        </p:txBody>
      </p:sp>
      <p:sp>
        <p:nvSpPr>
          <p:cNvPr id="73" name="Rechteck 72">
            <a:extLst>
              <a:ext uri="{FF2B5EF4-FFF2-40B4-BE49-F238E27FC236}">
                <a16:creationId xmlns:a16="http://schemas.microsoft.com/office/drawing/2014/main" id="{AB92665E-2868-AE65-9346-25020D62089F}"/>
              </a:ext>
            </a:extLst>
          </p:cNvPr>
          <p:cNvSpPr/>
          <p:nvPr/>
        </p:nvSpPr>
        <p:spPr bwMode="auto">
          <a:xfrm>
            <a:off x="6869392" y="4370933"/>
            <a:ext cx="1868314" cy="1074404"/>
          </a:xfrm>
          <a:prstGeom prst="rect">
            <a:avLst/>
          </a:prstGeom>
          <a:gradFill>
            <a:gsLst>
              <a:gs pos="0">
                <a:srgbClr val="00B050"/>
              </a:gs>
              <a:gs pos="35000">
                <a:srgbClr val="92D050"/>
              </a:gs>
              <a:gs pos="68000">
                <a:srgbClr val="FFFF00"/>
              </a:gs>
              <a:gs pos="100000">
                <a:srgbClr val="FFC000"/>
              </a:gs>
            </a:gsLst>
            <a:lin ang="0" scaled="1"/>
          </a:gradFill>
          <a:ln w="25400" cap="flat" cmpd="sng" algn="ctr">
            <a:solidFill>
              <a:schemeClr val="tx1"/>
            </a:solidFill>
            <a:prstDash val="sysDash"/>
            <a:round/>
            <a:headEnd type="none" w="med" len="med"/>
            <a:tailEnd type="none" w="med" len="med"/>
          </a:ln>
          <a:effectLst/>
        </p:spPr>
        <p:txBody>
          <a:bodyPr rot="0" spcFirstLastPara="0" vertOverflow="overflow" horzOverflow="overflow" vert="vert" wrap="square" lIns="91431" tIns="45715" rIns="91431" bIns="45715" numCol="1" spcCol="0" rtlCol="0" fromWordArt="0" anchor="ctr" anchorCtr="0" forceAA="0" compatLnSpc="1">
            <a:prstTxWarp prst="textNoShape">
              <a:avLst/>
            </a:prstTxWarp>
            <a:noAutofit/>
          </a:bodyPr>
          <a:lstStyle/>
          <a:p>
            <a:endParaRPr lang="de-CH" dirty="0">
              <a:solidFill>
                <a:srgbClr val="000000"/>
              </a:solidFill>
            </a:endParaRPr>
          </a:p>
        </p:txBody>
      </p:sp>
      <p:grpSp>
        <p:nvGrpSpPr>
          <p:cNvPr id="74" name="Gruppieren 73">
            <a:extLst>
              <a:ext uri="{FF2B5EF4-FFF2-40B4-BE49-F238E27FC236}">
                <a16:creationId xmlns:a16="http://schemas.microsoft.com/office/drawing/2014/main" id="{CA2A1C31-F477-4D49-D5B1-20D2435E9F62}"/>
              </a:ext>
            </a:extLst>
          </p:cNvPr>
          <p:cNvGrpSpPr/>
          <p:nvPr/>
        </p:nvGrpSpPr>
        <p:grpSpPr>
          <a:xfrm>
            <a:off x="3229952" y="3305349"/>
            <a:ext cx="3262192" cy="507831"/>
            <a:chOff x="2354024" y="2924944"/>
            <a:chExt cx="3190184" cy="1542783"/>
          </a:xfrm>
        </p:grpSpPr>
        <p:sp>
          <p:nvSpPr>
            <p:cNvPr id="75" name="Rechteck 74">
              <a:extLst>
                <a:ext uri="{FF2B5EF4-FFF2-40B4-BE49-F238E27FC236}">
                  <a16:creationId xmlns:a16="http://schemas.microsoft.com/office/drawing/2014/main" id="{F27AA916-89BE-EE5D-ED3B-C89C38198764}"/>
                </a:ext>
              </a:extLst>
            </p:cNvPr>
            <p:cNvSpPr/>
            <p:nvPr/>
          </p:nvSpPr>
          <p:spPr bwMode="auto">
            <a:xfrm>
              <a:off x="2354024" y="2930661"/>
              <a:ext cx="3190184" cy="930387"/>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76" name="Textfeld 75">
              <a:extLst>
                <a:ext uri="{FF2B5EF4-FFF2-40B4-BE49-F238E27FC236}">
                  <a16:creationId xmlns:a16="http://schemas.microsoft.com/office/drawing/2014/main" id="{FB75DF7A-73A3-DA65-E2AF-8CA3FBD0E6BD}"/>
                </a:ext>
              </a:extLst>
            </p:cNvPr>
            <p:cNvSpPr txBox="1"/>
            <p:nvPr/>
          </p:nvSpPr>
          <p:spPr>
            <a:xfrm>
              <a:off x="2354024" y="2924944"/>
              <a:ext cx="3181087" cy="1542783"/>
            </a:xfrm>
            <a:prstGeom prst="rect">
              <a:avLst/>
            </a:prstGeom>
            <a:noFill/>
          </p:spPr>
          <p:txBody>
            <a:bodyPr wrap="square" rtlCol="0">
              <a:spAutoFit/>
            </a:bodyPr>
            <a:lstStyle/>
            <a:p>
              <a:pPr algn="l"/>
              <a:r>
                <a:rPr lang="de-CH" sz="1250" dirty="0" err="1">
                  <a:solidFill>
                    <a:srgbClr val="000000"/>
                  </a:solidFill>
                </a:rPr>
                <a:t>Circuiti</a:t>
              </a:r>
              <a:r>
                <a:rPr lang="de-CH" sz="1250" dirty="0">
                  <a:solidFill>
                    <a:srgbClr val="000000"/>
                  </a:solidFill>
                </a:rPr>
                <a:t> di forza (5)</a:t>
              </a:r>
            </a:p>
            <a:p>
              <a:endParaRPr lang="de-CH" dirty="0">
                <a:solidFill>
                  <a:srgbClr val="000000"/>
                </a:solidFill>
              </a:endParaRPr>
            </a:p>
          </p:txBody>
        </p:sp>
      </p:grpSp>
      <p:sp>
        <p:nvSpPr>
          <p:cNvPr id="79" name="Textfeld 11">
            <a:extLst>
              <a:ext uri="{FF2B5EF4-FFF2-40B4-BE49-F238E27FC236}">
                <a16:creationId xmlns:a16="http://schemas.microsoft.com/office/drawing/2014/main" id="{0D62BA8C-1ACA-A84A-4745-DCE993D57D91}"/>
              </a:ext>
            </a:extLst>
          </p:cNvPr>
          <p:cNvSpPr txBox="1">
            <a:spLocks noChangeArrowheads="1"/>
          </p:cNvSpPr>
          <p:nvPr/>
        </p:nvSpPr>
        <p:spPr bwMode="auto">
          <a:xfrm>
            <a:off x="7580437" y="3026367"/>
            <a:ext cx="1251868" cy="261610"/>
          </a:xfrm>
          <a:prstGeom prst="rect">
            <a:avLst/>
          </a:prstGeom>
          <a:solidFill>
            <a:schemeClr val="bg1"/>
          </a:solidFill>
          <a:ln w="9525">
            <a:no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err="1">
                <a:solidFill>
                  <a:srgbClr val="000000"/>
                </a:solidFill>
              </a:rPr>
              <a:t>torneo</a:t>
            </a:r>
            <a:r>
              <a:rPr lang="de-CH" altLang="fr-FR" sz="1100" b="1" dirty="0">
                <a:solidFill>
                  <a:srgbClr val="000000"/>
                </a:solidFill>
              </a:rPr>
              <a:t> di </a:t>
            </a:r>
            <a:r>
              <a:rPr lang="de-CH" altLang="fr-FR" sz="1100" b="1" dirty="0" err="1">
                <a:solidFill>
                  <a:srgbClr val="000000"/>
                </a:solidFill>
              </a:rPr>
              <a:t>gioco</a:t>
            </a:r>
            <a:endParaRPr lang="de-CH" altLang="fr-FR" sz="1100" b="1" dirty="0">
              <a:solidFill>
                <a:srgbClr val="000000"/>
              </a:solidFill>
            </a:endParaRPr>
          </a:p>
        </p:txBody>
      </p:sp>
      <p:sp>
        <p:nvSpPr>
          <p:cNvPr id="80" name="Rechteck 79">
            <a:extLst>
              <a:ext uri="{FF2B5EF4-FFF2-40B4-BE49-F238E27FC236}">
                <a16:creationId xmlns:a16="http://schemas.microsoft.com/office/drawing/2014/main" id="{6D25BAD2-00B1-D98B-18A9-130232350419}"/>
              </a:ext>
            </a:extLst>
          </p:cNvPr>
          <p:cNvSpPr/>
          <p:nvPr/>
        </p:nvSpPr>
        <p:spPr bwMode="auto">
          <a:xfrm>
            <a:off x="3126121" y="3258675"/>
            <a:ext cx="3446415" cy="2267055"/>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1" name="Rechteck 80">
            <a:extLst>
              <a:ext uri="{FF2B5EF4-FFF2-40B4-BE49-F238E27FC236}">
                <a16:creationId xmlns:a16="http://schemas.microsoft.com/office/drawing/2014/main" id="{9FB55CD7-4356-E6E8-785A-270066889445}"/>
              </a:ext>
            </a:extLst>
          </p:cNvPr>
          <p:cNvSpPr/>
          <p:nvPr/>
        </p:nvSpPr>
        <p:spPr bwMode="auto">
          <a:xfrm>
            <a:off x="3220650" y="4021481"/>
            <a:ext cx="3262192" cy="29626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82" name="Rechteck 81">
            <a:extLst>
              <a:ext uri="{FF2B5EF4-FFF2-40B4-BE49-F238E27FC236}">
                <a16:creationId xmlns:a16="http://schemas.microsoft.com/office/drawing/2014/main" id="{FAA3C092-9262-5C5C-DFCC-9819962BE55B}"/>
              </a:ext>
            </a:extLst>
          </p:cNvPr>
          <p:cNvSpPr/>
          <p:nvPr/>
        </p:nvSpPr>
        <p:spPr bwMode="auto">
          <a:xfrm rot="16200000">
            <a:off x="3636385" y="3995882"/>
            <a:ext cx="3725827"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b="1" dirty="0">
                <a:solidFill>
                  <a:srgbClr val="FFFFFF"/>
                </a:solidFill>
              </a:rPr>
              <a:t>TFE 5 </a:t>
            </a:r>
            <a:r>
              <a:rPr lang="de-CH" b="1" dirty="0" err="1">
                <a:solidFill>
                  <a:srgbClr val="FFFFFF"/>
                </a:solidFill>
              </a:rPr>
              <a:t>discipline</a:t>
            </a:r>
            <a:r>
              <a:rPr lang="de-CH" b="1" dirty="0">
                <a:solidFill>
                  <a:srgbClr val="FFFFFF"/>
                </a:solidFill>
              </a:rPr>
              <a:t> (DSM)</a:t>
            </a:r>
          </a:p>
        </p:txBody>
      </p:sp>
      <p:sp>
        <p:nvSpPr>
          <p:cNvPr id="83" name="Textfeld 11">
            <a:extLst>
              <a:ext uri="{FF2B5EF4-FFF2-40B4-BE49-F238E27FC236}">
                <a16:creationId xmlns:a16="http://schemas.microsoft.com/office/drawing/2014/main" id="{61DD7DDF-05E9-875B-5892-8683CF498C11}"/>
              </a:ext>
            </a:extLst>
          </p:cNvPr>
          <p:cNvSpPr txBox="1">
            <a:spLocks noChangeArrowheads="1"/>
          </p:cNvSpPr>
          <p:nvPr/>
        </p:nvSpPr>
        <p:spPr bwMode="auto">
          <a:xfrm>
            <a:off x="6087522" y="5637872"/>
            <a:ext cx="900000" cy="400110"/>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sz="1000" dirty="0">
                <a:solidFill>
                  <a:srgbClr val="000000"/>
                </a:solidFill>
              </a:rPr>
              <a:t>PCC</a:t>
            </a:r>
          </a:p>
          <a:p>
            <a:r>
              <a:rPr lang="de-CH" altLang="fr-FR" sz="1000" dirty="0" err="1">
                <a:solidFill>
                  <a:srgbClr val="000000"/>
                </a:solidFill>
              </a:rPr>
              <a:t>arrampicata</a:t>
            </a:r>
            <a:endParaRPr lang="de-CH" altLang="fr-FR" sz="1000" dirty="0">
              <a:solidFill>
                <a:srgbClr val="000000"/>
              </a:solidFill>
            </a:endParaRPr>
          </a:p>
        </p:txBody>
      </p:sp>
      <p:sp>
        <p:nvSpPr>
          <p:cNvPr id="84" name="Textfeld 5">
            <a:extLst>
              <a:ext uri="{FF2B5EF4-FFF2-40B4-BE49-F238E27FC236}">
                <a16:creationId xmlns:a16="http://schemas.microsoft.com/office/drawing/2014/main" id="{0603AC4C-05BC-0BBE-3B02-84EFCDC75EB4}"/>
              </a:ext>
            </a:extLst>
          </p:cNvPr>
          <p:cNvSpPr txBox="1">
            <a:spLocks noChangeArrowheads="1"/>
          </p:cNvSpPr>
          <p:nvPr/>
        </p:nvSpPr>
        <p:spPr bwMode="auto">
          <a:xfrm>
            <a:off x="3375375" y="4675896"/>
            <a:ext cx="899999"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dirty="0">
                <a:solidFill>
                  <a:srgbClr val="000000"/>
                </a:solidFill>
              </a:rPr>
              <a:t>mini </a:t>
            </a:r>
            <a:r>
              <a:rPr lang="de-CH" altLang="fr-FR" sz="1100" dirty="0" err="1">
                <a:solidFill>
                  <a:srgbClr val="000000"/>
                </a:solidFill>
              </a:rPr>
              <a:t>tennis</a:t>
            </a:r>
            <a:endParaRPr lang="de-CH" altLang="fr-FR" sz="1100" dirty="0">
              <a:solidFill>
                <a:srgbClr val="000000"/>
              </a:solidFill>
            </a:endParaRPr>
          </a:p>
          <a:p>
            <a:pPr algn="ctr">
              <a:spcBef>
                <a:spcPct val="0"/>
              </a:spcBef>
              <a:buFontTx/>
              <a:buNone/>
            </a:pPr>
            <a:r>
              <a:rPr lang="de-CH" altLang="fr-FR" sz="1100" dirty="0" err="1">
                <a:solidFill>
                  <a:srgbClr val="000000"/>
                </a:solidFill>
              </a:rPr>
              <a:t>badminton</a:t>
            </a:r>
            <a:endParaRPr lang="de-CH" altLang="fr-FR" sz="1100" dirty="0">
              <a:solidFill>
                <a:srgbClr val="000000"/>
              </a:solidFill>
            </a:endParaRPr>
          </a:p>
          <a:p>
            <a:pPr algn="ctr">
              <a:spcBef>
                <a:spcPct val="0"/>
              </a:spcBef>
              <a:buFontTx/>
              <a:buNone/>
            </a:pPr>
            <a:r>
              <a:rPr lang="de-CH" altLang="fr-FR" sz="1100" dirty="0" err="1">
                <a:solidFill>
                  <a:srgbClr val="000000"/>
                </a:solidFill>
              </a:rPr>
              <a:t>pallovolo</a:t>
            </a:r>
            <a:endParaRPr lang="de-CH" altLang="fr-FR" sz="1100" dirty="0">
              <a:solidFill>
                <a:srgbClr val="000000"/>
              </a:solidFill>
            </a:endParaRPr>
          </a:p>
          <a:p>
            <a:pPr algn="ctr">
              <a:spcBef>
                <a:spcPct val="0"/>
              </a:spcBef>
              <a:buFontTx/>
              <a:buNone/>
            </a:pPr>
            <a:r>
              <a:rPr lang="de-CH" altLang="fr-FR" sz="1100" dirty="0" err="1">
                <a:solidFill>
                  <a:srgbClr val="000000"/>
                </a:solidFill>
              </a:rPr>
              <a:t>indiaca</a:t>
            </a:r>
            <a:endParaRPr lang="de-CH" altLang="fr-FR" sz="1100" dirty="0">
              <a:solidFill>
                <a:srgbClr val="000000"/>
              </a:solidFill>
            </a:endParaRPr>
          </a:p>
        </p:txBody>
      </p:sp>
      <p:sp>
        <p:nvSpPr>
          <p:cNvPr id="85" name="Textfeld 7">
            <a:extLst>
              <a:ext uri="{FF2B5EF4-FFF2-40B4-BE49-F238E27FC236}">
                <a16:creationId xmlns:a16="http://schemas.microsoft.com/office/drawing/2014/main" id="{33F964AD-D921-4650-874E-E19F1CDE554C}"/>
              </a:ext>
            </a:extLst>
          </p:cNvPr>
          <p:cNvSpPr txBox="1">
            <a:spLocks noChangeArrowheads="1"/>
          </p:cNvSpPr>
          <p:nvPr/>
        </p:nvSpPr>
        <p:spPr bwMode="auto">
          <a:xfrm>
            <a:off x="4275374" y="4675896"/>
            <a:ext cx="900000"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smolball</a:t>
            </a:r>
            <a:endParaRPr lang="de-CH" altLang="fr-FR" dirty="0">
              <a:solidFill>
                <a:srgbClr val="000000"/>
              </a:solidFill>
            </a:endParaRPr>
          </a:p>
          <a:p>
            <a:r>
              <a:rPr lang="de-CH" altLang="fr-FR" dirty="0" err="1">
                <a:solidFill>
                  <a:srgbClr val="000000"/>
                </a:solidFill>
              </a:rPr>
              <a:t>intercross</a:t>
            </a:r>
            <a:endParaRPr lang="de-CH" altLang="fr-FR" dirty="0">
              <a:solidFill>
                <a:srgbClr val="000000"/>
              </a:solidFill>
            </a:endParaRPr>
          </a:p>
          <a:p>
            <a:r>
              <a:rPr lang="de-CH" altLang="fr-FR" dirty="0" err="1">
                <a:solidFill>
                  <a:srgbClr val="000000"/>
                </a:solidFill>
              </a:rPr>
              <a:t>unihockey</a:t>
            </a:r>
            <a:endParaRPr lang="de-CH" altLang="fr-FR" dirty="0">
              <a:solidFill>
                <a:srgbClr val="000000"/>
              </a:solidFill>
            </a:endParaRPr>
          </a:p>
          <a:p>
            <a:r>
              <a:rPr lang="de-CH" altLang="fr-FR" dirty="0" err="1">
                <a:solidFill>
                  <a:srgbClr val="000000"/>
                </a:solidFill>
              </a:rPr>
              <a:t>ultimate</a:t>
            </a:r>
            <a:endParaRPr lang="de-CH" altLang="fr-FR" dirty="0">
              <a:solidFill>
                <a:srgbClr val="000000"/>
              </a:solidFill>
            </a:endParaRPr>
          </a:p>
        </p:txBody>
      </p:sp>
      <p:sp>
        <p:nvSpPr>
          <p:cNvPr id="86" name="Textfeld 9">
            <a:extLst>
              <a:ext uri="{FF2B5EF4-FFF2-40B4-BE49-F238E27FC236}">
                <a16:creationId xmlns:a16="http://schemas.microsoft.com/office/drawing/2014/main" id="{AC38B64A-ED30-90E3-04F8-C3DB2E198F7E}"/>
              </a:ext>
            </a:extLst>
          </p:cNvPr>
          <p:cNvSpPr txBox="1">
            <a:spLocks noChangeArrowheads="1"/>
          </p:cNvSpPr>
          <p:nvPr/>
        </p:nvSpPr>
        <p:spPr bwMode="auto">
          <a:xfrm>
            <a:off x="5663952" y="4338252"/>
            <a:ext cx="900200"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basket</a:t>
            </a:r>
            <a:endParaRPr lang="de-CH" altLang="fr-FR" dirty="0">
              <a:solidFill>
                <a:srgbClr val="000000"/>
              </a:solidFill>
            </a:endParaRPr>
          </a:p>
          <a:p>
            <a:r>
              <a:rPr lang="de-CH" altLang="fr-FR" dirty="0" err="1">
                <a:solidFill>
                  <a:srgbClr val="000000"/>
                </a:solidFill>
              </a:rPr>
              <a:t>calcio</a:t>
            </a:r>
            <a:endParaRPr lang="de-CH" altLang="fr-FR" dirty="0">
              <a:solidFill>
                <a:srgbClr val="000000"/>
              </a:solidFill>
            </a:endParaRPr>
          </a:p>
          <a:p>
            <a:r>
              <a:rPr lang="de-CH" altLang="fr-FR" dirty="0" err="1">
                <a:solidFill>
                  <a:srgbClr val="000000"/>
                </a:solidFill>
              </a:rPr>
              <a:t>palla</a:t>
            </a:r>
            <a:r>
              <a:rPr lang="de-CH" altLang="fr-FR" dirty="0">
                <a:solidFill>
                  <a:srgbClr val="000000"/>
                </a:solidFill>
              </a:rPr>
              <a:t> </a:t>
            </a:r>
            <a:r>
              <a:rPr lang="de-CH" altLang="fr-FR" dirty="0" err="1">
                <a:solidFill>
                  <a:srgbClr val="000000"/>
                </a:solidFill>
              </a:rPr>
              <a:t>prigioniera</a:t>
            </a:r>
            <a:br>
              <a:rPr lang="de-CH" altLang="fr-FR" dirty="0">
                <a:solidFill>
                  <a:srgbClr val="000000"/>
                </a:solidFill>
              </a:rPr>
            </a:br>
            <a:r>
              <a:rPr lang="de-CH" altLang="fr-FR" dirty="0" err="1">
                <a:solidFill>
                  <a:srgbClr val="000000"/>
                </a:solidFill>
              </a:rPr>
              <a:t>palla</a:t>
            </a:r>
            <a:r>
              <a:rPr lang="de-CH" altLang="fr-FR" dirty="0">
                <a:solidFill>
                  <a:srgbClr val="000000"/>
                </a:solidFill>
              </a:rPr>
              <a:t> </a:t>
            </a:r>
            <a:r>
              <a:rPr lang="de-CH" altLang="fr-FR" dirty="0" err="1">
                <a:solidFill>
                  <a:srgbClr val="000000"/>
                </a:solidFill>
              </a:rPr>
              <a:t>bruciata</a:t>
            </a:r>
            <a:endParaRPr lang="de-CH" altLang="fr-FR" dirty="0">
              <a:solidFill>
                <a:srgbClr val="000000"/>
              </a:solidFill>
            </a:endParaRPr>
          </a:p>
        </p:txBody>
      </p:sp>
      <p:sp>
        <p:nvSpPr>
          <p:cNvPr id="87" name="Richtungspfeil 8">
            <a:extLst>
              <a:ext uri="{FF2B5EF4-FFF2-40B4-BE49-F238E27FC236}">
                <a16:creationId xmlns:a16="http://schemas.microsoft.com/office/drawing/2014/main" id="{A8326A30-5E52-1B0A-8B26-8ECE9E186D99}"/>
              </a:ext>
            </a:extLst>
          </p:cNvPr>
          <p:cNvSpPr/>
          <p:nvPr/>
        </p:nvSpPr>
        <p:spPr bwMode="auto">
          <a:xfrm>
            <a:off x="2135560" y="2448249"/>
            <a:ext cx="1296224" cy="600164"/>
          </a:xfrm>
          <a:prstGeom prst="homePlate">
            <a:avLst/>
          </a:prstGeom>
          <a:solidFill>
            <a:schemeClr val="bg1">
              <a:lumMod val="85000"/>
            </a:schemeClr>
          </a:solidFill>
          <a:ln w="9525">
            <a:solidFill>
              <a:schemeClr val="bg2"/>
            </a:solidFill>
            <a:miter lim="800000"/>
            <a:headEnd/>
            <a:tailEnd/>
          </a:ln>
        </p:spPr>
        <p:txBody>
          <a:bodyPr wrap="square" anchor="ctr">
            <a:spAutoFit/>
          </a:bodyPr>
          <a:lstStyle/>
          <a:p>
            <a:r>
              <a:rPr lang="de-CH" sz="1100" b="1" dirty="0" err="1">
                <a:solidFill>
                  <a:srgbClr val="000000"/>
                </a:solidFill>
              </a:rPr>
              <a:t>Introduzione</a:t>
            </a:r>
            <a:r>
              <a:rPr lang="de-CH" sz="1100" b="1" dirty="0">
                <a:solidFill>
                  <a:srgbClr val="000000"/>
                </a:solidFill>
              </a:rPr>
              <a:t>: </a:t>
            </a:r>
            <a:r>
              <a:rPr lang="de-CH" sz="1100" dirty="0">
                <a:solidFill>
                  <a:srgbClr val="000000"/>
                </a:solidFill>
              </a:rPr>
              <a:t>Allenamento di </a:t>
            </a:r>
            <a:r>
              <a:rPr lang="de-CH" sz="1100" dirty="0" err="1">
                <a:solidFill>
                  <a:srgbClr val="000000"/>
                </a:solidFill>
              </a:rPr>
              <a:t>corsa</a:t>
            </a:r>
            <a:r>
              <a:rPr lang="de-CH" sz="1100" dirty="0">
                <a:solidFill>
                  <a:srgbClr val="000000"/>
                </a:solidFill>
              </a:rPr>
              <a:t> / forza</a:t>
            </a:r>
          </a:p>
        </p:txBody>
      </p:sp>
      <p:sp>
        <p:nvSpPr>
          <p:cNvPr id="88" name="Richtungspfeil 9">
            <a:extLst>
              <a:ext uri="{FF2B5EF4-FFF2-40B4-BE49-F238E27FC236}">
                <a16:creationId xmlns:a16="http://schemas.microsoft.com/office/drawing/2014/main" id="{04EEE47D-AFBF-0A25-17D2-A7F64AE0E34F}"/>
              </a:ext>
            </a:extLst>
          </p:cNvPr>
          <p:cNvSpPr/>
          <p:nvPr/>
        </p:nvSpPr>
        <p:spPr bwMode="auto">
          <a:xfrm>
            <a:off x="3351470" y="3665480"/>
            <a:ext cx="900200" cy="288031"/>
          </a:xfrm>
          <a:prstGeom prst="homePlate">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1</a:t>
            </a:r>
          </a:p>
        </p:txBody>
      </p:sp>
      <p:sp>
        <p:nvSpPr>
          <p:cNvPr id="89" name="Eingekerbter Richtungspfeil 10">
            <a:extLst>
              <a:ext uri="{FF2B5EF4-FFF2-40B4-BE49-F238E27FC236}">
                <a16:creationId xmlns:a16="http://schemas.microsoft.com/office/drawing/2014/main" id="{7A7FF714-BFFE-7D1C-CA25-54FF28FA3710}"/>
              </a:ext>
            </a:extLst>
          </p:cNvPr>
          <p:cNvSpPr/>
          <p:nvPr/>
        </p:nvSpPr>
        <p:spPr bwMode="auto">
          <a:xfrm>
            <a:off x="4260296" y="3665480"/>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2</a:t>
            </a:r>
          </a:p>
        </p:txBody>
      </p:sp>
      <p:sp>
        <p:nvSpPr>
          <p:cNvPr id="90" name="Eingekerbter Richtungspfeil 51">
            <a:extLst>
              <a:ext uri="{FF2B5EF4-FFF2-40B4-BE49-F238E27FC236}">
                <a16:creationId xmlns:a16="http://schemas.microsoft.com/office/drawing/2014/main" id="{F3E02CEC-A375-5B8C-976C-33432D38B9C5}"/>
              </a:ext>
            </a:extLst>
          </p:cNvPr>
          <p:cNvSpPr/>
          <p:nvPr/>
        </p:nvSpPr>
        <p:spPr bwMode="auto">
          <a:xfrm>
            <a:off x="5179568" y="3673864"/>
            <a:ext cx="900000" cy="288031"/>
          </a:xfrm>
          <a:prstGeom prst="chevron">
            <a:avLst/>
          </a:prstGeom>
          <a:solidFill>
            <a:srgbClr val="0099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a:t>
            </a:r>
          </a:p>
        </p:txBody>
      </p:sp>
      <p:sp>
        <p:nvSpPr>
          <p:cNvPr id="91" name="Textfeld 5">
            <a:extLst>
              <a:ext uri="{FF2B5EF4-FFF2-40B4-BE49-F238E27FC236}">
                <a16:creationId xmlns:a16="http://schemas.microsoft.com/office/drawing/2014/main" id="{705D6711-EDB1-0C30-83D6-9645291CEE13}"/>
              </a:ext>
            </a:extLst>
          </p:cNvPr>
          <p:cNvSpPr txBox="1">
            <a:spLocks noChangeArrowheads="1"/>
          </p:cNvSpPr>
          <p:nvPr/>
        </p:nvSpPr>
        <p:spPr bwMode="auto">
          <a:xfrm>
            <a:off x="3371857" y="5650193"/>
            <a:ext cx="779927" cy="400110"/>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000" dirty="0" err="1">
                <a:solidFill>
                  <a:srgbClr val="000000"/>
                </a:solidFill>
              </a:rPr>
              <a:t>Pista</a:t>
            </a:r>
            <a:r>
              <a:rPr lang="de-CH" altLang="fr-FR" sz="1000" dirty="0">
                <a:solidFill>
                  <a:srgbClr val="000000"/>
                </a:solidFill>
              </a:rPr>
              <a:t> </a:t>
            </a:r>
            <a:r>
              <a:rPr lang="de-CH" altLang="fr-FR" sz="1000" dirty="0" err="1">
                <a:solidFill>
                  <a:srgbClr val="000000"/>
                </a:solidFill>
              </a:rPr>
              <a:t>osta</a:t>
            </a:r>
            <a:r>
              <a:rPr lang="de-CH" altLang="fr-FR" sz="1000" dirty="0">
                <a:solidFill>
                  <a:srgbClr val="000000"/>
                </a:solidFill>
              </a:rPr>
              <a:t> </a:t>
            </a:r>
          </a:p>
          <a:p>
            <a:pPr algn="ctr">
              <a:spcBef>
                <a:spcPct val="0"/>
              </a:spcBef>
              <a:buFontTx/>
              <a:buNone/>
            </a:pPr>
            <a:r>
              <a:rPr lang="de-CH" altLang="fr-FR" sz="1000" dirty="0" err="1">
                <a:solidFill>
                  <a:srgbClr val="000000"/>
                </a:solidFill>
              </a:rPr>
              <a:t>palestra</a:t>
            </a:r>
            <a:endParaRPr lang="de-CH" altLang="fr-FR" sz="1000" dirty="0">
              <a:solidFill>
                <a:srgbClr val="000000"/>
              </a:solidFill>
            </a:endParaRPr>
          </a:p>
        </p:txBody>
      </p:sp>
      <p:sp>
        <p:nvSpPr>
          <p:cNvPr id="92" name="Textfeld 5">
            <a:extLst>
              <a:ext uri="{FF2B5EF4-FFF2-40B4-BE49-F238E27FC236}">
                <a16:creationId xmlns:a16="http://schemas.microsoft.com/office/drawing/2014/main" id="{6204003E-516E-C5D5-5A33-CBF53D5401AE}"/>
              </a:ext>
            </a:extLst>
          </p:cNvPr>
          <p:cNvSpPr txBox="1">
            <a:spLocks noChangeArrowheads="1"/>
          </p:cNvSpPr>
          <p:nvPr/>
        </p:nvSpPr>
        <p:spPr bwMode="auto">
          <a:xfrm>
            <a:off x="4367807" y="5653768"/>
            <a:ext cx="779927" cy="400110"/>
          </a:xfrm>
          <a:prstGeom prst="rect">
            <a:avLst/>
          </a:prstGeom>
          <a:solidFill>
            <a:srgbClr val="92D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000" dirty="0" err="1">
                <a:solidFill>
                  <a:srgbClr val="000000"/>
                </a:solidFill>
              </a:rPr>
              <a:t>Pista</a:t>
            </a:r>
            <a:r>
              <a:rPr lang="de-CH" altLang="fr-FR" sz="1000" dirty="0">
                <a:solidFill>
                  <a:srgbClr val="000000"/>
                </a:solidFill>
              </a:rPr>
              <a:t> </a:t>
            </a:r>
            <a:r>
              <a:rPr lang="de-CH" altLang="fr-FR" sz="1000" dirty="0" err="1">
                <a:solidFill>
                  <a:srgbClr val="000000"/>
                </a:solidFill>
              </a:rPr>
              <a:t>osta</a:t>
            </a:r>
            <a:endParaRPr lang="de-CH" altLang="fr-FR" sz="1000" dirty="0">
              <a:solidFill>
                <a:srgbClr val="000000"/>
              </a:solidFill>
            </a:endParaRPr>
          </a:p>
          <a:p>
            <a:pPr algn="ctr">
              <a:spcBef>
                <a:spcPct val="0"/>
              </a:spcBef>
              <a:buFontTx/>
              <a:buNone/>
            </a:pPr>
            <a:r>
              <a:rPr lang="de-CH" altLang="fr-FR" sz="1000" dirty="0" err="1">
                <a:solidFill>
                  <a:srgbClr val="000000"/>
                </a:solidFill>
              </a:rPr>
              <a:t>terreno</a:t>
            </a:r>
            <a:endParaRPr lang="de-CH" altLang="fr-FR" sz="1000" dirty="0">
              <a:solidFill>
                <a:srgbClr val="000000"/>
              </a:solidFill>
            </a:endParaRPr>
          </a:p>
        </p:txBody>
      </p:sp>
      <p:sp>
        <p:nvSpPr>
          <p:cNvPr id="93" name="Textfeld 11">
            <a:extLst>
              <a:ext uri="{FF2B5EF4-FFF2-40B4-BE49-F238E27FC236}">
                <a16:creationId xmlns:a16="http://schemas.microsoft.com/office/drawing/2014/main" id="{36983E09-116C-EC97-347B-52D04F000E77}"/>
              </a:ext>
            </a:extLst>
          </p:cNvPr>
          <p:cNvSpPr txBox="1">
            <a:spLocks noChangeArrowheads="1"/>
          </p:cNvSpPr>
          <p:nvPr/>
        </p:nvSpPr>
        <p:spPr bwMode="auto">
          <a:xfrm>
            <a:off x="5951984" y="3012085"/>
            <a:ext cx="1251868"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100" b="1" dirty="0" err="1">
                <a:solidFill>
                  <a:srgbClr val="000000"/>
                </a:solidFill>
              </a:rPr>
              <a:t>torneo</a:t>
            </a:r>
            <a:r>
              <a:rPr lang="de-CH" altLang="fr-FR" sz="1100" b="1" dirty="0">
                <a:solidFill>
                  <a:srgbClr val="000000"/>
                </a:solidFill>
              </a:rPr>
              <a:t> di </a:t>
            </a:r>
            <a:r>
              <a:rPr lang="de-CH" altLang="fr-FR" sz="1100" b="1" dirty="0" err="1">
                <a:solidFill>
                  <a:srgbClr val="000000"/>
                </a:solidFill>
              </a:rPr>
              <a:t>gioco</a:t>
            </a:r>
            <a:endParaRPr lang="de-CH" altLang="fr-FR" sz="1100" b="1" dirty="0">
              <a:solidFill>
                <a:srgbClr val="000000"/>
              </a:solidFill>
            </a:endParaRPr>
          </a:p>
        </p:txBody>
      </p:sp>
      <p:sp>
        <p:nvSpPr>
          <p:cNvPr id="94" name="Textfeld 11">
            <a:extLst>
              <a:ext uri="{FF2B5EF4-FFF2-40B4-BE49-F238E27FC236}">
                <a16:creationId xmlns:a16="http://schemas.microsoft.com/office/drawing/2014/main" id="{57BF1AC8-6369-E5FA-9ED2-706B855575DC}"/>
              </a:ext>
            </a:extLst>
          </p:cNvPr>
          <p:cNvSpPr txBox="1">
            <a:spLocks noChangeArrowheads="1"/>
          </p:cNvSpPr>
          <p:nvPr/>
        </p:nvSpPr>
        <p:spPr bwMode="auto">
          <a:xfrm>
            <a:off x="7040728" y="5637870"/>
            <a:ext cx="1169686" cy="400110"/>
          </a:xfrm>
          <a:prstGeom prst="rect">
            <a:avLst/>
          </a:prstGeom>
          <a:solidFill>
            <a:srgbClr val="92D050"/>
          </a:solidFill>
          <a:ln w="9525">
            <a:solidFill>
              <a:schemeClr val="bg2"/>
            </a:solidFill>
            <a:miter lim="800000"/>
            <a:headEnd/>
            <a:tailEnd/>
          </a:ln>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sz="1000" dirty="0">
                <a:solidFill>
                  <a:srgbClr val="000000"/>
                </a:solidFill>
              </a:rPr>
              <a:t>CO / </a:t>
            </a:r>
            <a:r>
              <a:rPr lang="de-CH" altLang="fr-FR" sz="1000" dirty="0" err="1">
                <a:solidFill>
                  <a:srgbClr val="000000"/>
                </a:solidFill>
              </a:rPr>
              <a:t>corsa</a:t>
            </a:r>
            <a:endParaRPr lang="de-CH" altLang="fr-FR" sz="1000" dirty="0">
              <a:solidFill>
                <a:srgbClr val="000000"/>
              </a:solidFill>
            </a:endParaRPr>
          </a:p>
          <a:p>
            <a:r>
              <a:rPr lang="de-CH" altLang="fr-FR" sz="1000" dirty="0">
                <a:solidFill>
                  <a:srgbClr val="000000"/>
                </a:solidFill>
              </a:rPr>
              <a:t>Nordic Walking</a:t>
            </a:r>
          </a:p>
        </p:txBody>
      </p:sp>
      <p:sp>
        <p:nvSpPr>
          <p:cNvPr id="95" name="Gleichschenkliges Dreieck 94">
            <a:extLst>
              <a:ext uri="{FF2B5EF4-FFF2-40B4-BE49-F238E27FC236}">
                <a16:creationId xmlns:a16="http://schemas.microsoft.com/office/drawing/2014/main" id="{33365F38-5627-0A8D-24C0-83B0A5EA707B}"/>
              </a:ext>
            </a:extLst>
          </p:cNvPr>
          <p:cNvSpPr/>
          <p:nvPr/>
        </p:nvSpPr>
        <p:spPr bwMode="auto">
          <a:xfrm rot="16200000">
            <a:off x="5664152" y="116943"/>
            <a:ext cx="648073" cy="5256186"/>
          </a:xfrm>
          <a:prstGeom prst="triangle">
            <a:avLst/>
          </a:prstGeom>
          <a:gradFill>
            <a:gsLst>
              <a:gs pos="0">
                <a:srgbClr val="00B050"/>
              </a:gs>
              <a:gs pos="35000">
                <a:srgbClr val="92D050"/>
              </a:gs>
              <a:gs pos="68000">
                <a:srgbClr val="FFFF00"/>
              </a:gs>
              <a:gs pos="100000">
                <a:srgbClr val="FFC000"/>
              </a:gs>
            </a:gsLst>
            <a:lin ang="5400000" scaled="0"/>
          </a:gradFill>
          <a:ln w="12700" cap="flat" cmpd="sng" algn="ctr">
            <a:solidFill>
              <a:schemeClr val="tx1"/>
            </a:solidFill>
            <a:prstDash val="solid"/>
            <a:round/>
            <a:headEnd type="none" w="med" len="med"/>
            <a:tailEnd type="none" w="med" len="med"/>
          </a:ln>
          <a:effectLst/>
        </p:spPr>
        <p:txBody>
          <a:bodyPr vert="vert" wrap="square" lIns="91431" tIns="45715" rIns="91431" bIns="45715" numCol="1" rtlCol="0" anchor="ctr" anchorCtr="0" compatLnSpc="1">
            <a:prstTxWarp prst="textNoShape">
              <a:avLst/>
            </a:prstTxWarp>
          </a:bodyPr>
          <a:lstStyle/>
          <a:p>
            <a:pPr algn="r"/>
            <a:r>
              <a:rPr lang="fr-CH" sz="1200" dirty="0" err="1">
                <a:solidFill>
                  <a:srgbClr val="000000"/>
                </a:solidFill>
              </a:rPr>
              <a:t>Potenziale</a:t>
            </a:r>
            <a:r>
              <a:rPr lang="fr-CH" sz="1200" dirty="0">
                <a:solidFill>
                  <a:srgbClr val="000000"/>
                </a:solidFill>
              </a:rPr>
              <a:t> di </a:t>
            </a:r>
            <a:r>
              <a:rPr lang="fr-CH" sz="1200" dirty="0" err="1">
                <a:solidFill>
                  <a:srgbClr val="000000"/>
                </a:solidFill>
              </a:rPr>
              <a:t>rischio</a:t>
            </a:r>
            <a:r>
              <a:rPr lang="fr-CH" sz="1200" dirty="0">
                <a:solidFill>
                  <a:srgbClr val="000000"/>
                </a:solidFill>
              </a:rPr>
              <a:t> </a:t>
            </a:r>
            <a:r>
              <a:rPr lang="fr-CH" sz="1200" dirty="0" err="1">
                <a:solidFill>
                  <a:srgbClr val="000000"/>
                </a:solidFill>
              </a:rPr>
              <a:t>degli</a:t>
            </a:r>
            <a:r>
              <a:rPr lang="fr-CH" sz="1200" dirty="0">
                <a:solidFill>
                  <a:srgbClr val="000000"/>
                </a:solidFill>
              </a:rPr>
              <a:t> sport die squadra / </a:t>
            </a:r>
            <a:r>
              <a:rPr lang="fr-CH" sz="1200" dirty="0" err="1">
                <a:solidFill>
                  <a:srgbClr val="000000"/>
                </a:solidFill>
              </a:rPr>
              <a:t>grado</a:t>
            </a:r>
            <a:r>
              <a:rPr lang="fr-CH" sz="1200" dirty="0">
                <a:solidFill>
                  <a:srgbClr val="000000"/>
                </a:solidFill>
              </a:rPr>
              <a:t> di </a:t>
            </a:r>
            <a:r>
              <a:rPr lang="fr-CH" sz="1200" dirty="0" err="1">
                <a:solidFill>
                  <a:srgbClr val="000000"/>
                </a:solidFill>
              </a:rPr>
              <a:t>difficoltà</a:t>
            </a:r>
            <a:endParaRPr lang="fr-CH" sz="1200" dirty="0">
              <a:solidFill>
                <a:srgbClr val="000000"/>
              </a:solidFill>
            </a:endParaRPr>
          </a:p>
        </p:txBody>
      </p:sp>
      <p:sp>
        <p:nvSpPr>
          <p:cNvPr id="96" name="Textfeld 9">
            <a:extLst>
              <a:ext uri="{FF2B5EF4-FFF2-40B4-BE49-F238E27FC236}">
                <a16:creationId xmlns:a16="http://schemas.microsoft.com/office/drawing/2014/main" id="{B58F201A-79C1-0C87-864F-238B12C328CD}"/>
              </a:ext>
            </a:extLst>
          </p:cNvPr>
          <p:cNvSpPr txBox="1">
            <a:spLocks noChangeArrowheads="1"/>
          </p:cNvSpPr>
          <p:nvPr/>
        </p:nvSpPr>
        <p:spPr bwMode="auto">
          <a:xfrm>
            <a:off x="7123549" y="4757512"/>
            <a:ext cx="1492733"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defPPr>
              <a:defRPr lang="de-CH"/>
            </a:defPPr>
            <a:lvl1pPr algn="ctr">
              <a:buFontTx/>
              <a:buNone/>
              <a:defRPr sz="1100"/>
            </a:lvl1pPr>
            <a:lvl2pPr marL="742950" indent="-285750">
              <a:spcBef>
                <a:spcPct val="20000"/>
              </a:spcBef>
              <a:buClr>
                <a:schemeClr val="bg2"/>
              </a:buClr>
              <a:buChar char="•"/>
              <a:defRPr sz="2600">
                <a:solidFill>
                  <a:srgbClr val="808080"/>
                </a:solidFill>
              </a:defRPr>
            </a:lvl2pPr>
            <a:lvl3pPr marL="1143000" indent="-228600">
              <a:spcBef>
                <a:spcPct val="20000"/>
              </a:spcBef>
              <a:buClr>
                <a:srgbClr val="B2B2B2"/>
              </a:buClr>
              <a:buChar char="•"/>
              <a:defRPr sz="2600">
                <a:solidFill>
                  <a:srgbClr val="B2B2B2"/>
                </a:solidFill>
              </a:defRPr>
            </a:lvl3pPr>
            <a:lvl4pPr marL="1600200" indent="-228600">
              <a:spcBef>
                <a:spcPct val="20000"/>
              </a:spcBef>
              <a:buClr>
                <a:srgbClr val="C0C0C0"/>
              </a:buClr>
              <a:buChar char="•"/>
              <a:defRPr sz="2600">
                <a:solidFill>
                  <a:srgbClr val="C0C0C0"/>
                </a:solidFill>
              </a:defRPr>
            </a:lvl4pPr>
            <a:lvl5pPr marL="2057400" indent="-228600">
              <a:spcBef>
                <a:spcPct val="20000"/>
              </a:spcBef>
              <a:buClr>
                <a:srgbClr val="DDDDDD"/>
              </a:buClr>
              <a:buChar char="•"/>
              <a:defRPr sz="2600">
                <a:solidFill>
                  <a:srgbClr val="DDDDDD"/>
                </a:solidFill>
              </a:defRPr>
            </a:lvl5pPr>
            <a:lvl6pPr marL="2514600" indent="-228600" eaLnBrk="0" fontAlgn="base" hangingPunct="0">
              <a:spcBef>
                <a:spcPct val="20000"/>
              </a:spcBef>
              <a:spcAft>
                <a:spcPct val="0"/>
              </a:spcAft>
              <a:buClr>
                <a:srgbClr val="DDDDDD"/>
              </a:buClr>
              <a:buChar char="•"/>
              <a:defRPr sz="2600">
                <a:solidFill>
                  <a:srgbClr val="DDDDDD"/>
                </a:solidFill>
              </a:defRPr>
            </a:lvl6pPr>
            <a:lvl7pPr marL="2971800" indent="-228600" eaLnBrk="0" fontAlgn="base" hangingPunct="0">
              <a:spcBef>
                <a:spcPct val="20000"/>
              </a:spcBef>
              <a:spcAft>
                <a:spcPct val="0"/>
              </a:spcAft>
              <a:buClr>
                <a:srgbClr val="DDDDDD"/>
              </a:buClr>
              <a:buChar char="•"/>
              <a:defRPr sz="2600">
                <a:solidFill>
                  <a:srgbClr val="DDDDDD"/>
                </a:solidFill>
              </a:defRPr>
            </a:lvl7pPr>
            <a:lvl8pPr marL="3429000" indent="-228600" eaLnBrk="0" fontAlgn="base" hangingPunct="0">
              <a:spcBef>
                <a:spcPct val="20000"/>
              </a:spcBef>
              <a:spcAft>
                <a:spcPct val="0"/>
              </a:spcAft>
              <a:buClr>
                <a:srgbClr val="DDDDDD"/>
              </a:buClr>
              <a:buChar char="•"/>
              <a:defRPr sz="2600">
                <a:solidFill>
                  <a:srgbClr val="DDDDDD"/>
                </a:solidFill>
              </a:defRPr>
            </a:lvl8pPr>
            <a:lvl9pPr marL="3886200" indent="-228600" eaLnBrk="0" fontAlgn="base" hangingPunct="0">
              <a:spcBef>
                <a:spcPct val="20000"/>
              </a:spcBef>
              <a:spcAft>
                <a:spcPct val="0"/>
              </a:spcAft>
              <a:buClr>
                <a:srgbClr val="DDDDDD"/>
              </a:buClr>
              <a:buChar char="•"/>
              <a:defRPr sz="2600">
                <a:solidFill>
                  <a:srgbClr val="DDDDDD"/>
                </a:solidFill>
              </a:defRPr>
            </a:lvl9pPr>
          </a:lstStyle>
          <a:p>
            <a:r>
              <a:rPr lang="de-CH" altLang="fr-FR" dirty="0" err="1">
                <a:solidFill>
                  <a:srgbClr val="000000"/>
                </a:solidFill>
              </a:rPr>
              <a:t>Gioco</a:t>
            </a:r>
            <a:r>
              <a:rPr lang="de-CH" altLang="fr-FR" dirty="0">
                <a:solidFill>
                  <a:srgbClr val="000000"/>
                </a:solidFill>
              </a:rPr>
              <a:t> sul </a:t>
            </a:r>
            <a:r>
              <a:rPr lang="de-CH" altLang="fr-FR" dirty="0" err="1">
                <a:solidFill>
                  <a:srgbClr val="000000"/>
                </a:solidFill>
              </a:rPr>
              <a:t>campo</a:t>
            </a:r>
            <a:endParaRPr lang="de-CH" altLang="fr-FR" dirty="0">
              <a:solidFill>
                <a:srgbClr val="000000"/>
              </a:solidFill>
            </a:endParaRPr>
          </a:p>
        </p:txBody>
      </p:sp>
      <p:sp>
        <p:nvSpPr>
          <p:cNvPr id="97" name="Textfeld 96">
            <a:extLst>
              <a:ext uri="{FF2B5EF4-FFF2-40B4-BE49-F238E27FC236}">
                <a16:creationId xmlns:a16="http://schemas.microsoft.com/office/drawing/2014/main" id="{BFDD8CA0-6FC2-8556-3F14-C2B2C15D865B}"/>
              </a:ext>
            </a:extLst>
          </p:cNvPr>
          <p:cNvSpPr txBox="1"/>
          <p:nvPr/>
        </p:nvSpPr>
        <p:spPr>
          <a:xfrm>
            <a:off x="3232139" y="4017207"/>
            <a:ext cx="2935870" cy="500137"/>
          </a:xfrm>
          <a:prstGeom prst="rect">
            <a:avLst/>
          </a:prstGeom>
          <a:noFill/>
        </p:spPr>
        <p:txBody>
          <a:bodyPr wrap="square" rtlCol="0">
            <a:spAutoFit/>
          </a:bodyPr>
          <a:lstStyle/>
          <a:p>
            <a:pPr algn="l"/>
            <a:r>
              <a:rPr lang="de-CH" sz="1250" dirty="0" err="1">
                <a:solidFill>
                  <a:srgbClr val="000000"/>
                </a:solidFill>
              </a:rPr>
              <a:t>Esercizi</a:t>
            </a:r>
            <a:r>
              <a:rPr lang="de-CH" sz="1250" dirty="0">
                <a:solidFill>
                  <a:srgbClr val="000000"/>
                </a:solidFill>
              </a:rPr>
              <a:t> di </a:t>
            </a:r>
            <a:r>
              <a:rPr lang="de-CH" sz="1250" dirty="0" err="1">
                <a:solidFill>
                  <a:srgbClr val="000000"/>
                </a:solidFill>
              </a:rPr>
              <a:t>coorinazione</a:t>
            </a:r>
            <a:r>
              <a:rPr lang="de-CH" sz="1250" dirty="0">
                <a:solidFill>
                  <a:srgbClr val="000000"/>
                </a:solidFill>
              </a:rPr>
              <a:t> (1)</a:t>
            </a:r>
          </a:p>
          <a:p>
            <a:endParaRPr lang="de-CH" dirty="0">
              <a:solidFill>
                <a:srgbClr val="000000"/>
              </a:solidFill>
            </a:endParaRPr>
          </a:p>
        </p:txBody>
      </p:sp>
      <p:sp>
        <p:nvSpPr>
          <p:cNvPr id="98" name="Rechteck 97">
            <a:extLst>
              <a:ext uri="{FF2B5EF4-FFF2-40B4-BE49-F238E27FC236}">
                <a16:creationId xmlns:a16="http://schemas.microsoft.com/office/drawing/2014/main" id="{3BE147A4-8A3D-4F6B-8299-71651365E3B3}"/>
              </a:ext>
            </a:extLst>
          </p:cNvPr>
          <p:cNvSpPr/>
          <p:nvPr/>
        </p:nvSpPr>
        <p:spPr bwMode="auto">
          <a:xfrm>
            <a:off x="6869392" y="4025612"/>
            <a:ext cx="1868314" cy="311612"/>
          </a:xfrm>
          <a:prstGeom prst="rect">
            <a:avLst/>
          </a:prstGeom>
          <a:solidFill>
            <a:srgbClr val="FFC000">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err="1">
                <a:solidFill>
                  <a:srgbClr val="000000"/>
                </a:solidFill>
              </a:rPr>
              <a:t>Esercizi</a:t>
            </a:r>
            <a:r>
              <a:rPr lang="de-CH" sz="1100" dirty="0">
                <a:solidFill>
                  <a:srgbClr val="000000"/>
                </a:solidFill>
              </a:rPr>
              <a:t> di </a:t>
            </a:r>
            <a:r>
              <a:rPr lang="de-CH" sz="1100" dirty="0" err="1">
                <a:solidFill>
                  <a:srgbClr val="000000"/>
                </a:solidFill>
              </a:rPr>
              <a:t>coordinazione</a:t>
            </a:r>
            <a:endParaRPr lang="de-CH" sz="1100" dirty="0">
              <a:solidFill>
                <a:srgbClr val="000000"/>
              </a:solidFill>
            </a:endParaRPr>
          </a:p>
        </p:txBody>
      </p:sp>
      <p:sp>
        <p:nvSpPr>
          <p:cNvPr id="99" name="Rechteck 98">
            <a:extLst>
              <a:ext uri="{FF2B5EF4-FFF2-40B4-BE49-F238E27FC236}">
                <a16:creationId xmlns:a16="http://schemas.microsoft.com/office/drawing/2014/main" id="{8AD109A7-FB1E-0E69-64B3-B72F5150DA37}"/>
              </a:ext>
            </a:extLst>
          </p:cNvPr>
          <p:cNvSpPr/>
          <p:nvPr/>
        </p:nvSpPr>
        <p:spPr bwMode="auto">
          <a:xfrm>
            <a:off x="6869391" y="3305350"/>
            <a:ext cx="1868315" cy="694605"/>
          </a:xfrm>
          <a:prstGeom prst="rect">
            <a:avLst/>
          </a:prstGeom>
          <a:solidFill>
            <a:srgbClr val="0099CC">
              <a:alpha val="30000"/>
            </a:srgbClr>
          </a:solidFill>
          <a:ln w="25400" cap="flat" cmpd="sng" algn="ctr">
            <a:solidFill>
              <a:schemeClr val="tx1"/>
            </a:solidFill>
            <a:prstDash val="sysDash"/>
            <a:round/>
            <a:headEnd type="none" w="med" len="med"/>
            <a:tailEnd type="none" w="med" len="med"/>
          </a:ln>
          <a:effectLst/>
        </p:spPr>
        <p:txBody>
          <a:bodyPr rot="0" spcFirstLastPara="0" vertOverflow="overflow" horzOverflow="overflow" vert="horz" wrap="square" lIns="91431" tIns="45715" rIns="91431" bIns="45715" numCol="1" spcCol="0" rtlCol="0" fromWordArt="0" anchor="ctr" anchorCtr="0" forceAA="0" compatLnSpc="1">
            <a:prstTxWarp prst="textNoShape">
              <a:avLst/>
            </a:prstTxWarp>
            <a:noAutofit/>
          </a:bodyPr>
          <a:lstStyle/>
          <a:p>
            <a:pPr algn="ctr"/>
            <a:r>
              <a:rPr lang="de-CH" sz="1100" dirty="0" err="1">
                <a:solidFill>
                  <a:srgbClr val="000000"/>
                </a:solidFill>
              </a:rPr>
              <a:t>Esercizi</a:t>
            </a:r>
            <a:r>
              <a:rPr lang="de-CH" sz="1100" dirty="0">
                <a:solidFill>
                  <a:srgbClr val="000000"/>
                </a:solidFill>
              </a:rPr>
              <a:t> di rafforzamento </a:t>
            </a:r>
            <a:r>
              <a:rPr lang="de-CH" sz="1100" dirty="0" err="1">
                <a:solidFill>
                  <a:srgbClr val="000000"/>
                </a:solidFill>
              </a:rPr>
              <a:t>con</a:t>
            </a:r>
            <a:r>
              <a:rPr lang="de-CH" sz="1100" dirty="0">
                <a:solidFill>
                  <a:srgbClr val="000000"/>
                </a:solidFill>
              </a:rPr>
              <a:t> il proprio </a:t>
            </a:r>
            <a:r>
              <a:rPr lang="de-CH" sz="1100" dirty="0" err="1">
                <a:solidFill>
                  <a:srgbClr val="000000"/>
                </a:solidFill>
              </a:rPr>
              <a:t>peso</a:t>
            </a:r>
            <a:r>
              <a:rPr lang="de-CH" sz="1100" dirty="0">
                <a:solidFill>
                  <a:srgbClr val="000000"/>
                </a:solidFill>
              </a:rPr>
              <a:t> </a:t>
            </a:r>
            <a:r>
              <a:rPr lang="de-CH" sz="1100" dirty="0" err="1">
                <a:solidFill>
                  <a:srgbClr val="000000"/>
                </a:solidFill>
              </a:rPr>
              <a:t>corporeo</a:t>
            </a:r>
            <a:r>
              <a:rPr lang="de-CH" sz="1100" dirty="0">
                <a:solidFill>
                  <a:srgbClr val="000000"/>
                </a:solidFill>
              </a:rPr>
              <a:t> / </a:t>
            </a:r>
            <a:r>
              <a:rPr lang="de-CH" sz="1100" dirty="0" err="1">
                <a:solidFill>
                  <a:srgbClr val="000000"/>
                </a:solidFill>
              </a:rPr>
              <a:t>con</a:t>
            </a:r>
            <a:r>
              <a:rPr lang="de-CH" sz="1100" dirty="0">
                <a:solidFill>
                  <a:srgbClr val="000000"/>
                </a:solidFill>
              </a:rPr>
              <a:t> </a:t>
            </a:r>
            <a:r>
              <a:rPr lang="de-CH" sz="1100" dirty="0" err="1">
                <a:solidFill>
                  <a:srgbClr val="000000"/>
                </a:solidFill>
              </a:rPr>
              <a:t>partner</a:t>
            </a:r>
            <a:r>
              <a:rPr lang="de-CH" sz="1100" dirty="0">
                <a:solidFill>
                  <a:srgbClr val="000000"/>
                </a:solidFill>
              </a:rPr>
              <a:t> / </a:t>
            </a:r>
            <a:r>
              <a:rPr lang="de-CH" sz="1100" dirty="0" err="1">
                <a:solidFill>
                  <a:srgbClr val="000000"/>
                </a:solidFill>
              </a:rPr>
              <a:t>con</a:t>
            </a:r>
            <a:r>
              <a:rPr lang="de-CH" sz="1100" dirty="0">
                <a:solidFill>
                  <a:srgbClr val="000000"/>
                </a:solidFill>
              </a:rPr>
              <a:t> </a:t>
            </a:r>
            <a:r>
              <a:rPr lang="de-CH" sz="1100" dirty="0" err="1">
                <a:solidFill>
                  <a:srgbClr val="000000"/>
                </a:solidFill>
              </a:rPr>
              <a:t>mezzi</a:t>
            </a:r>
            <a:r>
              <a:rPr lang="de-CH" sz="1100" dirty="0">
                <a:solidFill>
                  <a:srgbClr val="000000"/>
                </a:solidFill>
              </a:rPr>
              <a:t> </a:t>
            </a:r>
            <a:r>
              <a:rPr lang="de-CH" sz="1100" dirty="0" err="1">
                <a:solidFill>
                  <a:srgbClr val="000000"/>
                </a:solidFill>
              </a:rPr>
              <a:t>semplici</a:t>
            </a:r>
            <a:endParaRPr lang="de-CH" sz="1100" dirty="0">
              <a:solidFill>
                <a:srgbClr val="000000"/>
              </a:solidFill>
            </a:endParaRPr>
          </a:p>
        </p:txBody>
      </p:sp>
      <p:sp>
        <p:nvSpPr>
          <p:cNvPr id="77" name="Rechteck 76">
            <a:extLst>
              <a:ext uri="{FF2B5EF4-FFF2-40B4-BE49-F238E27FC236}">
                <a16:creationId xmlns:a16="http://schemas.microsoft.com/office/drawing/2014/main" id="{EFD655BE-5C1C-59FC-5C6C-5290F637CE7F}"/>
              </a:ext>
            </a:extLst>
          </p:cNvPr>
          <p:cNvSpPr/>
          <p:nvPr/>
        </p:nvSpPr>
        <p:spPr bwMode="auto">
          <a:xfrm>
            <a:off x="6816080" y="3258675"/>
            <a:ext cx="1987647" cy="2267054"/>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 name="SeitenzahlBenutzerdefiniert">
            <a:extLst>
              <a:ext uri="{FF2B5EF4-FFF2-40B4-BE49-F238E27FC236}">
                <a16:creationId xmlns:a16="http://schemas.microsoft.com/office/drawing/2014/main" id="{2BC88CC9-D1D1-AB0B-6A77-FD2BB614606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42</a:t>
            </a:r>
            <a:endParaRPr lang="de-CH" sz="900" dirty="0"/>
          </a:p>
        </p:txBody>
      </p:sp>
    </p:spTree>
    <p:extLst>
      <p:ext uri="{BB962C8B-B14F-4D97-AF65-F5344CB8AC3E}">
        <p14:creationId xmlns:p14="http://schemas.microsoft.com/office/powerpoint/2010/main" val="12431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2"/>
                                        </p:tgtEl>
                                        <p:attrNameLst>
                                          <p:attrName>style.visibility</p:attrName>
                                        </p:attrNameLst>
                                      </p:cBhvr>
                                      <p:to>
                                        <p:strVal val="visible"/>
                                      </p:to>
                                    </p:set>
                                    <p:anim calcmode="lin" valueType="num">
                                      <p:cBhvr additive="base">
                                        <p:cTn id="89" dur="500" fill="hold"/>
                                        <p:tgtEl>
                                          <p:spTgt spid="82"/>
                                        </p:tgtEl>
                                        <p:attrNameLst>
                                          <p:attrName>ppt_x</p:attrName>
                                        </p:attrNameLst>
                                      </p:cBhvr>
                                      <p:tavLst>
                                        <p:tav tm="0">
                                          <p:val>
                                            <p:strVal val="#ppt_x"/>
                                          </p:val>
                                        </p:tav>
                                        <p:tav tm="100000">
                                          <p:val>
                                            <p:strVal val="#ppt_x"/>
                                          </p:val>
                                        </p:tav>
                                      </p:tavLst>
                                    </p:anim>
                                    <p:anim calcmode="lin" valueType="num">
                                      <p:cBhvr additive="base">
                                        <p:cTn id="9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2"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71" grpId="0" animBg="1"/>
      <p:bldP spid="71" grpId="1" animBg="1"/>
      <p:bldP spid="71" grpId="2" animBg="1"/>
      <p:bldP spid="72" grpId="0" animBg="1"/>
      <p:bldP spid="73" grpId="0" animBg="1"/>
      <p:bldP spid="79" grpId="0" animBg="1"/>
      <p:bldP spid="80" grpId="0" animBg="1"/>
      <p:bldP spid="81" grpId="0" animBg="1"/>
      <p:bldP spid="82" grpId="0" animBg="1"/>
      <p:bldP spid="83" grpId="0" animBg="1"/>
      <p:bldP spid="84" grpId="0"/>
      <p:bldP spid="85" grpId="0"/>
      <p:bldP spid="86" grpId="0"/>
      <p:bldP spid="87" grpId="0" animBg="1"/>
      <p:bldP spid="88" grpId="0" animBg="1"/>
      <p:bldP spid="89" grpId="0" animBg="1"/>
      <p:bldP spid="90" grpId="0" animBg="1"/>
      <p:bldP spid="91" grpId="0" animBg="1"/>
      <p:bldP spid="92" grpId="0" animBg="1"/>
      <p:bldP spid="93" grpId="0"/>
      <p:bldP spid="94" grpId="0" animBg="1"/>
      <p:bldP spid="95" grpId="0" animBg="1"/>
      <p:bldP spid="96" grpId="0"/>
      <p:bldP spid="97" grpId="0"/>
      <p:bldP spid="98" grpId="0" animBg="1"/>
      <p:bldP spid="99" grpId="0" animBg="1"/>
      <p:bldP spid="7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32277-DA6D-FDEE-085B-8BB012B52558}"/>
              </a:ext>
            </a:extLst>
          </p:cNvPr>
          <p:cNvSpPr>
            <a:spLocks noGrp="1"/>
          </p:cNvSpPr>
          <p:nvPr>
            <p:ph type="title"/>
          </p:nvPr>
        </p:nvSpPr>
        <p:spPr/>
        <p:txBody>
          <a:bodyPr/>
          <a:lstStyle/>
          <a:p>
            <a:r>
              <a:rPr lang="de-CH" dirty="0"/>
              <a:t>Sport in der Armee - Rekrutenschule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dirty="0"/>
          </a:p>
        </p:txBody>
      </p:sp>
      <p:sp>
        <p:nvSpPr>
          <p:cNvPr id="56" name="Abgerundetes Rechteck 2">
            <a:extLst>
              <a:ext uri="{FF2B5EF4-FFF2-40B4-BE49-F238E27FC236}">
                <a16:creationId xmlns:a16="http://schemas.microsoft.com/office/drawing/2014/main" id="{4C7AC05A-057A-0A0B-7C43-4E51FAF5F119}"/>
              </a:ext>
            </a:extLst>
          </p:cNvPr>
          <p:cNvSpPr/>
          <p:nvPr/>
        </p:nvSpPr>
        <p:spPr bwMode="auto">
          <a:xfrm>
            <a:off x="5519936" y="5062590"/>
            <a:ext cx="6093970"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0" i="0" u="none" strike="noStrike" cap="none" normalizeH="0" baseline="0" dirty="0">
                <a:ln>
                  <a:noFill/>
                </a:ln>
                <a:solidFill>
                  <a:schemeClr val="tx1"/>
                </a:solidFill>
                <a:effectLst/>
                <a:latin typeface="Arial" charset="0"/>
              </a:rPr>
              <a:t>Kräftigungsformen mit dem</a:t>
            </a:r>
            <a:r>
              <a:rPr kumimoji="0" lang="de-CH" sz="2000" b="0" i="0" u="none" strike="noStrike" cap="none" normalizeH="0" dirty="0">
                <a:ln>
                  <a:noFill/>
                </a:ln>
                <a:solidFill>
                  <a:schemeClr val="tx1"/>
                </a:solidFill>
                <a:effectLst/>
                <a:latin typeface="Arial" charset="0"/>
              </a:rPr>
              <a:t> eigenen Körpergewicht</a:t>
            </a:r>
          </a:p>
          <a:p>
            <a:pPr marL="0" marR="0" indent="0" algn="ctr" defTabSz="914400" rtl="0" eaLnBrk="0" fontAlgn="base" latinLnBrk="0" hangingPunct="0">
              <a:lnSpc>
                <a:spcPct val="100000"/>
              </a:lnSpc>
              <a:spcBef>
                <a:spcPct val="0"/>
              </a:spcBef>
              <a:spcAft>
                <a:spcPct val="0"/>
              </a:spcAft>
              <a:buClrTx/>
              <a:buSzTx/>
              <a:buFontTx/>
              <a:buNone/>
              <a:tabLst/>
            </a:pPr>
            <a:r>
              <a:rPr lang="de-CH" sz="2000" baseline="0" dirty="0"/>
              <a:t>	</a:t>
            </a:r>
            <a:r>
              <a:rPr lang="de-CH" sz="1600" baseline="0" dirty="0"/>
              <a:t>vom Einfachen zum Schwierigen (statisch-dynamisch)</a:t>
            </a:r>
            <a:endParaRPr kumimoji="0" lang="de-CH" sz="1600" b="0" i="0" u="none" strike="noStrike" cap="none" normalizeH="0" baseline="0" dirty="0">
              <a:ln>
                <a:noFill/>
              </a:ln>
              <a:solidFill>
                <a:schemeClr val="tx1"/>
              </a:solidFill>
              <a:effectLst/>
            </a:endParaRPr>
          </a:p>
        </p:txBody>
      </p:sp>
      <p:sp>
        <p:nvSpPr>
          <p:cNvPr id="57" name="Abgerundetes Rechteck 6">
            <a:extLst>
              <a:ext uri="{FF2B5EF4-FFF2-40B4-BE49-F238E27FC236}">
                <a16:creationId xmlns:a16="http://schemas.microsoft.com/office/drawing/2014/main" id="{B1EB7853-C121-8B6C-1196-127453805761}"/>
              </a:ext>
            </a:extLst>
          </p:cNvPr>
          <p:cNvSpPr/>
          <p:nvPr/>
        </p:nvSpPr>
        <p:spPr bwMode="auto">
          <a:xfrm>
            <a:off x="5519936" y="5851808"/>
            <a:ext cx="6093970"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000" b="0" i="0" u="none" strike="noStrike" cap="none" normalizeH="0" baseline="0" dirty="0">
                <a:ln>
                  <a:noFill/>
                </a:ln>
                <a:solidFill>
                  <a:schemeClr val="tx1"/>
                </a:solidFill>
                <a:effectLst/>
                <a:latin typeface="Arial" charset="0"/>
              </a:rPr>
              <a:t>Lauf</a:t>
            </a:r>
            <a:r>
              <a:rPr kumimoji="0" lang="de-CH" sz="2000" b="0" i="0" u="none" strike="noStrike" cap="none" normalizeH="0" dirty="0">
                <a:ln>
                  <a:noFill/>
                </a:ln>
                <a:solidFill>
                  <a:schemeClr val="tx1"/>
                </a:solidFill>
                <a:effectLst/>
                <a:latin typeface="Arial" charset="0"/>
              </a:rPr>
              <a:t>training</a:t>
            </a:r>
          </a:p>
          <a:p>
            <a:pPr algn="ctr"/>
            <a:r>
              <a:rPr lang="de-CH" sz="1600" dirty="0"/>
              <a:t>	vom Grundlagen- zum Intervall-/Pyramidentraining</a:t>
            </a:r>
          </a:p>
        </p:txBody>
      </p:sp>
      <p:sp>
        <p:nvSpPr>
          <p:cNvPr id="58" name="Inhaltsplatzhalter 1">
            <a:extLst>
              <a:ext uri="{FF2B5EF4-FFF2-40B4-BE49-F238E27FC236}">
                <a16:creationId xmlns:a16="http://schemas.microsoft.com/office/drawing/2014/main" id="{76B456D6-5E51-1B61-0EF2-4295F6249B7A}"/>
              </a:ext>
            </a:extLst>
          </p:cNvPr>
          <p:cNvSpPr>
            <a:spLocks noGrp="1"/>
          </p:cNvSpPr>
          <p:nvPr>
            <p:ph idx="1"/>
          </p:nvPr>
        </p:nvSpPr>
        <p:spPr>
          <a:xfrm>
            <a:off x="2351584" y="5582964"/>
            <a:ext cx="3168352" cy="537687"/>
          </a:xfrm>
        </p:spPr>
        <p:txBody>
          <a:bodyPr/>
          <a:lstStyle/>
          <a:p>
            <a:pPr algn="ctr"/>
            <a:r>
              <a:rPr lang="de-CH" sz="2400" dirty="0"/>
              <a:t>je einmal pro Woche</a:t>
            </a:r>
          </a:p>
        </p:txBody>
      </p:sp>
      <p:sp>
        <p:nvSpPr>
          <p:cNvPr id="59" name="Rechteck 58">
            <a:extLst>
              <a:ext uri="{FF2B5EF4-FFF2-40B4-BE49-F238E27FC236}">
                <a16:creationId xmlns:a16="http://schemas.microsoft.com/office/drawing/2014/main" id="{9B11DA93-62AE-159E-6BD0-E90D6C72818F}"/>
              </a:ext>
            </a:extLst>
          </p:cNvPr>
          <p:cNvSpPr/>
          <p:nvPr/>
        </p:nvSpPr>
        <p:spPr bwMode="auto">
          <a:xfrm>
            <a:off x="1588227" y="2132748"/>
            <a:ext cx="5083262" cy="280571"/>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de-CH" sz="900" dirty="0">
                <a:solidFill>
                  <a:srgbClr val="000000"/>
                </a:solidFill>
              </a:rPr>
              <a:t>Einlaufen</a:t>
            </a:r>
          </a:p>
          <a:p>
            <a:pPr algn="ctr"/>
            <a:r>
              <a:rPr lang="de-CH" sz="713" dirty="0">
                <a:solidFill>
                  <a:srgbClr val="000000"/>
                </a:solidFill>
              </a:rPr>
              <a:t>(Kreislauf anregen – Mobilisieren der Gelenke/dyn. Stretching – Puls erhöhen – Übergang Hauptteil)</a:t>
            </a:r>
          </a:p>
        </p:txBody>
      </p:sp>
      <p:sp>
        <p:nvSpPr>
          <p:cNvPr id="60" name="Rechteck 59">
            <a:extLst>
              <a:ext uri="{FF2B5EF4-FFF2-40B4-BE49-F238E27FC236}">
                <a16:creationId xmlns:a16="http://schemas.microsoft.com/office/drawing/2014/main" id="{B0FD7657-A250-C50A-E31F-7E1A089EEFB6}"/>
              </a:ext>
            </a:extLst>
          </p:cNvPr>
          <p:cNvSpPr/>
          <p:nvPr/>
        </p:nvSpPr>
        <p:spPr bwMode="auto">
          <a:xfrm>
            <a:off x="1588227" y="4281424"/>
            <a:ext cx="5083262" cy="241902"/>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de-CH" sz="900" dirty="0">
                <a:solidFill>
                  <a:srgbClr val="000000"/>
                </a:solidFill>
              </a:rPr>
              <a:t>Ausklang</a:t>
            </a:r>
          </a:p>
          <a:p>
            <a:pPr algn="ctr"/>
            <a:r>
              <a:rPr lang="de-CH" sz="713" dirty="0">
                <a:solidFill>
                  <a:srgbClr val="000000"/>
                </a:solidFill>
              </a:rPr>
              <a:t>(Auslaufen – Lockerungsübungen – intermittierend Dehnen – progressive Muskelrelaxation – Massage – Entspannung)</a:t>
            </a:r>
          </a:p>
        </p:txBody>
      </p:sp>
      <p:sp>
        <p:nvSpPr>
          <p:cNvPr id="61" name="Rechteck 60">
            <a:extLst>
              <a:ext uri="{FF2B5EF4-FFF2-40B4-BE49-F238E27FC236}">
                <a16:creationId xmlns:a16="http://schemas.microsoft.com/office/drawing/2014/main" id="{3BAD2C06-0E58-414B-81ED-730CC598692A}"/>
              </a:ext>
            </a:extLst>
          </p:cNvPr>
          <p:cNvSpPr/>
          <p:nvPr/>
        </p:nvSpPr>
        <p:spPr bwMode="auto">
          <a:xfrm>
            <a:off x="1588227" y="2439198"/>
            <a:ext cx="5083262" cy="1799892"/>
          </a:xfrm>
          <a:prstGeom prst="rect">
            <a:avLst/>
          </a:prstGeom>
          <a:no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r>
              <a:rPr lang="de-CH" sz="900" dirty="0">
                <a:solidFill>
                  <a:srgbClr val="000000"/>
                </a:solidFill>
              </a:rPr>
              <a:t>Hauptteil</a:t>
            </a:r>
          </a:p>
        </p:txBody>
      </p:sp>
      <p:sp>
        <p:nvSpPr>
          <p:cNvPr id="62" name="Rechteck 61">
            <a:extLst>
              <a:ext uri="{FF2B5EF4-FFF2-40B4-BE49-F238E27FC236}">
                <a16:creationId xmlns:a16="http://schemas.microsoft.com/office/drawing/2014/main" id="{656916A4-B979-8FB1-F0A9-8E798CD442D5}"/>
              </a:ext>
            </a:extLst>
          </p:cNvPr>
          <p:cNvSpPr/>
          <p:nvPr/>
        </p:nvSpPr>
        <p:spPr bwMode="auto">
          <a:xfrm>
            <a:off x="6742460" y="2439198"/>
            <a:ext cx="486054" cy="179989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r>
              <a:rPr lang="de-CH" sz="900" dirty="0">
                <a:solidFill>
                  <a:srgbClr val="000000"/>
                </a:solidFill>
              </a:rPr>
              <a:t>30 Min</a:t>
            </a:r>
          </a:p>
        </p:txBody>
      </p:sp>
      <p:sp>
        <p:nvSpPr>
          <p:cNvPr id="63" name="Textfeld 4">
            <a:extLst>
              <a:ext uri="{FF2B5EF4-FFF2-40B4-BE49-F238E27FC236}">
                <a16:creationId xmlns:a16="http://schemas.microsoft.com/office/drawing/2014/main" id="{28714F91-F0D1-0BBD-9E7A-79E4733911B9}"/>
              </a:ext>
            </a:extLst>
          </p:cNvPr>
          <p:cNvSpPr txBox="1">
            <a:spLocks noChangeArrowheads="1"/>
          </p:cNvSpPr>
          <p:nvPr/>
        </p:nvSpPr>
        <p:spPr bwMode="auto">
          <a:xfrm>
            <a:off x="1642233" y="2703741"/>
            <a:ext cx="4968552" cy="219291"/>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825" b="1" dirty="0">
                <a:solidFill>
                  <a:srgbClr val="FFFFFF"/>
                </a:solidFill>
              </a:rPr>
              <a:t>Wo</a:t>
            </a:r>
          </a:p>
        </p:txBody>
      </p:sp>
      <p:sp>
        <p:nvSpPr>
          <p:cNvPr id="64" name="Rechteck 63">
            <a:extLst>
              <a:ext uri="{FF2B5EF4-FFF2-40B4-BE49-F238E27FC236}">
                <a16:creationId xmlns:a16="http://schemas.microsoft.com/office/drawing/2014/main" id="{2C6133D3-DED6-6A53-128D-48910EC9BF30}"/>
              </a:ext>
            </a:extLst>
          </p:cNvPr>
          <p:cNvSpPr/>
          <p:nvPr/>
        </p:nvSpPr>
        <p:spPr bwMode="auto">
          <a:xfrm>
            <a:off x="6742461" y="2132748"/>
            <a:ext cx="489463" cy="306451"/>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65" name="Rechteck 64">
            <a:extLst>
              <a:ext uri="{FF2B5EF4-FFF2-40B4-BE49-F238E27FC236}">
                <a16:creationId xmlns:a16="http://schemas.microsoft.com/office/drawing/2014/main" id="{9B0D97FE-6BCE-6534-A4BB-3C784657B21F}"/>
              </a:ext>
            </a:extLst>
          </p:cNvPr>
          <p:cNvSpPr/>
          <p:nvPr/>
        </p:nvSpPr>
        <p:spPr bwMode="auto">
          <a:xfrm>
            <a:off x="6739052" y="4239091"/>
            <a:ext cx="489463" cy="295436"/>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66" name="Textfeld 14">
            <a:extLst>
              <a:ext uri="{FF2B5EF4-FFF2-40B4-BE49-F238E27FC236}">
                <a16:creationId xmlns:a16="http://schemas.microsoft.com/office/drawing/2014/main" id="{643DF087-7203-CC10-C230-D1EC991E1D90}"/>
              </a:ext>
            </a:extLst>
          </p:cNvPr>
          <p:cNvSpPr txBox="1">
            <a:spLocks noChangeArrowheads="1"/>
          </p:cNvSpPr>
          <p:nvPr/>
        </p:nvSpPr>
        <p:spPr bwMode="auto">
          <a:xfrm>
            <a:off x="2511530" y="2697969"/>
            <a:ext cx="810000"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2-5</a:t>
            </a:r>
          </a:p>
        </p:txBody>
      </p:sp>
      <p:sp>
        <p:nvSpPr>
          <p:cNvPr id="67" name="Textfeld 14">
            <a:extLst>
              <a:ext uri="{FF2B5EF4-FFF2-40B4-BE49-F238E27FC236}">
                <a16:creationId xmlns:a16="http://schemas.microsoft.com/office/drawing/2014/main" id="{563C705D-18B8-616F-B28F-5595848F4F9C}"/>
              </a:ext>
            </a:extLst>
          </p:cNvPr>
          <p:cNvSpPr txBox="1">
            <a:spLocks noChangeArrowheads="1"/>
          </p:cNvSpPr>
          <p:nvPr/>
        </p:nvSpPr>
        <p:spPr bwMode="auto">
          <a:xfrm>
            <a:off x="3321531"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6-8</a:t>
            </a:r>
          </a:p>
        </p:txBody>
      </p:sp>
      <p:sp>
        <p:nvSpPr>
          <p:cNvPr id="68" name="Textfeld 67">
            <a:extLst>
              <a:ext uri="{FF2B5EF4-FFF2-40B4-BE49-F238E27FC236}">
                <a16:creationId xmlns:a16="http://schemas.microsoft.com/office/drawing/2014/main" id="{96109B52-F526-94FC-5A46-6A6EF39E1545}"/>
              </a:ext>
            </a:extLst>
          </p:cNvPr>
          <p:cNvSpPr txBox="1">
            <a:spLocks noChangeArrowheads="1"/>
          </p:cNvSpPr>
          <p:nvPr/>
        </p:nvSpPr>
        <p:spPr bwMode="auto">
          <a:xfrm>
            <a:off x="4129858" y="269532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9-12</a:t>
            </a:r>
          </a:p>
        </p:txBody>
      </p:sp>
      <p:sp>
        <p:nvSpPr>
          <p:cNvPr id="69" name="Textfeld 14">
            <a:extLst>
              <a:ext uri="{FF2B5EF4-FFF2-40B4-BE49-F238E27FC236}">
                <a16:creationId xmlns:a16="http://schemas.microsoft.com/office/drawing/2014/main" id="{4605F642-5C48-6D39-B392-367D6FDFB127}"/>
              </a:ext>
            </a:extLst>
          </p:cNvPr>
          <p:cNvSpPr txBox="1">
            <a:spLocks noChangeArrowheads="1"/>
          </p:cNvSpPr>
          <p:nvPr/>
        </p:nvSpPr>
        <p:spPr bwMode="auto">
          <a:xfrm>
            <a:off x="4939967"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13-15</a:t>
            </a:r>
          </a:p>
        </p:txBody>
      </p:sp>
      <p:sp>
        <p:nvSpPr>
          <p:cNvPr id="70" name="Textfeld 14">
            <a:extLst>
              <a:ext uri="{FF2B5EF4-FFF2-40B4-BE49-F238E27FC236}">
                <a16:creationId xmlns:a16="http://schemas.microsoft.com/office/drawing/2014/main" id="{89972698-5A7C-CFD7-BF6B-16236CE4DD8C}"/>
              </a:ext>
            </a:extLst>
          </p:cNvPr>
          <p:cNvSpPr txBox="1">
            <a:spLocks noChangeArrowheads="1"/>
          </p:cNvSpPr>
          <p:nvPr/>
        </p:nvSpPr>
        <p:spPr bwMode="auto">
          <a:xfrm>
            <a:off x="5750075"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16-18</a:t>
            </a:r>
          </a:p>
        </p:txBody>
      </p:sp>
      <p:sp>
        <p:nvSpPr>
          <p:cNvPr id="71" name="Rechteck 70">
            <a:extLst>
              <a:ext uri="{FF2B5EF4-FFF2-40B4-BE49-F238E27FC236}">
                <a16:creationId xmlns:a16="http://schemas.microsoft.com/office/drawing/2014/main" id="{D9431B0D-5488-97BF-2B90-058449CF832B}"/>
              </a:ext>
            </a:extLst>
          </p:cNvPr>
          <p:cNvSpPr/>
          <p:nvPr/>
        </p:nvSpPr>
        <p:spPr bwMode="auto">
          <a:xfrm>
            <a:off x="1709682" y="3035595"/>
            <a:ext cx="742950" cy="468145"/>
          </a:xfrm>
          <a:prstGeom prst="rect">
            <a:avLst/>
          </a:prstGeom>
          <a:solidFill>
            <a:srgbClr val="FFCC0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Einführungs-theorie</a:t>
            </a:r>
          </a:p>
        </p:txBody>
      </p:sp>
      <p:sp>
        <p:nvSpPr>
          <p:cNvPr id="72" name="Rechteck 71">
            <a:extLst>
              <a:ext uri="{FF2B5EF4-FFF2-40B4-BE49-F238E27FC236}">
                <a16:creationId xmlns:a16="http://schemas.microsoft.com/office/drawing/2014/main" id="{1C0D5AF1-B7AD-1D29-928C-9AC78C4B393D}"/>
              </a:ext>
            </a:extLst>
          </p:cNvPr>
          <p:cNvSpPr/>
          <p:nvPr/>
        </p:nvSpPr>
        <p:spPr bwMode="auto">
          <a:xfrm>
            <a:off x="1709682" y="3564910"/>
            <a:ext cx="742950" cy="276170"/>
          </a:xfrm>
          <a:prstGeom prst="rect">
            <a:avLst/>
          </a:prstGeom>
          <a:solidFill>
            <a:srgbClr val="9BBB59"/>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Grundlagen-training</a:t>
            </a:r>
          </a:p>
        </p:txBody>
      </p:sp>
      <p:sp>
        <p:nvSpPr>
          <p:cNvPr id="73" name="Rechteck 72">
            <a:extLst>
              <a:ext uri="{FF2B5EF4-FFF2-40B4-BE49-F238E27FC236}">
                <a16:creationId xmlns:a16="http://schemas.microsoft.com/office/drawing/2014/main" id="{AE8B46BA-BB7D-BE03-D4F4-73DF892176C6}"/>
              </a:ext>
            </a:extLst>
          </p:cNvPr>
          <p:cNvSpPr/>
          <p:nvPr/>
        </p:nvSpPr>
        <p:spPr bwMode="auto">
          <a:xfrm>
            <a:off x="2533453" y="356490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Grundlagen-training</a:t>
            </a:r>
          </a:p>
        </p:txBody>
      </p:sp>
      <p:sp>
        <p:nvSpPr>
          <p:cNvPr id="74" name="Rechteck 73">
            <a:extLst>
              <a:ext uri="{FF2B5EF4-FFF2-40B4-BE49-F238E27FC236}">
                <a16:creationId xmlns:a16="http://schemas.microsoft.com/office/drawing/2014/main" id="{9D69D0F9-A8F2-8A7B-15EE-71BBD69EF221}"/>
              </a:ext>
            </a:extLst>
          </p:cNvPr>
          <p:cNvSpPr/>
          <p:nvPr/>
        </p:nvSpPr>
        <p:spPr bwMode="auto">
          <a:xfrm>
            <a:off x="2533453" y="3029887"/>
            <a:ext cx="742950"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Kräftigungs-formen (A)</a:t>
            </a:r>
          </a:p>
        </p:txBody>
      </p:sp>
      <p:sp>
        <p:nvSpPr>
          <p:cNvPr id="75" name="Rechteck 74">
            <a:extLst>
              <a:ext uri="{FF2B5EF4-FFF2-40B4-BE49-F238E27FC236}">
                <a16:creationId xmlns:a16="http://schemas.microsoft.com/office/drawing/2014/main" id="{7DC5CEA4-EDDC-190D-8BB2-6A3B595DFECC}"/>
              </a:ext>
            </a:extLst>
          </p:cNvPr>
          <p:cNvSpPr/>
          <p:nvPr/>
        </p:nvSpPr>
        <p:spPr bwMode="auto">
          <a:xfrm>
            <a:off x="3349980" y="3029887"/>
            <a:ext cx="742950"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Kräftigungs-formen (C)</a:t>
            </a:r>
          </a:p>
        </p:txBody>
      </p:sp>
      <p:sp>
        <p:nvSpPr>
          <p:cNvPr id="76" name="Rechteck 75">
            <a:extLst>
              <a:ext uri="{FF2B5EF4-FFF2-40B4-BE49-F238E27FC236}">
                <a16:creationId xmlns:a16="http://schemas.microsoft.com/office/drawing/2014/main" id="{9227C738-B4B2-82F2-3AA4-6CBBC693F5AA}"/>
              </a:ext>
            </a:extLst>
          </p:cNvPr>
          <p:cNvSpPr/>
          <p:nvPr/>
        </p:nvSpPr>
        <p:spPr bwMode="auto">
          <a:xfrm>
            <a:off x="4163437" y="3029887"/>
            <a:ext cx="742950"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Kräftigungs-formen (D)</a:t>
            </a:r>
          </a:p>
        </p:txBody>
      </p:sp>
      <p:sp>
        <p:nvSpPr>
          <p:cNvPr id="77" name="Rechteck 76">
            <a:extLst>
              <a:ext uri="{FF2B5EF4-FFF2-40B4-BE49-F238E27FC236}">
                <a16:creationId xmlns:a16="http://schemas.microsoft.com/office/drawing/2014/main" id="{F0E70E15-E107-55A6-F66B-AF0981174DCF}"/>
              </a:ext>
            </a:extLst>
          </p:cNvPr>
          <p:cNvSpPr/>
          <p:nvPr/>
        </p:nvSpPr>
        <p:spPr bwMode="auto">
          <a:xfrm>
            <a:off x="4973545" y="3029887"/>
            <a:ext cx="742950"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Kräftigungs-formen (E)</a:t>
            </a:r>
          </a:p>
        </p:txBody>
      </p:sp>
      <p:sp>
        <p:nvSpPr>
          <p:cNvPr id="78" name="Rechteck 77">
            <a:extLst>
              <a:ext uri="{FF2B5EF4-FFF2-40B4-BE49-F238E27FC236}">
                <a16:creationId xmlns:a16="http://schemas.microsoft.com/office/drawing/2014/main" id="{11960D8F-88ED-1856-70A0-1E775A6F9A1E}"/>
              </a:ext>
            </a:extLst>
          </p:cNvPr>
          <p:cNvSpPr/>
          <p:nvPr/>
        </p:nvSpPr>
        <p:spPr bwMode="auto">
          <a:xfrm>
            <a:off x="5783653" y="3032013"/>
            <a:ext cx="742950" cy="2241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Kräftigungs-formen (F)</a:t>
            </a:r>
          </a:p>
        </p:txBody>
      </p:sp>
      <p:sp>
        <p:nvSpPr>
          <p:cNvPr id="79" name="Rechteck 78">
            <a:extLst>
              <a:ext uri="{FF2B5EF4-FFF2-40B4-BE49-F238E27FC236}">
                <a16:creationId xmlns:a16="http://schemas.microsoft.com/office/drawing/2014/main" id="{7D35D59F-0837-CB64-2523-703C5C5B5F4E}"/>
              </a:ext>
            </a:extLst>
          </p:cNvPr>
          <p:cNvSpPr/>
          <p:nvPr/>
        </p:nvSpPr>
        <p:spPr bwMode="auto">
          <a:xfrm>
            <a:off x="2510233" y="2987841"/>
            <a:ext cx="4049949" cy="549919"/>
          </a:xfrm>
          <a:prstGeom prst="rect">
            <a:avLst/>
          </a:prstGeom>
          <a:noFill/>
          <a:ln w="25400" cap="flat" cmpd="sng" algn="ctr">
            <a:solidFill>
              <a:schemeClr val="tx1"/>
            </a:solidFill>
            <a:prstDash val="sysDot"/>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endParaRPr lang="de-CH" sz="900" dirty="0">
              <a:solidFill>
                <a:srgbClr val="000000"/>
              </a:solidFill>
            </a:endParaRPr>
          </a:p>
        </p:txBody>
      </p:sp>
      <p:sp>
        <p:nvSpPr>
          <p:cNvPr id="80" name="Rechteck 79">
            <a:extLst>
              <a:ext uri="{FF2B5EF4-FFF2-40B4-BE49-F238E27FC236}">
                <a16:creationId xmlns:a16="http://schemas.microsoft.com/office/drawing/2014/main" id="{59565D92-4F6B-1F13-7B27-2A82789DD606}"/>
              </a:ext>
            </a:extLst>
          </p:cNvPr>
          <p:cNvSpPr/>
          <p:nvPr/>
        </p:nvSpPr>
        <p:spPr bwMode="auto">
          <a:xfrm>
            <a:off x="3349515"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Grundlagen-training</a:t>
            </a:r>
          </a:p>
        </p:txBody>
      </p:sp>
      <p:sp>
        <p:nvSpPr>
          <p:cNvPr id="81" name="Rechteck 80">
            <a:extLst>
              <a:ext uri="{FF2B5EF4-FFF2-40B4-BE49-F238E27FC236}">
                <a16:creationId xmlns:a16="http://schemas.microsoft.com/office/drawing/2014/main" id="{C4909C4C-36CB-1D5C-B53F-5CB7EDDA0A23}"/>
              </a:ext>
            </a:extLst>
          </p:cNvPr>
          <p:cNvSpPr/>
          <p:nvPr/>
        </p:nvSpPr>
        <p:spPr bwMode="auto">
          <a:xfrm>
            <a:off x="4163550"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Intervall-training</a:t>
            </a:r>
          </a:p>
        </p:txBody>
      </p:sp>
      <p:sp>
        <p:nvSpPr>
          <p:cNvPr id="82" name="Rechteck 81">
            <a:extLst>
              <a:ext uri="{FF2B5EF4-FFF2-40B4-BE49-F238E27FC236}">
                <a16:creationId xmlns:a16="http://schemas.microsoft.com/office/drawing/2014/main" id="{13D6C40C-2DE0-FB3F-0705-8F203C9689B3}"/>
              </a:ext>
            </a:extLst>
          </p:cNvPr>
          <p:cNvSpPr/>
          <p:nvPr/>
        </p:nvSpPr>
        <p:spPr bwMode="auto">
          <a:xfrm>
            <a:off x="4163437" y="3875306"/>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Pyramiden-training</a:t>
            </a:r>
          </a:p>
        </p:txBody>
      </p:sp>
      <p:sp>
        <p:nvSpPr>
          <p:cNvPr id="83" name="Textfeld 14">
            <a:extLst>
              <a:ext uri="{FF2B5EF4-FFF2-40B4-BE49-F238E27FC236}">
                <a16:creationId xmlns:a16="http://schemas.microsoft.com/office/drawing/2014/main" id="{7FE00AA4-8462-DB74-591C-88C5CC88613B}"/>
              </a:ext>
            </a:extLst>
          </p:cNvPr>
          <p:cNvSpPr txBox="1">
            <a:spLocks noChangeArrowheads="1"/>
          </p:cNvSpPr>
          <p:nvPr/>
        </p:nvSpPr>
        <p:spPr bwMode="auto">
          <a:xfrm>
            <a:off x="1964581" y="2697968"/>
            <a:ext cx="548624"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a:t>
            </a:r>
          </a:p>
        </p:txBody>
      </p:sp>
      <p:sp>
        <p:nvSpPr>
          <p:cNvPr id="84" name="Rechteck 83">
            <a:extLst>
              <a:ext uri="{FF2B5EF4-FFF2-40B4-BE49-F238E27FC236}">
                <a16:creationId xmlns:a16="http://schemas.microsoft.com/office/drawing/2014/main" id="{03992464-7D1B-F57F-4A8E-CCA87527FC7B}"/>
              </a:ext>
            </a:extLst>
          </p:cNvPr>
          <p:cNvSpPr/>
          <p:nvPr/>
        </p:nvSpPr>
        <p:spPr bwMode="auto">
          <a:xfrm>
            <a:off x="2533453" y="3282535"/>
            <a:ext cx="742950"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eaLnBrk="0" hangingPunct="0"/>
            <a:r>
              <a:rPr lang="de-CH" sz="750" dirty="0"/>
              <a:t>Kräftigungs-formen (B)</a:t>
            </a:r>
          </a:p>
        </p:txBody>
      </p:sp>
      <p:sp>
        <p:nvSpPr>
          <p:cNvPr id="85" name="Rechteck 84">
            <a:extLst>
              <a:ext uri="{FF2B5EF4-FFF2-40B4-BE49-F238E27FC236}">
                <a16:creationId xmlns:a16="http://schemas.microsoft.com/office/drawing/2014/main" id="{0EF38D75-0089-AFD8-6B11-D1867F93D3FB}"/>
              </a:ext>
            </a:extLst>
          </p:cNvPr>
          <p:cNvSpPr/>
          <p:nvPr/>
        </p:nvSpPr>
        <p:spPr bwMode="auto">
          <a:xfrm>
            <a:off x="3355110" y="3861935"/>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Intervall-Test</a:t>
            </a:r>
            <a:br>
              <a:rPr lang="de-CH" sz="750" dirty="0"/>
            </a:br>
            <a:r>
              <a:rPr lang="de-CH" sz="750" dirty="0"/>
              <a:t>(4 x 2)</a:t>
            </a:r>
          </a:p>
        </p:txBody>
      </p:sp>
      <p:sp>
        <p:nvSpPr>
          <p:cNvPr id="86" name="Rechteck 85">
            <a:extLst>
              <a:ext uri="{FF2B5EF4-FFF2-40B4-BE49-F238E27FC236}">
                <a16:creationId xmlns:a16="http://schemas.microsoft.com/office/drawing/2014/main" id="{FA9A5809-DB06-5B39-50C1-17AD567C98F8}"/>
              </a:ext>
            </a:extLst>
          </p:cNvPr>
          <p:cNvSpPr/>
          <p:nvPr/>
        </p:nvSpPr>
        <p:spPr bwMode="auto">
          <a:xfrm>
            <a:off x="4970940" y="357124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Intervall-training</a:t>
            </a:r>
          </a:p>
        </p:txBody>
      </p:sp>
      <p:sp>
        <p:nvSpPr>
          <p:cNvPr id="87" name="Rechteck 86">
            <a:extLst>
              <a:ext uri="{FF2B5EF4-FFF2-40B4-BE49-F238E27FC236}">
                <a16:creationId xmlns:a16="http://schemas.microsoft.com/office/drawing/2014/main" id="{72CA54D0-73A2-190F-2962-1903311D55A6}"/>
              </a:ext>
            </a:extLst>
          </p:cNvPr>
          <p:cNvSpPr/>
          <p:nvPr/>
        </p:nvSpPr>
        <p:spPr bwMode="auto">
          <a:xfrm>
            <a:off x="4970827" y="3878475"/>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Pyramiden-training</a:t>
            </a:r>
          </a:p>
        </p:txBody>
      </p:sp>
      <p:sp>
        <p:nvSpPr>
          <p:cNvPr id="88" name="Rechteck 87">
            <a:extLst>
              <a:ext uri="{FF2B5EF4-FFF2-40B4-BE49-F238E27FC236}">
                <a16:creationId xmlns:a16="http://schemas.microsoft.com/office/drawing/2014/main" id="{5A4D9B87-8753-C4E4-9A22-82A2DD67A6F0}"/>
              </a:ext>
            </a:extLst>
          </p:cNvPr>
          <p:cNvSpPr/>
          <p:nvPr/>
        </p:nvSpPr>
        <p:spPr bwMode="auto">
          <a:xfrm>
            <a:off x="5750075" y="356490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Intervall-training</a:t>
            </a:r>
          </a:p>
        </p:txBody>
      </p:sp>
      <p:sp>
        <p:nvSpPr>
          <p:cNvPr id="89" name="Rechteck 88">
            <a:extLst>
              <a:ext uri="{FF2B5EF4-FFF2-40B4-BE49-F238E27FC236}">
                <a16:creationId xmlns:a16="http://schemas.microsoft.com/office/drawing/2014/main" id="{D3CAA876-DCBB-A0A8-0B51-F07C7DDF05B2}"/>
              </a:ext>
            </a:extLst>
          </p:cNvPr>
          <p:cNvSpPr/>
          <p:nvPr/>
        </p:nvSpPr>
        <p:spPr bwMode="auto">
          <a:xfrm>
            <a:off x="5750075" y="3875306"/>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750" dirty="0"/>
              <a:t>Intervall-Test</a:t>
            </a:r>
            <a:br>
              <a:rPr lang="de-CH" sz="750" dirty="0"/>
            </a:br>
            <a:r>
              <a:rPr lang="de-CH" sz="750" dirty="0"/>
              <a:t>(4 x 2)</a:t>
            </a:r>
          </a:p>
        </p:txBody>
      </p:sp>
      <p:pic>
        <p:nvPicPr>
          <p:cNvPr id="3" name="Grafik 2">
            <a:extLst>
              <a:ext uri="{FF2B5EF4-FFF2-40B4-BE49-F238E27FC236}">
                <a16:creationId xmlns:a16="http://schemas.microsoft.com/office/drawing/2014/main" id="{358B290B-E126-9273-91FE-54A2F2FEA5D6}"/>
              </a:ext>
            </a:extLst>
          </p:cNvPr>
          <p:cNvPicPr>
            <a:picLocks noChangeAspect="1"/>
          </p:cNvPicPr>
          <p:nvPr/>
        </p:nvPicPr>
        <p:blipFill>
          <a:blip r:embed="rId2"/>
          <a:stretch>
            <a:fillRect/>
          </a:stretch>
        </p:blipFill>
        <p:spPr>
          <a:xfrm>
            <a:off x="318399" y="1428029"/>
            <a:ext cx="8433026" cy="3600000"/>
          </a:xfrm>
          <a:prstGeom prst="rect">
            <a:avLst/>
          </a:prstGeom>
        </p:spPr>
      </p:pic>
      <p:sp>
        <p:nvSpPr>
          <p:cNvPr id="2" name="SeitenzahlBenutzerdefiniert">
            <a:extLst>
              <a:ext uri="{FF2B5EF4-FFF2-40B4-BE49-F238E27FC236}">
                <a16:creationId xmlns:a16="http://schemas.microsoft.com/office/drawing/2014/main" id="{DF7821CB-187A-7012-6C31-1A6DC943F95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203993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CE173-54CD-E71C-2F4E-EA5F134CFAB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B6941C7-778D-9175-B853-2390CB7FC0DD}"/>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 </a:t>
            </a:r>
            <a:r>
              <a:rPr lang="de-CH" dirty="0" err="1"/>
              <a:t>recrues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dirty="0"/>
          </a:p>
        </p:txBody>
      </p:sp>
      <p:sp>
        <p:nvSpPr>
          <p:cNvPr id="56" name="Abgerundetes Rechteck 2">
            <a:extLst>
              <a:ext uri="{FF2B5EF4-FFF2-40B4-BE49-F238E27FC236}">
                <a16:creationId xmlns:a16="http://schemas.microsoft.com/office/drawing/2014/main" id="{61567E9C-2B72-5E04-8F57-35D780493F76}"/>
              </a:ext>
            </a:extLst>
          </p:cNvPr>
          <p:cNvSpPr/>
          <p:nvPr/>
        </p:nvSpPr>
        <p:spPr bwMode="auto">
          <a:xfrm>
            <a:off x="4151784" y="5062590"/>
            <a:ext cx="7416824"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fr-CH" sz="2000" dirty="0"/>
              <a:t>Exercices de renforcement avec le poids de son propre corps</a:t>
            </a:r>
          </a:p>
          <a:p>
            <a:pPr algn="ctr" eaLnBrk="0" hangingPunct="0"/>
            <a:r>
              <a:rPr lang="fr-CH" sz="2000" dirty="0"/>
              <a:t>	</a:t>
            </a:r>
            <a:r>
              <a:rPr lang="fr-CH" sz="1600" dirty="0"/>
              <a:t>du simple au complexe (statique-dynamique)</a:t>
            </a:r>
          </a:p>
        </p:txBody>
      </p:sp>
      <p:sp>
        <p:nvSpPr>
          <p:cNvPr id="57" name="Abgerundetes Rechteck 6">
            <a:extLst>
              <a:ext uri="{FF2B5EF4-FFF2-40B4-BE49-F238E27FC236}">
                <a16:creationId xmlns:a16="http://schemas.microsoft.com/office/drawing/2014/main" id="{7C164A4F-4297-6FE1-EE22-6207622B4178}"/>
              </a:ext>
            </a:extLst>
          </p:cNvPr>
          <p:cNvSpPr/>
          <p:nvPr/>
        </p:nvSpPr>
        <p:spPr bwMode="auto">
          <a:xfrm>
            <a:off x="4151784" y="5851808"/>
            <a:ext cx="7416824"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fr-CH" sz="2000" dirty="0"/>
              <a:t>Entraînement de course à pied</a:t>
            </a:r>
          </a:p>
          <a:p>
            <a:pPr algn="ctr" eaLnBrk="0" hangingPunct="0"/>
            <a:r>
              <a:rPr lang="fr-CH" sz="1600" dirty="0"/>
              <a:t>de l’entraînement de base à l’entraînement spécifique (par intervalle/pyramidal)</a:t>
            </a:r>
          </a:p>
        </p:txBody>
      </p:sp>
      <p:sp>
        <p:nvSpPr>
          <p:cNvPr id="58" name="Inhaltsplatzhalter 1">
            <a:extLst>
              <a:ext uri="{FF2B5EF4-FFF2-40B4-BE49-F238E27FC236}">
                <a16:creationId xmlns:a16="http://schemas.microsoft.com/office/drawing/2014/main" id="{47E5A53E-701D-5AFF-4D8D-B3BA13177A19}"/>
              </a:ext>
            </a:extLst>
          </p:cNvPr>
          <p:cNvSpPr>
            <a:spLocks noGrp="1"/>
          </p:cNvSpPr>
          <p:nvPr>
            <p:ph idx="1"/>
          </p:nvPr>
        </p:nvSpPr>
        <p:spPr>
          <a:xfrm>
            <a:off x="1055440" y="5582964"/>
            <a:ext cx="3168352" cy="537687"/>
          </a:xfrm>
        </p:spPr>
        <p:txBody>
          <a:bodyPr/>
          <a:lstStyle/>
          <a:p>
            <a:pPr algn="ctr"/>
            <a:r>
              <a:rPr lang="de-CH" sz="2400" dirty="0" err="1"/>
              <a:t>une</a:t>
            </a:r>
            <a:r>
              <a:rPr lang="de-CH" sz="2400" dirty="0"/>
              <a:t> </a:t>
            </a:r>
            <a:r>
              <a:rPr lang="de-CH" sz="2400" dirty="0" err="1"/>
              <a:t>fois</a:t>
            </a:r>
            <a:r>
              <a:rPr lang="de-CH" sz="2400" dirty="0"/>
              <a:t> par </a:t>
            </a:r>
            <a:r>
              <a:rPr lang="de-CH" sz="2400" dirty="0" err="1"/>
              <a:t>semaine</a:t>
            </a:r>
            <a:endParaRPr lang="de-CH" sz="2400" dirty="0"/>
          </a:p>
        </p:txBody>
      </p:sp>
      <p:sp>
        <p:nvSpPr>
          <p:cNvPr id="59" name="Rechteck 58">
            <a:extLst>
              <a:ext uri="{FF2B5EF4-FFF2-40B4-BE49-F238E27FC236}">
                <a16:creationId xmlns:a16="http://schemas.microsoft.com/office/drawing/2014/main" id="{CF46CBC9-1032-FD37-922C-DEF8BEE6C955}"/>
              </a:ext>
            </a:extLst>
          </p:cNvPr>
          <p:cNvSpPr/>
          <p:nvPr/>
        </p:nvSpPr>
        <p:spPr bwMode="auto">
          <a:xfrm>
            <a:off x="1588227" y="1987946"/>
            <a:ext cx="5083262" cy="425374"/>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de-CH" sz="900" dirty="0">
                <a:solidFill>
                  <a:srgbClr val="000000"/>
                </a:solidFill>
              </a:rPr>
              <a:t>Échauffement</a:t>
            </a:r>
          </a:p>
          <a:p>
            <a:pPr algn="ctr"/>
            <a:r>
              <a:rPr lang="de-CH" sz="900" dirty="0">
                <a:solidFill>
                  <a:srgbClr val="000000"/>
                </a:solidFill>
              </a:rPr>
              <a:t>(</a:t>
            </a:r>
            <a:r>
              <a:rPr lang="de-CH" sz="700" dirty="0">
                <a:solidFill>
                  <a:srgbClr val="000000"/>
                </a:solidFill>
              </a:rPr>
              <a:t>s</a:t>
            </a:r>
            <a:r>
              <a:rPr lang="fr-CH" sz="700" dirty="0"/>
              <a:t>timuler le système cardio-vasculaire – mobiliser les articulations/étirement dynamique – augmenter les pulsations – </a:t>
            </a:r>
            <a:br>
              <a:rPr lang="fr-CH" sz="700" dirty="0"/>
            </a:br>
            <a:r>
              <a:rPr lang="fr-CH" sz="700" dirty="0"/>
              <a:t>transition partie principale</a:t>
            </a:r>
            <a:r>
              <a:rPr lang="de-CH" sz="700" dirty="0">
                <a:solidFill>
                  <a:srgbClr val="000000"/>
                </a:solidFill>
              </a:rPr>
              <a:t>)</a:t>
            </a:r>
          </a:p>
        </p:txBody>
      </p:sp>
      <p:sp>
        <p:nvSpPr>
          <p:cNvPr id="60" name="Rechteck 59">
            <a:extLst>
              <a:ext uri="{FF2B5EF4-FFF2-40B4-BE49-F238E27FC236}">
                <a16:creationId xmlns:a16="http://schemas.microsoft.com/office/drawing/2014/main" id="{7E77FCE9-C61F-A19A-6A2B-713A351EAF5E}"/>
              </a:ext>
            </a:extLst>
          </p:cNvPr>
          <p:cNvSpPr/>
          <p:nvPr/>
        </p:nvSpPr>
        <p:spPr bwMode="auto">
          <a:xfrm>
            <a:off x="1588227" y="4281424"/>
            <a:ext cx="5083262" cy="295212"/>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fr-CH" sz="900" dirty="0">
                <a:solidFill>
                  <a:srgbClr val="000000"/>
                </a:solidFill>
              </a:rPr>
              <a:t>Retour au calme</a:t>
            </a:r>
          </a:p>
          <a:p>
            <a:pPr algn="ctr"/>
            <a:r>
              <a:rPr lang="fr-CH" sz="700" dirty="0">
                <a:solidFill>
                  <a:srgbClr val="000000"/>
                </a:solidFill>
              </a:rPr>
              <a:t>(cool down – étirements intermittents – relaxation musculaire progressive – massage – décontraction)</a:t>
            </a:r>
            <a:endParaRPr lang="de-CH" sz="700" dirty="0">
              <a:solidFill>
                <a:srgbClr val="000000"/>
              </a:solidFill>
            </a:endParaRPr>
          </a:p>
        </p:txBody>
      </p:sp>
      <p:sp>
        <p:nvSpPr>
          <p:cNvPr id="61" name="Rechteck 60">
            <a:extLst>
              <a:ext uri="{FF2B5EF4-FFF2-40B4-BE49-F238E27FC236}">
                <a16:creationId xmlns:a16="http://schemas.microsoft.com/office/drawing/2014/main" id="{A6F5632A-5C0D-AE31-2AC6-668F0A62041B}"/>
              </a:ext>
            </a:extLst>
          </p:cNvPr>
          <p:cNvSpPr/>
          <p:nvPr/>
        </p:nvSpPr>
        <p:spPr bwMode="auto">
          <a:xfrm>
            <a:off x="1588227" y="2439198"/>
            <a:ext cx="5083262" cy="1799892"/>
          </a:xfrm>
          <a:prstGeom prst="rect">
            <a:avLst/>
          </a:prstGeom>
          <a:no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r>
              <a:rPr lang="de-CH" sz="900" dirty="0">
                <a:solidFill>
                  <a:srgbClr val="000000"/>
                </a:solidFill>
              </a:rPr>
              <a:t>Partie principale</a:t>
            </a:r>
          </a:p>
        </p:txBody>
      </p:sp>
      <p:sp>
        <p:nvSpPr>
          <p:cNvPr id="62" name="Rechteck 61">
            <a:extLst>
              <a:ext uri="{FF2B5EF4-FFF2-40B4-BE49-F238E27FC236}">
                <a16:creationId xmlns:a16="http://schemas.microsoft.com/office/drawing/2014/main" id="{084806B0-D792-4C62-6F99-6BB5182D1D0E}"/>
              </a:ext>
            </a:extLst>
          </p:cNvPr>
          <p:cNvSpPr/>
          <p:nvPr/>
        </p:nvSpPr>
        <p:spPr bwMode="auto">
          <a:xfrm>
            <a:off x="6742460" y="2439198"/>
            <a:ext cx="486054" cy="179989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r>
              <a:rPr lang="de-CH" sz="900" dirty="0">
                <a:solidFill>
                  <a:srgbClr val="000000"/>
                </a:solidFill>
              </a:rPr>
              <a:t>30 min</a:t>
            </a:r>
          </a:p>
        </p:txBody>
      </p:sp>
      <p:sp>
        <p:nvSpPr>
          <p:cNvPr id="63" name="Textfeld 4">
            <a:extLst>
              <a:ext uri="{FF2B5EF4-FFF2-40B4-BE49-F238E27FC236}">
                <a16:creationId xmlns:a16="http://schemas.microsoft.com/office/drawing/2014/main" id="{BF0AF0C5-B7C1-DC14-31B9-296D71037A3F}"/>
              </a:ext>
            </a:extLst>
          </p:cNvPr>
          <p:cNvSpPr txBox="1">
            <a:spLocks noChangeArrowheads="1"/>
          </p:cNvSpPr>
          <p:nvPr/>
        </p:nvSpPr>
        <p:spPr bwMode="auto">
          <a:xfrm>
            <a:off x="1642233" y="2703741"/>
            <a:ext cx="4968552" cy="219291"/>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825" b="1" dirty="0">
                <a:solidFill>
                  <a:srgbClr val="FFFFFF"/>
                </a:solidFill>
              </a:rPr>
              <a:t>sem</a:t>
            </a:r>
          </a:p>
        </p:txBody>
      </p:sp>
      <p:sp>
        <p:nvSpPr>
          <p:cNvPr id="64" name="Rechteck 63">
            <a:extLst>
              <a:ext uri="{FF2B5EF4-FFF2-40B4-BE49-F238E27FC236}">
                <a16:creationId xmlns:a16="http://schemas.microsoft.com/office/drawing/2014/main" id="{74937089-A28A-065E-8655-C901724F697C}"/>
              </a:ext>
            </a:extLst>
          </p:cNvPr>
          <p:cNvSpPr/>
          <p:nvPr/>
        </p:nvSpPr>
        <p:spPr bwMode="auto">
          <a:xfrm>
            <a:off x="6742461" y="1987946"/>
            <a:ext cx="489463" cy="45125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65" name="Rechteck 64">
            <a:extLst>
              <a:ext uri="{FF2B5EF4-FFF2-40B4-BE49-F238E27FC236}">
                <a16:creationId xmlns:a16="http://schemas.microsoft.com/office/drawing/2014/main" id="{C242A2E2-27E0-A125-EB9C-3DFB0466E661}"/>
              </a:ext>
            </a:extLst>
          </p:cNvPr>
          <p:cNvSpPr/>
          <p:nvPr/>
        </p:nvSpPr>
        <p:spPr bwMode="auto">
          <a:xfrm>
            <a:off x="6739052" y="4239090"/>
            <a:ext cx="489463" cy="33754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66" name="Textfeld 14">
            <a:extLst>
              <a:ext uri="{FF2B5EF4-FFF2-40B4-BE49-F238E27FC236}">
                <a16:creationId xmlns:a16="http://schemas.microsoft.com/office/drawing/2014/main" id="{DD79371B-457D-3F37-946E-13B60AE6293A}"/>
              </a:ext>
            </a:extLst>
          </p:cNvPr>
          <p:cNvSpPr txBox="1">
            <a:spLocks noChangeArrowheads="1"/>
          </p:cNvSpPr>
          <p:nvPr/>
        </p:nvSpPr>
        <p:spPr bwMode="auto">
          <a:xfrm>
            <a:off x="2511530" y="2697969"/>
            <a:ext cx="810000"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2-5</a:t>
            </a:r>
          </a:p>
        </p:txBody>
      </p:sp>
      <p:sp>
        <p:nvSpPr>
          <p:cNvPr id="67" name="Textfeld 14">
            <a:extLst>
              <a:ext uri="{FF2B5EF4-FFF2-40B4-BE49-F238E27FC236}">
                <a16:creationId xmlns:a16="http://schemas.microsoft.com/office/drawing/2014/main" id="{8AA7068D-BA3D-3B7C-06F8-4F0C65AF10FD}"/>
              </a:ext>
            </a:extLst>
          </p:cNvPr>
          <p:cNvSpPr txBox="1">
            <a:spLocks noChangeArrowheads="1"/>
          </p:cNvSpPr>
          <p:nvPr/>
        </p:nvSpPr>
        <p:spPr bwMode="auto">
          <a:xfrm>
            <a:off x="3321531"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6-8</a:t>
            </a:r>
          </a:p>
        </p:txBody>
      </p:sp>
      <p:sp>
        <p:nvSpPr>
          <p:cNvPr id="68" name="Textfeld 67">
            <a:extLst>
              <a:ext uri="{FF2B5EF4-FFF2-40B4-BE49-F238E27FC236}">
                <a16:creationId xmlns:a16="http://schemas.microsoft.com/office/drawing/2014/main" id="{403899BE-1C43-A371-3A5D-498919C6335E}"/>
              </a:ext>
            </a:extLst>
          </p:cNvPr>
          <p:cNvSpPr txBox="1">
            <a:spLocks noChangeArrowheads="1"/>
          </p:cNvSpPr>
          <p:nvPr/>
        </p:nvSpPr>
        <p:spPr bwMode="auto">
          <a:xfrm>
            <a:off x="4129858" y="2698457"/>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9-12</a:t>
            </a:r>
          </a:p>
        </p:txBody>
      </p:sp>
      <p:sp>
        <p:nvSpPr>
          <p:cNvPr id="69" name="Textfeld 14">
            <a:extLst>
              <a:ext uri="{FF2B5EF4-FFF2-40B4-BE49-F238E27FC236}">
                <a16:creationId xmlns:a16="http://schemas.microsoft.com/office/drawing/2014/main" id="{B5D727BE-3367-4D7D-7076-314E5C47054C}"/>
              </a:ext>
            </a:extLst>
          </p:cNvPr>
          <p:cNvSpPr txBox="1">
            <a:spLocks noChangeArrowheads="1"/>
          </p:cNvSpPr>
          <p:nvPr/>
        </p:nvSpPr>
        <p:spPr bwMode="auto">
          <a:xfrm>
            <a:off x="4939967"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13-15</a:t>
            </a:r>
          </a:p>
        </p:txBody>
      </p:sp>
      <p:sp>
        <p:nvSpPr>
          <p:cNvPr id="70" name="Textfeld 14">
            <a:extLst>
              <a:ext uri="{FF2B5EF4-FFF2-40B4-BE49-F238E27FC236}">
                <a16:creationId xmlns:a16="http://schemas.microsoft.com/office/drawing/2014/main" id="{9E698645-0115-3181-90B0-A4331BD5F0C8}"/>
              </a:ext>
            </a:extLst>
          </p:cNvPr>
          <p:cNvSpPr txBox="1">
            <a:spLocks noChangeArrowheads="1"/>
          </p:cNvSpPr>
          <p:nvPr/>
        </p:nvSpPr>
        <p:spPr bwMode="auto">
          <a:xfrm>
            <a:off x="5750075"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16-18</a:t>
            </a:r>
          </a:p>
        </p:txBody>
      </p:sp>
      <p:sp>
        <p:nvSpPr>
          <p:cNvPr id="71" name="Rechteck 70">
            <a:extLst>
              <a:ext uri="{FF2B5EF4-FFF2-40B4-BE49-F238E27FC236}">
                <a16:creationId xmlns:a16="http://schemas.microsoft.com/office/drawing/2014/main" id="{8769979C-38AB-0527-2F36-C0231DB76136}"/>
              </a:ext>
            </a:extLst>
          </p:cNvPr>
          <p:cNvSpPr/>
          <p:nvPr/>
        </p:nvSpPr>
        <p:spPr bwMode="auto">
          <a:xfrm>
            <a:off x="1709682" y="3035595"/>
            <a:ext cx="742950" cy="468145"/>
          </a:xfrm>
          <a:prstGeom prst="rect">
            <a:avLst/>
          </a:prstGeom>
          <a:solidFill>
            <a:srgbClr val="FFCC0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Théorie</a:t>
            </a:r>
          </a:p>
          <a:p>
            <a:pPr algn="ctr" defTabSz="685800"/>
            <a:r>
              <a:rPr lang="de-CH" sz="650" dirty="0"/>
              <a:t>d’introduction</a:t>
            </a:r>
          </a:p>
        </p:txBody>
      </p:sp>
      <p:sp>
        <p:nvSpPr>
          <p:cNvPr id="72" name="Rechteck 71">
            <a:extLst>
              <a:ext uri="{FF2B5EF4-FFF2-40B4-BE49-F238E27FC236}">
                <a16:creationId xmlns:a16="http://schemas.microsoft.com/office/drawing/2014/main" id="{3BB7148D-A126-2923-923F-5850566DF668}"/>
              </a:ext>
            </a:extLst>
          </p:cNvPr>
          <p:cNvSpPr/>
          <p:nvPr/>
        </p:nvSpPr>
        <p:spPr bwMode="auto">
          <a:xfrm>
            <a:off x="1709682" y="3564910"/>
            <a:ext cx="742950" cy="276170"/>
          </a:xfrm>
          <a:prstGeom prst="rect">
            <a:avLst/>
          </a:prstGeom>
          <a:solidFill>
            <a:srgbClr val="9BBB59"/>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de base</a:t>
            </a:r>
          </a:p>
        </p:txBody>
      </p:sp>
      <p:sp>
        <p:nvSpPr>
          <p:cNvPr id="73" name="Rechteck 72">
            <a:extLst>
              <a:ext uri="{FF2B5EF4-FFF2-40B4-BE49-F238E27FC236}">
                <a16:creationId xmlns:a16="http://schemas.microsoft.com/office/drawing/2014/main" id="{55BAC1B6-3B7D-E10B-687F-008998BE7DA5}"/>
              </a:ext>
            </a:extLst>
          </p:cNvPr>
          <p:cNvSpPr/>
          <p:nvPr/>
        </p:nvSpPr>
        <p:spPr bwMode="auto">
          <a:xfrm>
            <a:off x="2523603" y="3564909"/>
            <a:ext cx="768776"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a:t>
            </a:r>
            <a:br>
              <a:rPr lang="de-CH" sz="650" dirty="0"/>
            </a:br>
            <a:r>
              <a:rPr lang="de-CH" sz="650" dirty="0"/>
              <a:t>de base</a:t>
            </a:r>
          </a:p>
        </p:txBody>
      </p:sp>
      <p:sp>
        <p:nvSpPr>
          <p:cNvPr id="74" name="Rechteck 73">
            <a:extLst>
              <a:ext uri="{FF2B5EF4-FFF2-40B4-BE49-F238E27FC236}">
                <a16:creationId xmlns:a16="http://schemas.microsoft.com/office/drawing/2014/main" id="{A9D0ECCE-952F-34AA-6C46-D27411A1BF41}"/>
              </a:ext>
            </a:extLst>
          </p:cNvPr>
          <p:cNvSpPr/>
          <p:nvPr/>
        </p:nvSpPr>
        <p:spPr bwMode="auto">
          <a:xfrm>
            <a:off x="2533453" y="3029887"/>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(A)</a:t>
            </a:r>
          </a:p>
        </p:txBody>
      </p:sp>
      <p:sp>
        <p:nvSpPr>
          <p:cNvPr id="79" name="Rechteck 78">
            <a:extLst>
              <a:ext uri="{FF2B5EF4-FFF2-40B4-BE49-F238E27FC236}">
                <a16:creationId xmlns:a16="http://schemas.microsoft.com/office/drawing/2014/main" id="{D3FABAF0-7A51-1863-98C1-EC20069EFB78}"/>
              </a:ext>
            </a:extLst>
          </p:cNvPr>
          <p:cNvSpPr/>
          <p:nvPr/>
        </p:nvSpPr>
        <p:spPr bwMode="auto">
          <a:xfrm>
            <a:off x="2510233" y="2987841"/>
            <a:ext cx="4049949" cy="549919"/>
          </a:xfrm>
          <a:prstGeom prst="rect">
            <a:avLst/>
          </a:prstGeom>
          <a:noFill/>
          <a:ln w="25400" cap="flat" cmpd="sng" algn="ctr">
            <a:solidFill>
              <a:schemeClr val="tx1"/>
            </a:solidFill>
            <a:prstDash val="sysDot"/>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endParaRPr lang="de-CH" sz="900" dirty="0">
              <a:solidFill>
                <a:srgbClr val="000000"/>
              </a:solidFill>
            </a:endParaRPr>
          </a:p>
        </p:txBody>
      </p:sp>
      <p:sp>
        <p:nvSpPr>
          <p:cNvPr id="80" name="Rechteck 79">
            <a:extLst>
              <a:ext uri="{FF2B5EF4-FFF2-40B4-BE49-F238E27FC236}">
                <a16:creationId xmlns:a16="http://schemas.microsoft.com/office/drawing/2014/main" id="{87331994-2050-91E5-31D8-C2FADE60E1AD}"/>
              </a:ext>
            </a:extLst>
          </p:cNvPr>
          <p:cNvSpPr/>
          <p:nvPr/>
        </p:nvSpPr>
        <p:spPr bwMode="auto">
          <a:xfrm>
            <a:off x="3349515"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de base</a:t>
            </a:r>
          </a:p>
        </p:txBody>
      </p:sp>
      <p:sp>
        <p:nvSpPr>
          <p:cNvPr id="81" name="Rechteck 80">
            <a:extLst>
              <a:ext uri="{FF2B5EF4-FFF2-40B4-BE49-F238E27FC236}">
                <a16:creationId xmlns:a16="http://schemas.microsoft.com/office/drawing/2014/main" id="{45EE3AE2-C5EE-B928-B70D-87445F318E92}"/>
              </a:ext>
            </a:extLst>
          </p:cNvPr>
          <p:cNvSpPr/>
          <p:nvPr/>
        </p:nvSpPr>
        <p:spPr bwMode="auto">
          <a:xfrm>
            <a:off x="4163550"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par intervalles</a:t>
            </a:r>
          </a:p>
        </p:txBody>
      </p:sp>
      <p:sp>
        <p:nvSpPr>
          <p:cNvPr id="82" name="Rechteck 81">
            <a:extLst>
              <a:ext uri="{FF2B5EF4-FFF2-40B4-BE49-F238E27FC236}">
                <a16:creationId xmlns:a16="http://schemas.microsoft.com/office/drawing/2014/main" id="{B7C80F79-B9CE-1A95-B25E-14FF5E7D1FB2}"/>
              </a:ext>
            </a:extLst>
          </p:cNvPr>
          <p:cNvSpPr/>
          <p:nvPr/>
        </p:nvSpPr>
        <p:spPr bwMode="auto">
          <a:xfrm>
            <a:off x="4163437" y="3875306"/>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pyramidal</a:t>
            </a:r>
          </a:p>
        </p:txBody>
      </p:sp>
      <p:sp>
        <p:nvSpPr>
          <p:cNvPr id="83" name="Textfeld 14">
            <a:extLst>
              <a:ext uri="{FF2B5EF4-FFF2-40B4-BE49-F238E27FC236}">
                <a16:creationId xmlns:a16="http://schemas.microsoft.com/office/drawing/2014/main" id="{17CA58E8-D243-9791-0DC5-C6C7905D307F}"/>
              </a:ext>
            </a:extLst>
          </p:cNvPr>
          <p:cNvSpPr txBox="1">
            <a:spLocks noChangeArrowheads="1"/>
          </p:cNvSpPr>
          <p:nvPr/>
        </p:nvSpPr>
        <p:spPr bwMode="auto">
          <a:xfrm>
            <a:off x="1964581" y="2697968"/>
            <a:ext cx="548624"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a:t>
            </a:r>
          </a:p>
        </p:txBody>
      </p:sp>
      <p:sp>
        <p:nvSpPr>
          <p:cNvPr id="85" name="Rechteck 84">
            <a:extLst>
              <a:ext uri="{FF2B5EF4-FFF2-40B4-BE49-F238E27FC236}">
                <a16:creationId xmlns:a16="http://schemas.microsoft.com/office/drawing/2014/main" id="{576FBD10-D96F-2946-4F6F-4E345BD4BB40}"/>
              </a:ext>
            </a:extLst>
          </p:cNvPr>
          <p:cNvSpPr/>
          <p:nvPr/>
        </p:nvSpPr>
        <p:spPr bwMode="auto">
          <a:xfrm>
            <a:off x="3355110" y="3875305"/>
            <a:ext cx="737355"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Test d’’intervalles</a:t>
            </a:r>
          </a:p>
        </p:txBody>
      </p:sp>
      <p:sp>
        <p:nvSpPr>
          <p:cNvPr id="86" name="Rechteck 85">
            <a:extLst>
              <a:ext uri="{FF2B5EF4-FFF2-40B4-BE49-F238E27FC236}">
                <a16:creationId xmlns:a16="http://schemas.microsoft.com/office/drawing/2014/main" id="{4230755A-10D6-FEDD-14FD-A4DAC227ADE2}"/>
              </a:ext>
            </a:extLst>
          </p:cNvPr>
          <p:cNvSpPr/>
          <p:nvPr/>
        </p:nvSpPr>
        <p:spPr bwMode="auto">
          <a:xfrm>
            <a:off x="4970940" y="357124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par intervalles</a:t>
            </a:r>
          </a:p>
        </p:txBody>
      </p:sp>
      <p:sp>
        <p:nvSpPr>
          <p:cNvPr id="87" name="Rechteck 86">
            <a:extLst>
              <a:ext uri="{FF2B5EF4-FFF2-40B4-BE49-F238E27FC236}">
                <a16:creationId xmlns:a16="http://schemas.microsoft.com/office/drawing/2014/main" id="{F477FDCA-7D10-5AD2-9C87-73F13D0B497C}"/>
              </a:ext>
            </a:extLst>
          </p:cNvPr>
          <p:cNvSpPr/>
          <p:nvPr/>
        </p:nvSpPr>
        <p:spPr bwMode="auto">
          <a:xfrm>
            <a:off x="4970827" y="3878475"/>
            <a:ext cx="742950" cy="26683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pyramidal</a:t>
            </a:r>
          </a:p>
        </p:txBody>
      </p:sp>
      <p:sp>
        <p:nvSpPr>
          <p:cNvPr id="88" name="Rechteck 87">
            <a:extLst>
              <a:ext uri="{FF2B5EF4-FFF2-40B4-BE49-F238E27FC236}">
                <a16:creationId xmlns:a16="http://schemas.microsoft.com/office/drawing/2014/main" id="{1B474A91-FBFE-7E5B-8027-BE633ABCD15F}"/>
              </a:ext>
            </a:extLst>
          </p:cNvPr>
          <p:cNvSpPr/>
          <p:nvPr/>
        </p:nvSpPr>
        <p:spPr bwMode="auto">
          <a:xfrm>
            <a:off x="5750075" y="356490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Entraînement par intervalles</a:t>
            </a:r>
          </a:p>
        </p:txBody>
      </p:sp>
      <p:sp>
        <p:nvSpPr>
          <p:cNvPr id="89" name="Rechteck 88">
            <a:extLst>
              <a:ext uri="{FF2B5EF4-FFF2-40B4-BE49-F238E27FC236}">
                <a16:creationId xmlns:a16="http://schemas.microsoft.com/office/drawing/2014/main" id="{416CBE65-DBE8-F215-E5A1-7A8211DECC3F}"/>
              </a:ext>
            </a:extLst>
          </p:cNvPr>
          <p:cNvSpPr/>
          <p:nvPr/>
        </p:nvSpPr>
        <p:spPr bwMode="auto">
          <a:xfrm>
            <a:off x="5750075" y="3875306"/>
            <a:ext cx="742950" cy="26999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Test d’’intervalles</a:t>
            </a:r>
          </a:p>
        </p:txBody>
      </p:sp>
      <p:sp>
        <p:nvSpPr>
          <p:cNvPr id="2" name="Rechteck 1">
            <a:extLst>
              <a:ext uri="{FF2B5EF4-FFF2-40B4-BE49-F238E27FC236}">
                <a16:creationId xmlns:a16="http://schemas.microsoft.com/office/drawing/2014/main" id="{ACE5A958-CC7C-4D51-C054-78066287A69C}"/>
              </a:ext>
            </a:extLst>
          </p:cNvPr>
          <p:cNvSpPr/>
          <p:nvPr/>
        </p:nvSpPr>
        <p:spPr bwMode="auto">
          <a:xfrm>
            <a:off x="2533453" y="3283067"/>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(B)</a:t>
            </a:r>
          </a:p>
        </p:txBody>
      </p:sp>
      <p:sp>
        <p:nvSpPr>
          <p:cNvPr id="3" name="Rechteck 2">
            <a:extLst>
              <a:ext uri="{FF2B5EF4-FFF2-40B4-BE49-F238E27FC236}">
                <a16:creationId xmlns:a16="http://schemas.microsoft.com/office/drawing/2014/main" id="{B418FB25-002F-3084-0201-B7898455A801}"/>
              </a:ext>
            </a:extLst>
          </p:cNvPr>
          <p:cNvSpPr/>
          <p:nvPr/>
        </p:nvSpPr>
        <p:spPr bwMode="auto">
          <a:xfrm>
            <a:off x="3341527" y="3036883"/>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(C)</a:t>
            </a:r>
          </a:p>
        </p:txBody>
      </p:sp>
      <p:sp>
        <p:nvSpPr>
          <p:cNvPr id="5" name="Rechteck 4">
            <a:extLst>
              <a:ext uri="{FF2B5EF4-FFF2-40B4-BE49-F238E27FC236}">
                <a16:creationId xmlns:a16="http://schemas.microsoft.com/office/drawing/2014/main" id="{DBF2D117-B220-EF33-4474-93E31217A5E1}"/>
              </a:ext>
            </a:extLst>
          </p:cNvPr>
          <p:cNvSpPr/>
          <p:nvPr/>
        </p:nvSpPr>
        <p:spPr bwMode="auto">
          <a:xfrm>
            <a:off x="4159130" y="3036883"/>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(D)</a:t>
            </a:r>
          </a:p>
        </p:txBody>
      </p:sp>
      <p:sp>
        <p:nvSpPr>
          <p:cNvPr id="6" name="Rechteck 5">
            <a:extLst>
              <a:ext uri="{FF2B5EF4-FFF2-40B4-BE49-F238E27FC236}">
                <a16:creationId xmlns:a16="http://schemas.microsoft.com/office/drawing/2014/main" id="{19A38644-4EB5-DBCC-5BE1-31CD90E8F8E8}"/>
              </a:ext>
            </a:extLst>
          </p:cNvPr>
          <p:cNvSpPr/>
          <p:nvPr/>
        </p:nvSpPr>
        <p:spPr bwMode="auto">
          <a:xfrm>
            <a:off x="4970827" y="3032990"/>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(E)</a:t>
            </a:r>
          </a:p>
        </p:txBody>
      </p:sp>
      <p:sp>
        <p:nvSpPr>
          <p:cNvPr id="7" name="Rechteck 6">
            <a:extLst>
              <a:ext uri="{FF2B5EF4-FFF2-40B4-BE49-F238E27FC236}">
                <a16:creationId xmlns:a16="http://schemas.microsoft.com/office/drawing/2014/main" id="{B5037872-D639-DF39-283F-9E2190089E34}"/>
              </a:ext>
            </a:extLst>
          </p:cNvPr>
          <p:cNvSpPr/>
          <p:nvPr/>
        </p:nvSpPr>
        <p:spPr bwMode="auto">
          <a:xfrm>
            <a:off x="5775666" y="3032990"/>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Formes de renforcement (F)</a:t>
            </a:r>
          </a:p>
        </p:txBody>
      </p:sp>
      <p:pic>
        <p:nvPicPr>
          <p:cNvPr id="9" name="Grafik 8">
            <a:extLst>
              <a:ext uri="{FF2B5EF4-FFF2-40B4-BE49-F238E27FC236}">
                <a16:creationId xmlns:a16="http://schemas.microsoft.com/office/drawing/2014/main" id="{F3532D3B-2324-752B-B5E3-2FDBA3A5B055}"/>
              </a:ext>
            </a:extLst>
          </p:cNvPr>
          <p:cNvPicPr>
            <a:picLocks noChangeAspect="1"/>
          </p:cNvPicPr>
          <p:nvPr/>
        </p:nvPicPr>
        <p:blipFill>
          <a:blip r:embed="rId2"/>
          <a:stretch>
            <a:fillRect/>
          </a:stretch>
        </p:blipFill>
        <p:spPr>
          <a:xfrm>
            <a:off x="317789" y="1453437"/>
            <a:ext cx="7682682" cy="3600000"/>
          </a:xfrm>
          <a:prstGeom prst="rect">
            <a:avLst/>
          </a:prstGeom>
        </p:spPr>
      </p:pic>
      <p:sp>
        <p:nvSpPr>
          <p:cNvPr id="8" name="SeitenzahlBenutzerdefiniert">
            <a:extLst>
              <a:ext uri="{FF2B5EF4-FFF2-40B4-BE49-F238E27FC236}">
                <a16:creationId xmlns:a16="http://schemas.microsoft.com/office/drawing/2014/main" id="{6A15BD00-FAA0-5B00-B95F-D74362622F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22157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DF37-AF8C-B049-AE9E-9183948773A7}"/>
            </a:ext>
          </a:extLst>
        </p:cNvPr>
        <p:cNvGrpSpPr/>
        <p:nvPr/>
      </p:nvGrpSpPr>
      <p:grpSpPr>
        <a:xfrm>
          <a:off x="0" y="0"/>
          <a:ext cx="0" cy="0"/>
          <a:chOff x="0" y="0"/>
          <a:chExt cx="0" cy="0"/>
        </a:xfrm>
      </p:grpSpPr>
      <p:pic>
        <p:nvPicPr>
          <p:cNvPr id="4" name="Grafik 3" descr="Ein Bild, das Text, Screenshot, Design enthält.&#10;&#10;KI-generierte Inhalte können fehlerhaft sein.">
            <a:extLst>
              <a:ext uri="{FF2B5EF4-FFF2-40B4-BE49-F238E27FC236}">
                <a16:creationId xmlns:a16="http://schemas.microsoft.com/office/drawing/2014/main" id="{13B314DC-3050-9AE4-33E4-CB5E9D922562}"/>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302171" y="2009242"/>
            <a:ext cx="9587658" cy="3631604"/>
          </a:xfrm>
          <a:prstGeom prst="rect">
            <a:avLst/>
          </a:prstGeom>
        </p:spPr>
      </p:pic>
      <p:sp>
        <p:nvSpPr>
          <p:cNvPr id="5" name="Titel 2">
            <a:extLst>
              <a:ext uri="{FF2B5EF4-FFF2-40B4-BE49-F238E27FC236}">
                <a16:creationId xmlns:a16="http://schemas.microsoft.com/office/drawing/2014/main" id="{85FEE52D-7273-4F4B-9362-99EBA18D1EB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D798EC6A-D18C-6B88-C746-5846077E65A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a:t>
            </a:r>
            <a:endParaRPr lang="de-CH" sz="900" dirty="0"/>
          </a:p>
        </p:txBody>
      </p:sp>
    </p:spTree>
    <p:extLst>
      <p:ext uri="{BB962C8B-B14F-4D97-AF65-F5344CB8AC3E}">
        <p14:creationId xmlns:p14="http://schemas.microsoft.com/office/powerpoint/2010/main" val="18899665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BC65C-23B2-95E1-BED9-DCB334E89D5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179E751-F312-B15C-5E6A-C2492E9678E8}"/>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a:t>
            </a:r>
            <a:r>
              <a:rPr lang="de-CH" dirty="0" err="1"/>
              <a:t>reclute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dirty="0"/>
          </a:p>
        </p:txBody>
      </p:sp>
      <p:sp>
        <p:nvSpPr>
          <p:cNvPr id="56" name="Abgerundetes Rechteck 2">
            <a:extLst>
              <a:ext uri="{FF2B5EF4-FFF2-40B4-BE49-F238E27FC236}">
                <a16:creationId xmlns:a16="http://schemas.microsoft.com/office/drawing/2014/main" id="{73E9D042-E7D2-B3BF-0DC6-9BB159C15445}"/>
              </a:ext>
            </a:extLst>
          </p:cNvPr>
          <p:cNvSpPr/>
          <p:nvPr/>
        </p:nvSpPr>
        <p:spPr bwMode="auto">
          <a:xfrm>
            <a:off x="4151784" y="5062590"/>
            <a:ext cx="7416824"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2000" dirty="0"/>
              <a:t>Esercizi di rafforzamento con il peso del proprio corpo</a:t>
            </a:r>
          </a:p>
          <a:p>
            <a:pPr algn="ctr" eaLnBrk="0" hangingPunct="0"/>
            <a:r>
              <a:rPr lang="it-IT" sz="1600" dirty="0"/>
              <a:t>da semplici a complessi (statici-dinamici)</a:t>
            </a:r>
            <a:endParaRPr lang="fr-CH" sz="1600" dirty="0"/>
          </a:p>
        </p:txBody>
      </p:sp>
      <p:sp>
        <p:nvSpPr>
          <p:cNvPr id="57" name="Abgerundetes Rechteck 6">
            <a:extLst>
              <a:ext uri="{FF2B5EF4-FFF2-40B4-BE49-F238E27FC236}">
                <a16:creationId xmlns:a16="http://schemas.microsoft.com/office/drawing/2014/main" id="{6EF495D1-C84A-4C25-87A1-B00DC0C3D083}"/>
              </a:ext>
            </a:extLst>
          </p:cNvPr>
          <p:cNvSpPr/>
          <p:nvPr/>
        </p:nvSpPr>
        <p:spPr bwMode="auto">
          <a:xfrm>
            <a:off x="4151784" y="5851808"/>
            <a:ext cx="7416824" cy="720096"/>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fr-CH" sz="2000" dirty="0" err="1"/>
              <a:t>Allenamento</a:t>
            </a:r>
            <a:r>
              <a:rPr lang="fr-CH" sz="2000" dirty="0"/>
              <a:t> di corsa</a:t>
            </a:r>
          </a:p>
          <a:p>
            <a:pPr algn="ctr" eaLnBrk="0" hangingPunct="0"/>
            <a:r>
              <a:rPr lang="it-IT" sz="1600" dirty="0"/>
              <a:t>dall'allenamento di base all'allenamento specifico (a intervalli/piramidale)</a:t>
            </a:r>
            <a:endParaRPr lang="fr-CH" sz="1600" dirty="0"/>
          </a:p>
        </p:txBody>
      </p:sp>
      <p:sp>
        <p:nvSpPr>
          <p:cNvPr id="58" name="Inhaltsplatzhalter 1">
            <a:extLst>
              <a:ext uri="{FF2B5EF4-FFF2-40B4-BE49-F238E27FC236}">
                <a16:creationId xmlns:a16="http://schemas.microsoft.com/office/drawing/2014/main" id="{08045167-C9A9-C4F2-E1D6-C29ED8FC6FDE}"/>
              </a:ext>
            </a:extLst>
          </p:cNvPr>
          <p:cNvSpPr>
            <a:spLocks noGrp="1"/>
          </p:cNvSpPr>
          <p:nvPr>
            <p:ph idx="1"/>
          </p:nvPr>
        </p:nvSpPr>
        <p:spPr>
          <a:xfrm>
            <a:off x="839416" y="5582964"/>
            <a:ext cx="3312368" cy="537687"/>
          </a:xfrm>
        </p:spPr>
        <p:txBody>
          <a:bodyPr/>
          <a:lstStyle/>
          <a:p>
            <a:pPr algn="ctr"/>
            <a:r>
              <a:rPr lang="de-CH" sz="2400" dirty="0" err="1"/>
              <a:t>una</a:t>
            </a:r>
            <a:r>
              <a:rPr lang="de-CH" sz="2400" dirty="0"/>
              <a:t> </a:t>
            </a:r>
            <a:r>
              <a:rPr lang="de-CH" sz="2400" dirty="0" err="1"/>
              <a:t>volta</a:t>
            </a:r>
            <a:r>
              <a:rPr lang="de-CH" sz="2400" dirty="0"/>
              <a:t> alla </a:t>
            </a:r>
            <a:r>
              <a:rPr lang="de-CH" sz="2400" dirty="0" err="1"/>
              <a:t>settimana</a:t>
            </a:r>
            <a:endParaRPr lang="de-CH" sz="2400" dirty="0"/>
          </a:p>
        </p:txBody>
      </p:sp>
      <p:sp>
        <p:nvSpPr>
          <p:cNvPr id="2" name="Rechteck 1">
            <a:extLst>
              <a:ext uri="{FF2B5EF4-FFF2-40B4-BE49-F238E27FC236}">
                <a16:creationId xmlns:a16="http://schemas.microsoft.com/office/drawing/2014/main" id="{D9B6FE7F-8B4C-637E-83D1-48A739E5F7F7}"/>
              </a:ext>
            </a:extLst>
          </p:cNvPr>
          <p:cNvSpPr/>
          <p:nvPr/>
        </p:nvSpPr>
        <p:spPr bwMode="auto">
          <a:xfrm>
            <a:off x="1588227" y="1987946"/>
            <a:ext cx="5083262" cy="425374"/>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de-CH" sz="900" dirty="0">
                <a:solidFill>
                  <a:srgbClr val="000000"/>
                </a:solidFill>
              </a:rPr>
              <a:t>Riscaldamento</a:t>
            </a:r>
          </a:p>
          <a:p>
            <a:pPr algn="ctr"/>
            <a:r>
              <a:rPr lang="it-IT" sz="700" dirty="0">
                <a:solidFill>
                  <a:srgbClr val="000000"/>
                </a:solidFill>
              </a:rPr>
              <a:t>(stimolare il sistema cardiovascolare – mobilizzare le articolazioni/allungamento dinamico – aumentare il battito cardiaco – passaggio alla parte principale)</a:t>
            </a:r>
            <a:endParaRPr lang="de-CH" sz="700" dirty="0">
              <a:solidFill>
                <a:srgbClr val="000000"/>
              </a:solidFill>
            </a:endParaRPr>
          </a:p>
        </p:txBody>
      </p:sp>
      <p:sp>
        <p:nvSpPr>
          <p:cNvPr id="3" name="Rechteck 2">
            <a:extLst>
              <a:ext uri="{FF2B5EF4-FFF2-40B4-BE49-F238E27FC236}">
                <a16:creationId xmlns:a16="http://schemas.microsoft.com/office/drawing/2014/main" id="{8716FF48-C224-14B0-2F65-202754723F32}"/>
              </a:ext>
            </a:extLst>
          </p:cNvPr>
          <p:cNvSpPr/>
          <p:nvPr/>
        </p:nvSpPr>
        <p:spPr bwMode="auto">
          <a:xfrm>
            <a:off x="1588227" y="4281424"/>
            <a:ext cx="5083262" cy="295212"/>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a:r>
              <a:rPr lang="fr-CH" sz="900" dirty="0">
                <a:solidFill>
                  <a:srgbClr val="000000"/>
                </a:solidFill>
              </a:rPr>
              <a:t>Ritorno alla calma</a:t>
            </a:r>
          </a:p>
          <a:p>
            <a:pPr algn="ctr"/>
            <a:r>
              <a:rPr lang="it-IT" sz="700" dirty="0">
                <a:solidFill>
                  <a:srgbClr val="000000"/>
                </a:solidFill>
              </a:rPr>
              <a:t>(cool down – stretching intermittente – rilassamento muscolare progressivo – massaggio – distensione)</a:t>
            </a:r>
            <a:endParaRPr lang="fr-CH" sz="700" dirty="0">
              <a:solidFill>
                <a:srgbClr val="000000"/>
              </a:solidFill>
            </a:endParaRPr>
          </a:p>
        </p:txBody>
      </p:sp>
      <p:sp>
        <p:nvSpPr>
          <p:cNvPr id="5" name="Rechteck 4">
            <a:extLst>
              <a:ext uri="{FF2B5EF4-FFF2-40B4-BE49-F238E27FC236}">
                <a16:creationId xmlns:a16="http://schemas.microsoft.com/office/drawing/2014/main" id="{4301D953-7D08-956E-AAAD-41B1BF882D76}"/>
              </a:ext>
            </a:extLst>
          </p:cNvPr>
          <p:cNvSpPr/>
          <p:nvPr/>
        </p:nvSpPr>
        <p:spPr bwMode="auto">
          <a:xfrm>
            <a:off x="1588227" y="2439198"/>
            <a:ext cx="5083262" cy="1799892"/>
          </a:xfrm>
          <a:prstGeom prst="rect">
            <a:avLst/>
          </a:prstGeom>
          <a:no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r>
              <a:rPr lang="de-CH" sz="900" dirty="0">
                <a:solidFill>
                  <a:srgbClr val="000000"/>
                </a:solidFill>
              </a:rPr>
              <a:t>Parte principale</a:t>
            </a:r>
          </a:p>
        </p:txBody>
      </p:sp>
      <p:sp>
        <p:nvSpPr>
          <p:cNvPr id="6" name="Rechteck 5">
            <a:extLst>
              <a:ext uri="{FF2B5EF4-FFF2-40B4-BE49-F238E27FC236}">
                <a16:creationId xmlns:a16="http://schemas.microsoft.com/office/drawing/2014/main" id="{A20B8054-3AF4-14E3-0C7D-F300FFCD3CC4}"/>
              </a:ext>
            </a:extLst>
          </p:cNvPr>
          <p:cNvSpPr/>
          <p:nvPr/>
        </p:nvSpPr>
        <p:spPr bwMode="auto">
          <a:xfrm>
            <a:off x="6742460" y="2439198"/>
            <a:ext cx="486054" cy="179989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r>
              <a:rPr lang="de-CH" sz="900" dirty="0">
                <a:solidFill>
                  <a:srgbClr val="000000"/>
                </a:solidFill>
              </a:rPr>
              <a:t>30 min</a:t>
            </a:r>
          </a:p>
        </p:txBody>
      </p:sp>
      <p:sp>
        <p:nvSpPr>
          <p:cNvPr id="7" name="Textfeld 4">
            <a:extLst>
              <a:ext uri="{FF2B5EF4-FFF2-40B4-BE49-F238E27FC236}">
                <a16:creationId xmlns:a16="http://schemas.microsoft.com/office/drawing/2014/main" id="{E3C3A24E-FF9F-F76C-0317-6E09CDC8EA97}"/>
              </a:ext>
            </a:extLst>
          </p:cNvPr>
          <p:cNvSpPr txBox="1">
            <a:spLocks noChangeArrowheads="1"/>
          </p:cNvSpPr>
          <p:nvPr/>
        </p:nvSpPr>
        <p:spPr bwMode="auto">
          <a:xfrm>
            <a:off x="1642233" y="2703741"/>
            <a:ext cx="4968552" cy="219291"/>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825" b="1" dirty="0">
                <a:solidFill>
                  <a:srgbClr val="FFFFFF"/>
                </a:solidFill>
              </a:rPr>
              <a:t>sett</a:t>
            </a:r>
          </a:p>
        </p:txBody>
      </p:sp>
      <p:sp>
        <p:nvSpPr>
          <p:cNvPr id="8" name="Rechteck 7">
            <a:extLst>
              <a:ext uri="{FF2B5EF4-FFF2-40B4-BE49-F238E27FC236}">
                <a16:creationId xmlns:a16="http://schemas.microsoft.com/office/drawing/2014/main" id="{399D36E2-449B-6189-5CB9-E6CAF6FF8358}"/>
              </a:ext>
            </a:extLst>
          </p:cNvPr>
          <p:cNvSpPr/>
          <p:nvPr/>
        </p:nvSpPr>
        <p:spPr bwMode="auto">
          <a:xfrm>
            <a:off x="6742461" y="1987946"/>
            <a:ext cx="489463" cy="45125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9" name="Rechteck 8">
            <a:extLst>
              <a:ext uri="{FF2B5EF4-FFF2-40B4-BE49-F238E27FC236}">
                <a16:creationId xmlns:a16="http://schemas.microsoft.com/office/drawing/2014/main" id="{820337D6-B90C-67A4-1326-8EF72B4B6A69}"/>
              </a:ext>
            </a:extLst>
          </p:cNvPr>
          <p:cNvSpPr/>
          <p:nvPr/>
        </p:nvSpPr>
        <p:spPr bwMode="auto">
          <a:xfrm>
            <a:off x="6739052" y="4239090"/>
            <a:ext cx="489463" cy="33754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defTabSz="685800"/>
            <a:endParaRPr lang="de-CH" sz="900"/>
          </a:p>
        </p:txBody>
      </p:sp>
      <p:sp>
        <p:nvSpPr>
          <p:cNvPr id="15" name="Rechteck 14">
            <a:extLst>
              <a:ext uri="{FF2B5EF4-FFF2-40B4-BE49-F238E27FC236}">
                <a16:creationId xmlns:a16="http://schemas.microsoft.com/office/drawing/2014/main" id="{2E55BCAF-D7B9-7417-4667-D9F158DB8372}"/>
              </a:ext>
            </a:extLst>
          </p:cNvPr>
          <p:cNvSpPr/>
          <p:nvPr/>
        </p:nvSpPr>
        <p:spPr bwMode="auto">
          <a:xfrm>
            <a:off x="1709682" y="3035595"/>
            <a:ext cx="742950" cy="468145"/>
          </a:xfrm>
          <a:prstGeom prst="rect">
            <a:avLst/>
          </a:prstGeom>
          <a:solidFill>
            <a:srgbClr val="FFCC0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Teoria</a:t>
            </a:r>
          </a:p>
          <a:p>
            <a:pPr algn="ctr" defTabSz="685800"/>
            <a:r>
              <a:rPr lang="de-CH" sz="650" dirty="0"/>
              <a:t>introduttiva</a:t>
            </a:r>
          </a:p>
        </p:txBody>
      </p:sp>
      <p:sp>
        <p:nvSpPr>
          <p:cNvPr id="16" name="Rechteck 15">
            <a:extLst>
              <a:ext uri="{FF2B5EF4-FFF2-40B4-BE49-F238E27FC236}">
                <a16:creationId xmlns:a16="http://schemas.microsoft.com/office/drawing/2014/main" id="{E69AEEAD-1402-C3AC-D3D6-BF1B3F60DD3B}"/>
              </a:ext>
            </a:extLst>
          </p:cNvPr>
          <p:cNvSpPr/>
          <p:nvPr/>
        </p:nvSpPr>
        <p:spPr bwMode="auto">
          <a:xfrm>
            <a:off x="1709682" y="3564910"/>
            <a:ext cx="742950" cy="276170"/>
          </a:xfrm>
          <a:prstGeom prst="rect">
            <a:avLst/>
          </a:prstGeom>
          <a:solidFill>
            <a:srgbClr val="9BBB59"/>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a:t>
            </a:r>
            <a:br>
              <a:rPr lang="de-CH" sz="650" dirty="0"/>
            </a:br>
            <a:r>
              <a:rPr lang="de-CH" sz="650" dirty="0"/>
              <a:t>di base</a:t>
            </a:r>
          </a:p>
        </p:txBody>
      </p:sp>
      <p:sp>
        <p:nvSpPr>
          <p:cNvPr id="17" name="Rechteck 16">
            <a:extLst>
              <a:ext uri="{FF2B5EF4-FFF2-40B4-BE49-F238E27FC236}">
                <a16:creationId xmlns:a16="http://schemas.microsoft.com/office/drawing/2014/main" id="{BAB9B56A-8DA2-806B-26FB-2D26AAD3FA0A}"/>
              </a:ext>
            </a:extLst>
          </p:cNvPr>
          <p:cNvSpPr/>
          <p:nvPr/>
        </p:nvSpPr>
        <p:spPr bwMode="auto">
          <a:xfrm>
            <a:off x="2533453" y="356490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 </a:t>
            </a:r>
            <a:br>
              <a:rPr lang="de-CH" sz="650" dirty="0"/>
            </a:br>
            <a:r>
              <a:rPr lang="de-CH" sz="650" dirty="0"/>
              <a:t>di base</a:t>
            </a:r>
          </a:p>
        </p:txBody>
      </p:sp>
      <p:sp>
        <p:nvSpPr>
          <p:cNvPr id="18" name="Rechteck 17">
            <a:extLst>
              <a:ext uri="{FF2B5EF4-FFF2-40B4-BE49-F238E27FC236}">
                <a16:creationId xmlns:a16="http://schemas.microsoft.com/office/drawing/2014/main" id="{D09E335E-2943-B5A4-FD7D-4690C9B04F18}"/>
              </a:ext>
            </a:extLst>
          </p:cNvPr>
          <p:cNvSpPr/>
          <p:nvPr/>
        </p:nvSpPr>
        <p:spPr bwMode="auto">
          <a:xfrm>
            <a:off x="2533453" y="3029887"/>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rafforzamento(A)</a:t>
            </a:r>
          </a:p>
        </p:txBody>
      </p:sp>
      <p:sp>
        <p:nvSpPr>
          <p:cNvPr id="19" name="Rechteck 18">
            <a:extLst>
              <a:ext uri="{FF2B5EF4-FFF2-40B4-BE49-F238E27FC236}">
                <a16:creationId xmlns:a16="http://schemas.microsoft.com/office/drawing/2014/main" id="{8F65897B-45B9-43C6-451E-726E22354C48}"/>
              </a:ext>
            </a:extLst>
          </p:cNvPr>
          <p:cNvSpPr/>
          <p:nvPr/>
        </p:nvSpPr>
        <p:spPr bwMode="auto">
          <a:xfrm>
            <a:off x="2510233" y="2987841"/>
            <a:ext cx="4049949" cy="549919"/>
          </a:xfrm>
          <a:prstGeom prst="rect">
            <a:avLst/>
          </a:prstGeom>
          <a:noFill/>
          <a:ln w="25400" cap="flat" cmpd="sng" algn="ctr">
            <a:solidFill>
              <a:schemeClr val="tx1"/>
            </a:solidFill>
            <a:prstDash val="sysDot"/>
            <a:round/>
            <a:headEnd type="none" w="med" len="med"/>
            <a:tailEnd type="none" w="med" len="med"/>
          </a:ln>
          <a:effectLst/>
        </p:spPr>
        <p:txBody>
          <a:bodyPr vert="horz" wrap="square" lIns="68573" tIns="34286" rIns="68573" bIns="34286" numCol="1" rtlCol="0" anchor="t" anchorCtr="0" compatLnSpc="1">
            <a:prstTxWarp prst="textNoShape">
              <a:avLst/>
            </a:prstTxWarp>
          </a:bodyPr>
          <a:lstStyle/>
          <a:p>
            <a:endParaRPr lang="de-CH" sz="900" dirty="0">
              <a:solidFill>
                <a:srgbClr val="000000"/>
              </a:solidFill>
            </a:endParaRPr>
          </a:p>
        </p:txBody>
      </p:sp>
      <p:sp>
        <p:nvSpPr>
          <p:cNvPr id="20" name="Rechteck 19">
            <a:extLst>
              <a:ext uri="{FF2B5EF4-FFF2-40B4-BE49-F238E27FC236}">
                <a16:creationId xmlns:a16="http://schemas.microsoft.com/office/drawing/2014/main" id="{79192284-42BB-8AE3-13D4-1753063FD8F5}"/>
              </a:ext>
            </a:extLst>
          </p:cNvPr>
          <p:cNvSpPr/>
          <p:nvPr/>
        </p:nvSpPr>
        <p:spPr bwMode="auto">
          <a:xfrm>
            <a:off x="3349515"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a:t>
            </a:r>
            <a:br>
              <a:rPr lang="de-CH" sz="650" dirty="0"/>
            </a:br>
            <a:r>
              <a:rPr lang="de-CH" sz="650" dirty="0"/>
              <a:t>di base</a:t>
            </a:r>
          </a:p>
        </p:txBody>
      </p:sp>
      <p:sp>
        <p:nvSpPr>
          <p:cNvPr id="21" name="Rechteck 20">
            <a:extLst>
              <a:ext uri="{FF2B5EF4-FFF2-40B4-BE49-F238E27FC236}">
                <a16:creationId xmlns:a16="http://schemas.microsoft.com/office/drawing/2014/main" id="{723B2844-C21C-BAA8-943A-6CB4104A06E1}"/>
              </a:ext>
            </a:extLst>
          </p:cNvPr>
          <p:cNvSpPr/>
          <p:nvPr/>
        </p:nvSpPr>
        <p:spPr bwMode="auto">
          <a:xfrm>
            <a:off x="4163550" y="356807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a:t>
            </a:r>
          </a:p>
          <a:p>
            <a:pPr algn="ctr" defTabSz="685800"/>
            <a:r>
              <a:rPr lang="de-CH" sz="650" dirty="0"/>
              <a:t>a intervalli</a:t>
            </a:r>
          </a:p>
        </p:txBody>
      </p:sp>
      <p:sp>
        <p:nvSpPr>
          <p:cNvPr id="22" name="Rechteck 21">
            <a:extLst>
              <a:ext uri="{FF2B5EF4-FFF2-40B4-BE49-F238E27FC236}">
                <a16:creationId xmlns:a16="http://schemas.microsoft.com/office/drawing/2014/main" id="{74EC0ACB-E6E7-C0B4-22A4-90CFBD3F37FE}"/>
              </a:ext>
            </a:extLst>
          </p:cNvPr>
          <p:cNvSpPr/>
          <p:nvPr/>
        </p:nvSpPr>
        <p:spPr bwMode="auto">
          <a:xfrm>
            <a:off x="4163437" y="3875306"/>
            <a:ext cx="742950" cy="27316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 piramidale</a:t>
            </a:r>
          </a:p>
        </p:txBody>
      </p:sp>
      <p:sp>
        <p:nvSpPr>
          <p:cNvPr id="24" name="Rechteck 23">
            <a:extLst>
              <a:ext uri="{FF2B5EF4-FFF2-40B4-BE49-F238E27FC236}">
                <a16:creationId xmlns:a16="http://schemas.microsoft.com/office/drawing/2014/main" id="{460EC0EA-AC61-574D-FFDC-5DD8E286E9E5}"/>
              </a:ext>
            </a:extLst>
          </p:cNvPr>
          <p:cNvSpPr/>
          <p:nvPr/>
        </p:nvSpPr>
        <p:spPr bwMode="auto">
          <a:xfrm>
            <a:off x="3355110" y="3875304"/>
            <a:ext cx="737355" cy="27317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Test a intervalli (4x2)</a:t>
            </a:r>
          </a:p>
        </p:txBody>
      </p:sp>
      <p:sp>
        <p:nvSpPr>
          <p:cNvPr id="25" name="Rechteck 24">
            <a:extLst>
              <a:ext uri="{FF2B5EF4-FFF2-40B4-BE49-F238E27FC236}">
                <a16:creationId xmlns:a16="http://schemas.microsoft.com/office/drawing/2014/main" id="{467CD452-D291-3467-53B0-678529CB57CB}"/>
              </a:ext>
            </a:extLst>
          </p:cNvPr>
          <p:cNvSpPr/>
          <p:nvPr/>
        </p:nvSpPr>
        <p:spPr bwMode="auto">
          <a:xfrm>
            <a:off x="4970940" y="357124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a:t>
            </a:r>
          </a:p>
          <a:p>
            <a:pPr algn="ctr" defTabSz="685800"/>
            <a:r>
              <a:rPr lang="de-CH" sz="650" dirty="0"/>
              <a:t>a intervalli</a:t>
            </a:r>
          </a:p>
        </p:txBody>
      </p:sp>
      <p:sp>
        <p:nvSpPr>
          <p:cNvPr id="26" name="Rechteck 25">
            <a:extLst>
              <a:ext uri="{FF2B5EF4-FFF2-40B4-BE49-F238E27FC236}">
                <a16:creationId xmlns:a16="http://schemas.microsoft.com/office/drawing/2014/main" id="{1BF4564F-3410-B0AF-3D0E-A83655263DAE}"/>
              </a:ext>
            </a:extLst>
          </p:cNvPr>
          <p:cNvSpPr/>
          <p:nvPr/>
        </p:nvSpPr>
        <p:spPr bwMode="auto">
          <a:xfrm>
            <a:off x="4970827" y="3878475"/>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 piramidale</a:t>
            </a:r>
          </a:p>
        </p:txBody>
      </p:sp>
      <p:sp>
        <p:nvSpPr>
          <p:cNvPr id="27" name="Rechteck 26">
            <a:extLst>
              <a:ext uri="{FF2B5EF4-FFF2-40B4-BE49-F238E27FC236}">
                <a16:creationId xmlns:a16="http://schemas.microsoft.com/office/drawing/2014/main" id="{3B8120AB-F0B8-82B4-46E3-0832AE0D992C}"/>
              </a:ext>
            </a:extLst>
          </p:cNvPr>
          <p:cNvSpPr/>
          <p:nvPr/>
        </p:nvSpPr>
        <p:spPr bwMode="auto">
          <a:xfrm>
            <a:off x="5750075" y="3564909"/>
            <a:ext cx="742950" cy="2700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Allenamento</a:t>
            </a:r>
          </a:p>
          <a:p>
            <a:pPr algn="ctr" defTabSz="685800"/>
            <a:r>
              <a:rPr lang="de-CH" sz="650" dirty="0"/>
              <a:t>a intervalli</a:t>
            </a:r>
          </a:p>
        </p:txBody>
      </p:sp>
      <p:sp>
        <p:nvSpPr>
          <p:cNvPr id="28" name="Rechteck 27">
            <a:extLst>
              <a:ext uri="{FF2B5EF4-FFF2-40B4-BE49-F238E27FC236}">
                <a16:creationId xmlns:a16="http://schemas.microsoft.com/office/drawing/2014/main" id="{1F7AEC6B-BEBF-FAE2-49FA-AEF52C06A010}"/>
              </a:ext>
            </a:extLst>
          </p:cNvPr>
          <p:cNvSpPr/>
          <p:nvPr/>
        </p:nvSpPr>
        <p:spPr bwMode="auto">
          <a:xfrm>
            <a:off x="5750075" y="3875305"/>
            <a:ext cx="742950" cy="27316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Test a intervalli (4x2</a:t>
            </a:r>
            <a:r>
              <a:rPr lang="de-CH" sz="750" dirty="0"/>
              <a:t>)</a:t>
            </a:r>
          </a:p>
        </p:txBody>
      </p:sp>
      <p:sp>
        <p:nvSpPr>
          <p:cNvPr id="29" name="Rechteck 28">
            <a:extLst>
              <a:ext uri="{FF2B5EF4-FFF2-40B4-BE49-F238E27FC236}">
                <a16:creationId xmlns:a16="http://schemas.microsoft.com/office/drawing/2014/main" id="{64E036FE-F6DB-672F-B2E6-FD4A8AED8B9A}"/>
              </a:ext>
            </a:extLst>
          </p:cNvPr>
          <p:cNvSpPr/>
          <p:nvPr/>
        </p:nvSpPr>
        <p:spPr bwMode="auto">
          <a:xfrm>
            <a:off x="2533453" y="3283637"/>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rafforzamento(B)</a:t>
            </a:r>
          </a:p>
        </p:txBody>
      </p:sp>
      <p:sp>
        <p:nvSpPr>
          <p:cNvPr id="30" name="Rechteck 29">
            <a:extLst>
              <a:ext uri="{FF2B5EF4-FFF2-40B4-BE49-F238E27FC236}">
                <a16:creationId xmlns:a16="http://schemas.microsoft.com/office/drawing/2014/main" id="{A4CC17A7-F26C-B509-88C0-6E02120610B1}"/>
              </a:ext>
            </a:extLst>
          </p:cNvPr>
          <p:cNvSpPr/>
          <p:nvPr/>
        </p:nvSpPr>
        <p:spPr bwMode="auto">
          <a:xfrm>
            <a:off x="3341527" y="3036883"/>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rafforzamento(C)</a:t>
            </a:r>
          </a:p>
        </p:txBody>
      </p:sp>
      <p:sp>
        <p:nvSpPr>
          <p:cNvPr id="31" name="Rechteck 30">
            <a:extLst>
              <a:ext uri="{FF2B5EF4-FFF2-40B4-BE49-F238E27FC236}">
                <a16:creationId xmlns:a16="http://schemas.microsoft.com/office/drawing/2014/main" id="{204D332B-69BE-9AF2-92C9-E0798687544A}"/>
              </a:ext>
            </a:extLst>
          </p:cNvPr>
          <p:cNvSpPr/>
          <p:nvPr/>
        </p:nvSpPr>
        <p:spPr bwMode="auto">
          <a:xfrm>
            <a:off x="4159130" y="3036883"/>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rafforzamento(D)</a:t>
            </a:r>
          </a:p>
        </p:txBody>
      </p:sp>
      <p:sp>
        <p:nvSpPr>
          <p:cNvPr id="32" name="Rechteck 31">
            <a:extLst>
              <a:ext uri="{FF2B5EF4-FFF2-40B4-BE49-F238E27FC236}">
                <a16:creationId xmlns:a16="http://schemas.microsoft.com/office/drawing/2014/main" id="{0A91D297-E575-4813-8BFD-AD283F74FC94}"/>
              </a:ext>
            </a:extLst>
          </p:cNvPr>
          <p:cNvSpPr/>
          <p:nvPr/>
        </p:nvSpPr>
        <p:spPr bwMode="auto">
          <a:xfrm>
            <a:off x="4970827" y="3040610"/>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rafforzamento(E)</a:t>
            </a:r>
          </a:p>
        </p:txBody>
      </p:sp>
      <p:sp>
        <p:nvSpPr>
          <p:cNvPr id="33" name="Rechteck 32">
            <a:extLst>
              <a:ext uri="{FF2B5EF4-FFF2-40B4-BE49-F238E27FC236}">
                <a16:creationId xmlns:a16="http://schemas.microsoft.com/office/drawing/2014/main" id="{2FAAB6A8-6EFF-980A-34BB-80E238C3B4CE}"/>
              </a:ext>
            </a:extLst>
          </p:cNvPr>
          <p:cNvSpPr/>
          <p:nvPr/>
        </p:nvSpPr>
        <p:spPr bwMode="auto">
          <a:xfrm>
            <a:off x="5775666" y="3040610"/>
            <a:ext cx="758926" cy="22355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68573" tIns="34286" rIns="68573" bIns="34286" numCol="1" rtlCol="0" anchor="ctr" anchorCtr="0" compatLnSpc="1">
            <a:prstTxWarp prst="textNoShape">
              <a:avLst/>
            </a:prstTxWarp>
          </a:bodyPr>
          <a:lstStyle/>
          <a:p>
            <a:pPr algn="ctr" defTabSz="685800"/>
            <a:r>
              <a:rPr lang="de-CH" sz="650" dirty="0"/>
              <a:t>Forme di rafforzamento(F)</a:t>
            </a:r>
          </a:p>
        </p:txBody>
      </p:sp>
      <p:sp>
        <p:nvSpPr>
          <p:cNvPr id="34" name="Textfeld 14">
            <a:extLst>
              <a:ext uri="{FF2B5EF4-FFF2-40B4-BE49-F238E27FC236}">
                <a16:creationId xmlns:a16="http://schemas.microsoft.com/office/drawing/2014/main" id="{782AAD9C-9FC8-04FC-5444-11BF55DEDFCB}"/>
              </a:ext>
            </a:extLst>
          </p:cNvPr>
          <p:cNvSpPr txBox="1">
            <a:spLocks noChangeArrowheads="1"/>
          </p:cNvSpPr>
          <p:nvPr/>
        </p:nvSpPr>
        <p:spPr bwMode="auto">
          <a:xfrm>
            <a:off x="2511530" y="2697969"/>
            <a:ext cx="810000"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2-5</a:t>
            </a:r>
          </a:p>
        </p:txBody>
      </p:sp>
      <p:sp>
        <p:nvSpPr>
          <p:cNvPr id="35" name="Textfeld 14">
            <a:extLst>
              <a:ext uri="{FF2B5EF4-FFF2-40B4-BE49-F238E27FC236}">
                <a16:creationId xmlns:a16="http://schemas.microsoft.com/office/drawing/2014/main" id="{C380F599-4843-1C6E-A842-507A4702B6EC}"/>
              </a:ext>
            </a:extLst>
          </p:cNvPr>
          <p:cNvSpPr txBox="1">
            <a:spLocks noChangeArrowheads="1"/>
          </p:cNvSpPr>
          <p:nvPr/>
        </p:nvSpPr>
        <p:spPr bwMode="auto">
          <a:xfrm>
            <a:off x="3321531"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6-8</a:t>
            </a:r>
          </a:p>
        </p:txBody>
      </p:sp>
      <p:sp>
        <p:nvSpPr>
          <p:cNvPr id="36" name="Textfeld 35">
            <a:extLst>
              <a:ext uri="{FF2B5EF4-FFF2-40B4-BE49-F238E27FC236}">
                <a16:creationId xmlns:a16="http://schemas.microsoft.com/office/drawing/2014/main" id="{56B1006B-B415-DE1D-C305-AFF975590281}"/>
              </a:ext>
            </a:extLst>
          </p:cNvPr>
          <p:cNvSpPr txBox="1">
            <a:spLocks noChangeArrowheads="1"/>
          </p:cNvSpPr>
          <p:nvPr/>
        </p:nvSpPr>
        <p:spPr bwMode="auto">
          <a:xfrm>
            <a:off x="4129858" y="269532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9-12</a:t>
            </a:r>
          </a:p>
        </p:txBody>
      </p:sp>
      <p:sp>
        <p:nvSpPr>
          <p:cNvPr id="37" name="Textfeld 14">
            <a:extLst>
              <a:ext uri="{FF2B5EF4-FFF2-40B4-BE49-F238E27FC236}">
                <a16:creationId xmlns:a16="http://schemas.microsoft.com/office/drawing/2014/main" id="{4991CB9B-2E94-2AB4-C1A6-838B4503FD3E}"/>
              </a:ext>
            </a:extLst>
          </p:cNvPr>
          <p:cNvSpPr txBox="1">
            <a:spLocks noChangeArrowheads="1"/>
          </p:cNvSpPr>
          <p:nvPr/>
        </p:nvSpPr>
        <p:spPr bwMode="auto">
          <a:xfrm>
            <a:off x="4939967"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13-15</a:t>
            </a:r>
          </a:p>
        </p:txBody>
      </p:sp>
      <p:sp>
        <p:nvSpPr>
          <p:cNvPr id="38" name="Textfeld 14">
            <a:extLst>
              <a:ext uri="{FF2B5EF4-FFF2-40B4-BE49-F238E27FC236}">
                <a16:creationId xmlns:a16="http://schemas.microsoft.com/office/drawing/2014/main" id="{E4EC0E46-4D06-2E48-6929-606CF2578443}"/>
              </a:ext>
            </a:extLst>
          </p:cNvPr>
          <p:cNvSpPr txBox="1">
            <a:spLocks noChangeArrowheads="1"/>
          </p:cNvSpPr>
          <p:nvPr/>
        </p:nvSpPr>
        <p:spPr bwMode="auto">
          <a:xfrm>
            <a:off x="5750075" y="2697969"/>
            <a:ext cx="810108"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16-18</a:t>
            </a:r>
          </a:p>
        </p:txBody>
      </p:sp>
      <p:sp>
        <p:nvSpPr>
          <p:cNvPr id="39" name="Textfeld 14">
            <a:extLst>
              <a:ext uri="{FF2B5EF4-FFF2-40B4-BE49-F238E27FC236}">
                <a16:creationId xmlns:a16="http://schemas.microsoft.com/office/drawing/2014/main" id="{A1EAE0CB-3B8F-40BE-8891-D580DFE76F22}"/>
              </a:ext>
            </a:extLst>
          </p:cNvPr>
          <p:cNvSpPr txBox="1">
            <a:spLocks noChangeArrowheads="1"/>
          </p:cNvSpPr>
          <p:nvPr/>
        </p:nvSpPr>
        <p:spPr bwMode="auto">
          <a:xfrm>
            <a:off x="1964581" y="2697968"/>
            <a:ext cx="548624" cy="230832"/>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900" dirty="0">
                <a:solidFill>
                  <a:srgbClr val="000000"/>
                </a:solidFill>
              </a:rPr>
              <a:t>1</a:t>
            </a:r>
          </a:p>
        </p:txBody>
      </p:sp>
      <p:pic>
        <p:nvPicPr>
          <p:cNvPr id="42" name="Grafik 41">
            <a:extLst>
              <a:ext uri="{FF2B5EF4-FFF2-40B4-BE49-F238E27FC236}">
                <a16:creationId xmlns:a16="http://schemas.microsoft.com/office/drawing/2014/main" id="{D7A2C868-0999-186E-C910-9C562FB3F371}"/>
              </a:ext>
            </a:extLst>
          </p:cNvPr>
          <p:cNvPicPr>
            <a:picLocks noChangeAspect="1"/>
          </p:cNvPicPr>
          <p:nvPr/>
        </p:nvPicPr>
        <p:blipFill>
          <a:blip r:embed="rId2"/>
          <a:stretch>
            <a:fillRect/>
          </a:stretch>
        </p:blipFill>
        <p:spPr>
          <a:xfrm>
            <a:off x="377496" y="1428029"/>
            <a:ext cx="7727324" cy="3600000"/>
          </a:xfrm>
          <a:prstGeom prst="rect">
            <a:avLst/>
          </a:prstGeom>
        </p:spPr>
      </p:pic>
      <p:sp>
        <p:nvSpPr>
          <p:cNvPr id="10" name="SeitenzahlBenutzerdefiniert">
            <a:extLst>
              <a:ext uri="{FF2B5EF4-FFF2-40B4-BE49-F238E27FC236}">
                <a16:creationId xmlns:a16="http://schemas.microsoft.com/office/drawing/2014/main" id="{803E6A75-0ACA-893A-75A8-543FDEFD59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43</a:t>
            </a:r>
            <a:endParaRPr lang="de-CH" sz="900" dirty="0"/>
          </a:p>
        </p:txBody>
      </p:sp>
    </p:spTree>
    <p:extLst>
      <p:ext uri="{BB962C8B-B14F-4D97-AF65-F5344CB8AC3E}">
        <p14:creationId xmlns:p14="http://schemas.microsoft.com/office/powerpoint/2010/main" val="34148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2E1F-6B50-5991-5069-98979FB40B4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EA58C9B-D00F-F4FB-A410-27B65C5A03B1}"/>
              </a:ext>
            </a:extLst>
          </p:cNvPr>
          <p:cNvSpPr>
            <a:spLocks noGrp="1"/>
          </p:cNvSpPr>
          <p:nvPr>
            <p:ph type="title"/>
          </p:nvPr>
        </p:nvSpPr>
        <p:spPr/>
        <p:txBody>
          <a:bodyPr/>
          <a:lstStyle/>
          <a:p>
            <a:r>
              <a:rPr lang="de-CH" dirty="0"/>
              <a:t>Sport in der Armee - Unteroffiziersschule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2" name="SeitenzahlBenutzerdefiniert">
            <a:extLst>
              <a:ext uri="{FF2B5EF4-FFF2-40B4-BE49-F238E27FC236}">
                <a16:creationId xmlns:a16="http://schemas.microsoft.com/office/drawing/2014/main" id="{F29F698C-F480-48D5-F1EF-C8C34AE7969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
        <p:nvSpPr>
          <p:cNvPr id="3" name="Rechteck 2">
            <a:extLst>
              <a:ext uri="{FF2B5EF4-FFF2-40B4-BE49-F238E27FC236}">
                <a16:creationId xmlns:a16="http://schemas.microsoft.com/office/drawing/2014/main" id="{A7E74893-978D-7831-4708-812CA3236E64}"/>
              </a:ext>
            </a:extLst>
          </p:cNvPr>
          <p:cNvSpPr/>
          <p:nvPr/>
        </p:nvSpPr>
        <p:spPr bwMode="auto">
          <a:xfrm rot="16200000">
            <a:off x="6847993" y="3968737"/>
            <a:ext cx="3536574"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Orientierungslauf</a:t>
            </a:r>
          </a:p>
        </p:txBody>
      </p:sp>
      <p:sp>
        <p:nvSpPr>
          <p:cNvPr id="5" name="Rechteck 4">
            <a:extLst>
              <a:ext uri="{FF2B5EF4-FFF2-40B4-BE49-F238E27FC236}">
                <a16:creationId xmlns:a16="http://schemas.microsoft.com/office/drawing/2014/main" id="{1D055E6C-0DA1-70F6-88EC-AA1C3967C51A}"/>
              </a:ext>
            </a:extLst>
          </p:cNvPr>
          <p:cNvSpPr/>
          <p:nvPr/>
        </p:nvSpPr>
        <p:spPr bwMode="auto">
          <a:xfrm>
            <a:off x="378984" y="6076788"/>
            <a:ext cx="9873384"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6" name="Rechteck 5">
            <a:extLst>
              <a:ext uri="{FF2B5EF4-FFF2-40B4-BE49-F238E27FC236}">
                <a16:creationId xmlns:a16="http://schemas.microsoft.com/office/drawing/2014/main" id="{A9582810-67A0-F401-163A-8B7F2C67AEB7}"/>
              </a:ext>
            </a:extLst>
          </p:cNvPr>
          <p:cNvSpPr/>
          <p:nvPr/>
        </p:nvSpPr>
        <p:spPr bwMode="auto">
          <a:xfrm>
            <a:off x="10344472" y="6076788"/>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7" name="Rechteck 6">
            <a:extLst>
              <a:ext uri="{FF2B5EF4-FFF2-40B4-BE49-F238E27FC236}">
                <a16:creationId xmlns:a16="http://schemas.microsoft.com/office/drawing/2014/main" id="{BDBDACF1-13F6-3AF6-89EE-A04D5C940DD5}"/>
              </a:ext>
            </a:extLst>
          </p:cNvPr>
          <p:cNvSpPr/>
          <p:nvPr/>
        </p:nvSpPr>
        <p:spPr bwMode="auto">
          <a:xfrm>
            <a:off x="10344472" y="6525344"/>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8" name="Rechteck 7">
            <a:extLst>
              <a:ext uri="{FF2B5EF4-FFF2-40B4-BE49-F238E27FC236}">
                <a16:creationId xmlns:a16="http://schemas.microsoft.com/office/drawing/2014/main" id="{7FFCAA81-8EBF-0AC0-0D13-597FFA27A379}"/>
              </a:ext>
            </a:extLst>
          </p:cNvPr>
          <p:cNvSpPr/>
          <p:nvPr/>
        </p:nvSpPr>
        <p:spPr bwMode="auto">
          <a:xfrm>
            <a:off x="378984" y="1581786"/>
            <a:ext cx="9873384" cy="442299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9" name="Rechteck 8">
            <a:extLst>
              <a:ext uri="{FF2B5EF4-FFF2-40B4-BE49-F238E27FC236}">
                <a16:creationId xmlns:a16="http://schemas.microsoft.com/office/drawing/2014/main" id="{4D66DD40-B54A-7B51-2CAF-E87614DDE42A}"/>
              </a:ext>
            </a:extLst>
          </p:cNvPr>
          <p:cNvSpPr/>
          <p:nvPr/>
        </p:nvSpPr>
        <p:spPr bwMode="auto">
          <a:xfrm>
            <a:off x="10344472" y="1578471"/>
            <a:ext cx="648072" cy="4426309"/>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0" name="Rechteck 9">
            <a:extLst>
              <a:ext uri="{FF2B5EF4-FFF2-40B4-BE49-F238E27FC236}">
                <a16:creationId xmlns:a16="http://schemas.microsoft.com/office/drawing/2014/main" id="{04E4E641-BAE7-D82F-5835-B27C3F27C08F}"/>
              </a:ext>
            </a:extLst>
          </p:cNvPr>
          <p:cNvSpPr/>
          <p:nvPr/>
        </p:nvSpPr>
        <p:spPr bwMode="auto">
          <a:xfrm>
            <a:off x="9624392" y="6525344"/>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1" name="Textfeld 4">
            <a:extLst>
              <a:ext uri="{FF2B5EF4-FFF2-40B4-BE49-F238E27FC236}">
                <a16:creationId xmlns:a16="http://schemas.microsoft.com/office/drawing/2014/main" id="{9900B7DB-9A72-E13E-C7FC-092DBB52E7F4}"/>
              </a:ext>
            </a:extLst>
          </p:cNvPr>
          <p:cNvSpPr txBox="1">
            <a:spLocks noChangeArrowheads="1"/>
          </p:cNvSpPr>
          <p:nvPr/>
        </p:nvSpPr>
        <p:spPr bwMode="auto">
          <a:xfrm>
            <a:off x="479376" y="1917993"/>
            <a:ext cx="9649072"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UOS</a:t>
            </a:r>
            <a:br>
              <a:rPr lang="de-CH" altLang="fr-FR" sz="1100" b="1" dirty="0">
                <a:solidFill>
                  <a:srgbClr val="FFFFFF"/>
                </a:solidFill>
              </a:rPr>
            </a:br>
            <a:r>
              <a:rPr lang="de-CH" altLang="fr-FR" sz="1100" b="1" dirty="0">
                <a:solidFill>
                  <a:srgbClr val="FFFFFF"/>
                </a:solidFill>
              </a:rPr>
              <a:t>Wo</a:t>
            </a:r>
          </a:p>
        </p:txBody>
      </p:sp>
      <p:sp>
        <p:nvSpPr>
          <p:cNvPr id="12" name="Rechteck 11">
            <a:extLst>
              <a:ext uri="{FF2B5EF4-FFF2-40B4-BE49-F238E27FC236}">
                <a16:creationId xmlns:a16="http://schemas.microsoft.com/office/drawing/2014/main" id="{A520B188-2AD3-0C75-B52C-3DF54D9B2958}"/>
              </a:ext>
            </a:extLst>
          </p:cNvPr>
          <p:cNvSpPr/>
          <p:nvPr/>
        </p:nvSpPr>
        <p:spPr bwMode="auto">
          <a:xfrm rot="16200000">
            <a:off x="-564890" y="3977091"/>
            <a:ext cx="3528691"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FTA 3 Disziplinen</a:t>
            </a:r>
          </a:p>
        </p:txBody>
      </p:sp>
      <p:sp>
        <p:nvSpPr>
          <p:cNvPr id="13" name="Rechteck 12">
            <a:extLst>
              <a:ext uri="{FF2B5EF4-FFF2-40B4-BE49-F238E27FC236}">
                <a16:creationId xmlns:a16="http://schemas.microsoft.com/office/drawing/2014/main" id="{F0FC52A4-5D5E-29DF-FFD2-29E68C16DE43}"/>
              </a:ext>
            </a:extLst>
          </p:cNvPr>
          <p:cNvSpPr/>
          <p:nvPr/>
        </p:nvSpPr>
        <p:spPr bwMode="auto">
          <a:xfrm rot="16200000">
            <a:off x="7978313" y="3961962"/>
            <a:ext cx="3522976"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Spielturnier</a:t>
            </a:r>
            <a:endParaRPr kumimoji="0" lang="de-CH" sz="1200" b="0" i="0" u="none" strike="noStrike" cap="none" normalizeH="0" baseline="0" dirty="0">
              <a:ln>
                <a:noFill/>
              </a:ln>
              <a:solidFill>
                <a:schemeClr val="tx1"/>
              </a:solidFill>
              <a:effectLst/>
              <a:latin typeface="Arial" charset="0"/>
            </a:endParaRPr>
          </a:p>
        </p:txBody>
      </p:sp>
      <p:sp>
        <p:nvSpPr>
          <p:cNvPr id="14" name="Textfeld 14">
            <a:extLst>
              <a:ext uri="{FF2B5EF4-FFF2-40B4-BE49-F238E27FC236}">
                <a16:creationId xmlns:a16="http://schemas.microsoft.com/office/drawing/2014/main" id="{8988835B-9FC8-8CF7-7FBB-6809B86EF7B8}"/>
              </a:ext>
            </a:extLst>
          </p:cNvPr>
          <p:cNvSpPr txBox="1">
            <a:spLocks noChangeArrowheads="1"/>
          </p:cNvSpPr>
          <p:nvPr/>
        </p:nvSpPr>
        <p:spPr bwMode="auto">
          <a:xfrm>
            <a:off x="983430" y="1988567"/>
            <a:ext cx="955813" cy="276997"/>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2" name="Rechteck 21">
            <a:extLst>
              <a:ext uri="{FF2B5EF4-FFF2-40B4-BE49-F238E27FC236}">
                <a16:creationId xmlns:a16="http://schemas.microsoft.com/office/drawing/2014/main" id="{14858A51-0A77-8298-6470-7E3D65F1FBC0}"/>
              </a:ext>
            </a:extLst>
          </p:cNvPr>
          <p:cNvSpPr/>
          <p:nvPr/>
        </p:nvSpPr>
        <p:spPr bwMode="auto">
          <a:xfrm>
            <a:off x="2082560" y="3041227"/>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23" name="Rechteck 22">
            <a:extLst>
              <a:ext uri="{FF2B5EF4-FFF2-40B4-BE49-F238E27FC236}">
                <a16:creationId xmlns:a16="http://schemas.microsoft.com/office/drawing/2014/main" id="{046C791D-CA5B-88A8-FE02-DEC071BDEF91}"/>
              </a:ext>
            </a:extLst>
          </p:cNvPr>
          <p:cNvSpPr/>
          <p:nvPr/>
        </p:nvSpPr>
        <p:spPr bwMode="auto">
          <a:xfrm>
            <a:off x="4177045" y="3035286"/>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Parkour</a:t>
            </a:r>
          </a:p>
        </p:txBody>
      </p:sp>
      <p:sp>
        <p:nvSpPr>
          <p:cNvPr id="24" name="Rechteck 23">
            <a:extLst>
              <a:ext uri="{FF2B5EF4-FFF2-40B4-BE49-F238E27FC236}">
                <a16:creationId xmlns:a16="http://schemas.microsoft.com/office/drawing/2014/main" id="{EE792113-F324-F53F-27AB-776277DBD71D}"/>
              </a:ext>
            </a:extLst>
          </p:cNvPr>
          <p:cNvSpPr/>
          <p:nvPr/>
        </p:nvSpPr>
        <p:spPr bwMode="auto">
          <a:xfrm>
            <a:off x="6288012" y="3027403"/>
            <a:ext cx="1988420" cy="3221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25" name="Rechteck 24">
            <a:extLst>
              <a:ext uri="{FF2B5EF4-FFF2-40B4-BE49-F238E27FC236}">
                <a16:creationId xmlns:a16="http://schemas.microsoft.com/office/drawing/2014/main" id="{C605C89C-C759-0368-8E27-70200D4F27BF}"/>
              </a:ext>
            </a:extLst>
          </p:cNvPr>
          <p:cNvSpPr/>
          <p:nvPr/>
        </p:nvSpPr>
        <p:spPr bwMode="auto">
          <a:xfrm>
            <a:off x="5215660" y="3459451"/>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26" name="Rechteck 25">
            <a:extLst>
              <a:ext uri="{FF2B5EF4-FFF2-40B4-BE49-F238E27FC236}">
                <a16:creationId xmlns:a16="http://schemas.microsoft.com/office/drawing/2014/main" id="{20E74C71-B64E-2E1E-4687-62C01081C545}"/>
              </a:ext>
            </a:extLst>
          </p:cNvPr>
          <p:cNvSpPr/>
          <p:nvPr/>
        </p:nvSpPr>
        <p:spPr bwMode="auto">
          <a:xfrm>
            <a:off x="2082560" y="3467340"/>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Parkour</a:t>
            </a:r>
          </a:p>
        </p:txBody>
      </p:sp>
      <p:sp>
        <p:nvSpPr>
          <p:cNvPr id="27" name="Rechteck 26">
            <a:extLst>
              <a:ext uri="{FF2B5EF4-FFF2-40B4-BE49-F238E27FC236}">
                <a16:creationId xmlns:a16="http://schemas.microsoft.com/office/drawing/2014/main" id="{801D383F-EB38-7064-9523-3C8C44CA1922}"/>
              </a:ext>
            </a:extLst>
          </p:cNvPr>
          <p:cNvSpPr/>
          <p:nvPr/>
        </p:nvSpPr>
        <p:spPr bwMode="auto">
          <a:xfrm>
            <a:off x="5213063" y="3839378"/>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29" name="Rechteck 28">
            <a:extLst>
              <a:ext uri="{FF2B5EF4-FFF2-40B4-BE49-F238E27FC236}">
                <a16:creationId xmlns:a16="http://schemas.microsoft.com/office/drawing/2014/main" id="{294D70A0-0C4F-57A6-E1C0-1A3353960BAF}"/>
              </a:ext>
            </a:extLst>
          </p:cNvPr>
          <p:cNvSpPr/>
          <p:nvPr/>
        </p:nvSpPr>
        <p:spPr bwMode="auto">
          <a:xfrm>
            <a:off x="2082561" y="4251539"/>
            <a:ext cx="3053288"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Boden- und Geräteturnen</a:t>
            </a:r>
          </a:p>
        </p:txBody>
      </p:sp>
      <p:sp>
        <p:nvSpPr>
          <p:cNvPr id="30" name="Rechteck 29">
            <a:extLst>
              <a:ext uri="{FF2B5EF4-FFF2-40B4-BE49-F238E27FC236}">
                <a16:creationId xmlns:a16="http://schemas.microsoft.com/office/drawing/2014/main" id="{E985FBCB-84B7-E104-CCCC-2378CD61CFDF}"/>
              </a:ext>
            </a:extLst>
          </p:cNvPr>
          <p:cNvSpPr/>
          <p:nvPr/>
        </p:nvSpPr>
        <p:spPr bwMode="auto">
          <a:xfrm>
            <a:off x="2082560" y="4631466"/>
            <a:ext cx="3053288"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Partnerakrobatik</a:t>
            </a:r>
          </a:p>
        </p:txBody>
      </p:sp>
      <p:sp>
        <p:nvSpPr>
          <p:cNvPr id="33" name="Rechteck 32">
            <a:extLst>
              <a:ext uri="{FF2B5EF4-FFF2-40B4-BE49-F238E27FC236}">
                <a16:creationId xmlns:a16="http://schemas.microsoft.com/office/drawing/2014/main" id="{CD07D435-D395-81C5-97D1-F87F4EAF8EC8}"/>
              </a:ext>
            </a:extLst>
          </p:cNvPr>
          <p:cNvSpPr/>
          <p:nvPr/>
        </p:nvSpPr>
        <p:spPr bwMode="auto">
          <a:xfrm rot="16200000">
            <a:off x="1160099" y="2779409"/>
            <a:ext cx="1133325"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34" name="Rechteck 33">
            <a:extLst>
              <a:ext uri="{FF2B5EF4-FFF2-40B4-BE49-F238E27FC236}">
                <a16:creationId xmlns:a16="http://schemas.microsoft.com/office/drawing/2014/main" id="{A550FFE9-3038-A4D8-8005-DDDB942707D3}"/>
              </a:ext>
            </a:extLst>
          </p:cNvPr>
          <p:cNvSpPr/>
          <p:nvPr/>
        </p:nvSpPr>
        <p:spPr bwMode="auto">
          <a:xfrm rot="16200000">
            <a:off x="1160254" y="3984905"/>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Klettern</a:t>
            </a:r>
          </a:p>
        </p:txBody>
      </p:sp>
      <p:sp>
        <p:nvSpPr>
          <p:cNvPr id="35" name="Rechteck 34">
            <a:extLst>
              <a:ext uri="{FF2B5EF4-FFF2-40B4-BE49-F238E27FC236}">
                <a16:creationId xmlns:a16="http://schemas.microsoft.com/office/drawing/2014/main" id="{D360B64D-EB49-D424-D755-962EA09C8BC4}"/>
              </a:ext>
            </a:extLst>
          </p:cNvPr>
          <p:cNvSpPr/>
          <p:nvPr/>
        </p:nvSpPr>
        <p:spPr bwMode="auto">
          <a:xfrm rot="16200000">
            <a:off x="1156711" y="5174929"/>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37" name="Rechteck 36">
            <a:extLst>
              <a:ext uri="{FF2B5EF4-FFF2-40B4-BE49-F238E27FC236}">
                <a16:creationId xmlns:a16="http://schemas.microsoft.com/office/drawing/2014/main" id="{43705FCC-8739-2F58-C324-7236E38B7C8C}"/>
              </a:ext>
            </a:extLst>
          </p:cNvPr>
          <p:cNvSpPr/>
          <p:nvPr/>
        </p:nvSpPr>
        <p:spPr bwMode="auto">
          <a:xfrm rot="16200000">
            <a:off x="8323085" y="4854165"/>
            <a:ext cx="1738520"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r>
              <a:rPr lang="de-CH" sz="1200" dirty="0"/>
              <a:t> (2x)</a:t>
            </a:r>
          </a:p>
        </p:txBody>
      </p:sp>
      <p:sp>
        <p:nvSpPr>
          <p:cNvPr id="38" name="Rechteck 37">
            <a:extLst>
              <a:ext uri="{FF2B5EF4-FFF2-40B4-BE49-F238E27FC236}">
                <a16:creationId xmlns:a16="http://schemas.microsoft.com/office/drawing/2014/main" id="{5A51A0A9-6F96-B013-8B97-9B6A2017DD2B}"/>
              </a:ext>
            </a:extLst>
          </p:cNvPr>
          <p:cNvSpPr/>
          <p:nvPr/>
        </p:nvSpPr>
        <p:spPr bwMode="auto">
          <a:xfrm rot="16200000">
            <a:off x="8322026" y="3075972"/>
            <a:ext cx="1738520"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 </a:t>
            </a:r>
          </a:p>
          <a:p>
            <a:pPr algn="ctr" eaLnBrk="0" hangingPunct="0"/>
            <a:r>
              <a:rPr lang="de-CH" sz="1200" dirty="0"/>
              <a:t>(2x)</a:t>
            </a:r>
          </a:p>
        </p:txBody>
      </p:sp>
      <p:sp>
        <p:nvSpPr>
          <p:cNvPr id="39" name="Rechteck 38">
            <a:extLst>
              <a:ext uri="{FF2B5EF4-FFF2-40B4-BE49-F238E27FC236}">
                <a16:creationId xmlns:a16="http://schemas.microsoft.com/office/drawing/2014/main" id="{8B88DF15-3DBA-1418-CEF1-B8957644997F}"/>
              </a:ext>
            </a:extLst>
          </p:cNvPr>
          <p:cNvSpPr/>
          <p:nvPr/>
        </p:nvSpPr>
        <p:spPr bwMode="auto">
          <a:xfrm>
            <a:off x="378984" y="1137623"/>
            <a:ext cx="9873384"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40" name="Rechteck 39">
            <a:extLst>
              <a:ext uri="{FF2B5EF4-FFF2-40B4-BE49-F238E27FC236}">
                <a16:creationId xmlns:a16="http://schemas.microsoft.com/office/drawing/2014/main" id="{26391F66-FBA7-E088-3084-8B65BB8B0120}"/>
              </a:ext>
            </a:extLst>
          </p:cNvPr>
          <p:cNvSpPr/>
          <p:nvPr/>
        </p:nvSpPr>
        <p:spPr bwMode="auto">
          <a:xfrm>
            <a:off x="10344472" y="1132369"/>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41" name="Textfeld 14">
            <a:extLst>
              <a:ext uri="{FF2B5EF4-FFF2-40B4-BE49-F238E27FC236}">
                <a16:creationId xmlns:a16="http://schemas.microsoft.com/office/drawing/2014/main" id="{EA77A7DC-5B2A-73E0-2664-D4AD955251A3}"/>
              </a:ext>
            </a:extLst>
          </p:cNvPr>
          <p:cNvSpPr txBox="1">
            <a:spLocks noChangeArrowheads="1"/>
          </p:cNvSpPr>
          <p:nvPr/>
        </p:nvSpPr>
        <p:spPr bwMode="auto">
          <a:xfrm>
            <a:off x="1939632" y="1987779"/>
            <a:ext cx="646062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42" name="Rechteck 41">
            <a:extLst>
              <a:ext uri="{FF2B5EF4-FFF2-40B4-BE49-F238E27FC236}">
                <a16:creationId xmlns:a16="http://schemas.microsoft.com/office/drawing/2014/main" id="{074F8D86-A77E-0A8C-89DC-4AF60E68968D}"/>
              </a:ext>
            </a:extLst>
          </p:cNvPr>
          <p:cNvSpPr/>
          <p:nvPr/>
        </p:nvSpPr>
        <p:spPr bwMode="auto">
          <a:xfrm>
            <a:off x="5213063" y="4251538"/>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Hindernisbahn in der Halle</a:t>
            </a:r>
          </a:p>
        </p:txBody>
      </p:sp>
      <p:sp>
        <p:nvSpPr>
          <p:cNvPr id="43" name="Rechteck 42">
            <a:extLst>
              <a:ext uri="{FF2B5EF4-FFF2-40B4-BE49-F238E27FC236}">
                <a16:creationId xmlns:a16="http://schemas.microsoft.com/office/drawing/2014/main" id="{B84DD3B7-F64E-0A48-E5D8-3F19955D9E8C}"/>
              </a:ext>
            </a:extLst>
          </p:cNvPr>
          <p:cNvSpPr/>
          <p:nvPr/>
        </p:nvSpPr>
        <p:spPr bwMode="auto">
          <a:xfrm>
            <a:off x="5213063" y="4634835"/>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KKT</a:t>
            </a:r>
          </a:p>
        </p:txBody>
      </p:sp>
      <p:sp>
        <p:nvSpPr>
          <p:cNvPr id="44" name="Rechteck 43">
            <a:extLst>
              <a:ext uri="{FF2B5EF4-FFF2-40B4-BE49-F238E27FC236}">
                <a16:creationId xmlns:a16="http://schemas.microsoft.com/office/drawing/2014/main" id="{F1D2665E-3A17-6C70-BA0B-0E5953DD6BF6}"/>
              </a:ext>
            </a:extLst>
          </p:cNvPr>
          <p:cNvSpPr/>
          <p:nvPr/>
        </p:nvSpPr>
        <p:spPr bwMode="auto">
          <a:xfrm>
            <a:off x="5210264" y="503789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45" name="Rechteck 44">
            <a:extLst>
              <a:ext uri="{FF2B5EF4-FFF2-40B4-BE49-F238E27FC236}">
                <a16:creationId xmlns:a16="http://schemas.microsoft.com/office/drawing/2014/main" id="{7E4E8C7A-BE02-C29C-4FBB-60BE33A0F333}"/>
              </a:ext>
            </a:extLst>
          </p:cNvPr>
          <p:cNvSpPr/>
          <p:nvPr/>
        </p:nvSpPr>
        <p:spPr bwMode="auto">
          <a:xfrm>
            <a:off x="2081261" y="5049182"/>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46" name="Textfeld 14">
            <a:extLst>
              <a:ext uri="{FF2B5EF4-FFF2-40B4-BE49-F238E27FC236}">
                <a16:creationId xmlns:a16="http://schemas.microsoft.com/office/drawing/2014/main" id="{63FA62F2-E380-14A2-06C9-CAA7A3D40DD4}"/>
              </a:ext>
            </a:extLst>
          </p:cNvPr>
          <p:cNvSpPr txBox="1">
            <a:spLocks noChangeArrowheads="1"/>
          </p:cNvSpPr>
          <p:nvPr/>
        </p:nvSpPr>
        <p:spPr bwMode="auto">
          <a:xfrm>
            <a:off x="8400255" y="1987779"/>
            <a:ext cx="155554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Tree>
    <p:extLst>
      <p:ext uri="{BB962C8B-B14F-4D97-AF65-F5344CB8AC3E}">
        <p14:creationId xmlns:p14="http://schemas.microsoft.com/office/powerpoint/2010/main" val="13545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1000"/>
                                        <p:tgtEl>
                                          <p:spTgt spid="27"/>
                                        </p:tgtEl>
                                      </p:cBhvr>
                                    </p:animEffect>
                                    <p:anim calcmode="lin" valueType="num">
                                      <p:cBhvr>
                                        <p:cTn id="84" dur="1000" fill="hold"/>
                                        <p:tgtEl>
                                          <p:spTgt spid="27"/>
                                        </p:tgtEl>
                                        <p:attrNameLst>
                                          <p:attrName>ppt_x</p:attrName>
                                        </p:attrNameLst>
                                      </p:cBhvr>
                                      <p:tavLst>
                                        <p:tav tm="0">
                                          <p:val>
                                            <p:strVal val="#ppt_x"/>
                                          </p:val>
                                        </p:tav>
                                        <p:tav tm="100000">
                                          <p:val>
                                            <p:strVal val="#ppt_x"/>
                                          </p:val>
                                        </p:tav>
                                      </p:tavLst>
                                    </p:anim>
                                    <p:anim calcmode="lin" valueType="num">
                                      <p:cBhvr>
                                        <p:cTn id="85" dur="1000" fill="hold"/>
                                        <p:tgtEl>
                                          <p:spTgt spid="2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1000"/>
                                        <p:tgtEl>
                                          <p:spTgt spid="42"/>
                                        </p:tgtEl>
                                      </p:cBhvr>
                                    </p:animEffect>
                                    <p:anim calcmode="lin" valueType="num">
                                      <p:cBhvr>
                                        <p:cTn id="89" dur="1000" fill="hold"/>
                                        <p:tgtEl>
                                          <p:spTgt spid="42"/>
                                        </p:tgtEl>
                                        <p:attrNameLst>
                                          <p:attrName>ppt_x</p:attrName>
                                        </p:attrNameLst>
                                      </p:cBhvr>
                                      <p:tavLst>
                                        <p:tav tm="0">
                                          <p:val>
                                            <p:strVal val="#ppt_x"/>
                                          </p:val>
                                        </p:tav>
                                        <p:tav tm="100000">
                                          <p:val>
                                            <p:strVal val="#ppt_x"/>
                                          </p:val>
                                        </p:tav>
                                      </p:tavLst>
                                    </p:anim>
                                    <p:anim calcmode="lin" valueType="num">
                                      <p:cBhvr>
                                        <p:cTn id="90" dur="1000" fill="hold"/>
                                        <p:tgtEl>
                                          <p:spTgt spid="4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1000"/>
                                        <p:tgtEl>
                                          <p:spTgt spid="43"/>
                                        </p:tgtEl>
                                      </p:cBhvr>
                                    </p:animEffect>
                                    <p:anim calcmode="lin" valueType="num">
                                      <p:cBhvr>
                                        <p:cTn id="94" dur="1000" fill="hold"/>
                                        <p:tgtEl>
                                          <p:spTgt spid="43"/>
                                        </p:tgtEl>
                                        <p:attrNameLst>
                                          <p:attrName>ppt_x</p:attrName>
                                        </p:attrNameLst>
                                      </p:cBhvr>
                                      <p:tavLst>
                                        <p:tav tm="0">
                                          <p:val>
                                            <p:strVal val="#ppt_x"/>
                                          </p:val>
                                        </p:tav>
                                        <p:tav tm="100000">
                                          <p:val>
                                            <p:strVal val="#ppt_x"/>
                                          </p:val>
                                        </p:tav>
                                      </p:tavLst>
                                    </p:anim>
                                    <p:anim calcmode="lin" valueType="num">
                                      <p:cBhvr>
                                        <p:cTn id="95" dur="1000" fill="hold"/>
                                        <p:tgtEl>
                                          <p:spTgt spid="4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1000"/>
                                        <p:tgtEl>
                                          <p:spTgt spid="46"/>
                                        </p:tgtEl>
                                      </p:cBhvr>
                                    </p:animEffect>
                                    <p:anim calcmode="lin" valueType="num">
                                      <p:cBhvr>
                                        <p:cTn id="106" dur="1000" fill="hold"/>
                                        <p:tgtEl>
                                          <p:spTgt spid="46"/>
                                        </p:tgtEl>
                                        <p:attrNameLst>
                                          <p:attrName>ppt_x</p:attrName>
                                        </p:attrNameLst>
                                      </p:cBhvr>
                                      <p:tavLst>
                                        <p:tav tm="0">
                                          <p:val>
                                            <p:strVal val="#ppt_x"/>
                                          </p:val>
                                        </p:tav>
                                        <p:tav tm="100000">
                                          <p:val>
                                            <p:strVal val="#ppt_x"/>
                                          </p:val>
                                        </p:tav>
                                      </p:tavLst>
                                    </p:anim>
                                    <p:anim calcmode="lin" valueType="num">
                                      <p:cBhvr>
                                        <p:cTn id="10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1000"/>
                                        <p:tgtEl>
                                          <p:spTgt spid="3"/>
                                        </p:tgtEl>
                                      </p:cBhvr>
                                    </p:animEffect>
                                    <p:anim calcmode="lin" valueType="num">
                                      <p:cBhvr>
                                        <p:cTn id="113" dur="1000" fill="hold"/>
                                        <p:tgtEl>
                                          <p:spTgt spid="3"/>
                                        </p:tgtEl>
                                        <p:attrNameLst>
                                          <p:attrName>ppt_x</p:attrName>
                                        </p:attrNameLst>
                                      </p:cBhvr>
                                      <p:tavLst>
                                        <p:tav tm="0">
                                          <p:val>
                                            <p:strVal val="#ppt_x"/>
                                          </p:val>
                                        </p:tav>
                                        <p:tav tm="100000">
                                          <p:val>
                                            <p:strVal val="#ppt_x"/>
                                          </p:val>
                                        </p:tav>
                                      </p:tavLst>
                                    </p:anim>
                                    <p:anim calcmode="lin" valueType="num">
                                      <p:cBhvr>
                                        <p:cTn id="114" dur="1000" fill="hold"/>
                                        <p:tgtEl>
                                          <p:spTgt spid="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1000"/>
                                        <p:tgtEl>
                                          <p:spTgt spid="38"/>
                                        </p:tgtEl>
                                      </p:cBhvr>
                                    </p:animEffect>
                                    <p:anim calcmode="lin" valueType="num">
                                      <p:cBhvr>
                                        <p:cTn id="118" dur="1000" fill="hold"/>
                                        <p:tgtEl>
                                          <p:spTgt spid="38"/>
                                        </p:tgtEl>
                                        <p:attrNameLst>
                                          <p:attrName>ppt_x</p:attrName>
                                        </p:attrNameLst>
                                      </p:cBhvr>
                                      <p:tavLst>
                                        <p:tav tm="0">
                                          <p:val>
                                            <p:strVal val="#ppt_x"/>
                                          </p:val>
                                        </p:tav>
                                        <p:tav tm="100000">
                                          <p:val>
                                            <p:strVal val="#ppt_x"/>
                                          </p:val>
                                        </p:tav>
                                      </p:tavLst>
                                    </p:anim>
                                    <p:anim calcmode="lin" valueType="num">
                                      <p:cBhvr>
                                        <p:cTn id="119" dur="1000" fill="hold"/>
                                        <p:tgtEl>
                                          <p:spTgt spid="3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1000"/>
                                        <p:tgtEl>
                                          <p:spTgt spid="37"/>
                                        </p:tgtEl>
                                      </p:cBhvr>
                                    </p:animEffect>
                                    <p:anim calcmode="lin" valueType="num">
                                      <p:cBhvr>
                                        <p:cTn id="123" dur="1000" fill="hold"/>
                                        <p:tgtEl>
                                          <p:spTgt spid="37"/>
                                        </p:tgtEl>
                                        <p:attrNameLst>
                                          <p:attrName>ppt_x</p:attrName>
                                        </p:attrNameLst>
                                      </p:cBhvr>
                                      <p:tavLst>
                                        <p:tav tm="0">
                                          <p:val>
                                            <p:strVal val="#ppt_x"/>
                                          </p:val>
                                        </p:tav>
                                        <p:tav tm="100000">
                                          <p:val>
                                            <p:strVal val="#ppt_x"/>
                                          </p:val>
                                        </p:tav>
                                      </p:tavLst>
                                    </p:anim>
                                    <p:anim calcmode="lin" valueType="num">
                                      <p:cBhvr>
                                        <p:cTn id="124" dur="1000" fill="hold"/>
                                        <p:tgtEl>
                                          <p:spTgt spid="37"/>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1000"/>
                                        <p:tgtEl>
                                          <p:spTgt spid="13"/>
                                        </p:tgtEl>
                                      </p:cBhvr>
                                    </p:animEffect>
                                    <p:anim calcmode="lin" valueType="num">
                                      <p:cBhvr>
                                        <p:cTn id="128" dur="1000" fill="hold"/>
                                        <p:tgtEl>
                                          <p:spTgt spid="13"/>
                                        </p:tgtEl>
                                        <p:attrNameLst>
                                          <p:attrName>ppt_x</p:attrName>
                                        </p:attrNameLst>
                                      </p:cBhvr>
                                      <p:tavLst>
                                        <p:tav tm="0">
                                          <p:val>
                                            <p:strVal val="#ppt_x"/>
                                          </p:val>
                                        </p:tav>
                                        <p:tav tm="100000">
                                          <p:val>
                                            <p:strVal val="#ppt_x"/>
                                          </p:val>
                                        </p:tav>
                                      </p:tavLst>
                                    </p:anim>
                                    <p:anim calcmode="lin" valueType="num">
                                      <p:cBhvr>
                                        <p:cTn id="1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22" grpId="0" animBg="1"/>
      <p:bldP spid="23" grpId="0" animBg="1"/>
      <p:bldP spid="24" grpId="0" animBg="1"/>
      <p:bldP spid="25" grpId="0" animBg="1"/>
      <p:bldP spid="26" grpId="0" animBg="1"/>
      <p:bldP spid="27" grpId="0" animBg="1"/>
      <p:bldP spid="29" grpId="0" animBg="1"/>
      <p:bldP spid="30" grpId="0" animBg="1"/>
      <p:bldP spid="33" grpId="0" animBg="1"/>
      <p:bldP spid="34" grpId="0" animBg="1"/>
      <p:bldP spid="35" grpId="0" animBg="1"/>
      <p:bldP spid="37" grpId="0" animBg="1"/>
      <p:bldP spid="38" grpId="0" animBg="1"/>
      <p:bldP spid="41" grpId="0" animBg="1"/>
      <p:bldP spid="42" grpId="0" animBg="1"/>
      <p:bldP spid="43" grpId="0" animBg="1"/>
      <p:bldP spid="44" grpId="0" animBg="1"/>
      <p:bldP spid="45" grpId="0" animBg="1"/>
      <p:bldP spid="4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909ED-A871-B15C-9F13-F9735C88ED0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19C2F96-02D5-5281-FD39-E190CFF77029}"/>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des </a:t>
            </a:r>
            <a:r>
              <a:rPr lang="de-CH" dirty="0" err="1"/>
              <a:t>sous-officiers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2" name="SeitenzahlBenutzerdefiniert">
            <a:extLst>
              <a:ext uri="{FF2B5EF4-FFF2-40B4-BE49-F238E27FC236}">
                <a16:creationId xmlns:a16="http://schemas.microsoft.com/office/drawing/2014/main" id="{DEAE13A2-B8C8-7AEB-483C-08907BF83F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
        <p:nvSpPr>
          <p:cNvPr id="3" name="Rechteck 2">
            <a:extLst>
              <a:ext uri="{FF2B5EF4-FFF2-40B4-BE49-F238E27FC236}">
                <a16:creationId xmlns:a16="http://schemas.microsoft.com/office/drawing/2014/main" id="{344E0272-1366-9585-B301-D50A06F027AC}"/>
              </a:ext>
            </a:extLst>
          </p:cNvPr>
          <p:cNvSpPr/>
          <p:nvPr/>
        </p:nvSpPr>
        <p:spPr bwMode="auto">
          <a:xfrm rot="16200000">
            <a:off x="6847993" y="3968737"/>
            <a:ext cx="3536574"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Course </a:t>
            </a:r>
            <a:r>
              <a:rPr lang="de-CH" sz="1200" dirty="0" err="1"/>
              <a:t>d’orientation</a:t>
            </a:r>
            <a:endParaRPr lang="de-CH" sz="1200" dirty="0"/>
          </a:p>
        </p:txBody>
      </p:sp>
      <p:sp>
        <p:nvSpPr>
          <p:cNvPr id="5" name="Rechteck 4">
            <a:extLst>
              <a:ext uri="{FF2B5EF4-FFF2-40B4-BE49-F238E27FC236}">
                <a16:creationId xmlns:a16="http://schemas.microsoft.com/office/drawing/2014/main" id="{13F5C83B-FA04-C449-363E-13799C6AE912}"/>
              </a:ext>
            </a:extLst>
          </p:cNvPr>
          <p:cNvSpPr/>
          <p:nvPr/>
        </p:nvSpPr>
        <p:spPr bwMode="auto">
          <a:xfrm>
            <a:off x="378984" y="6076788"/>
            <a:ext cx="9873384"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p>
        </p:txBody>
      </p:sp>
      <p:sp>
        <p:nvSpPr>
          <p:cNvPr id="6" name="Rechteck 5">
            <a:extLst>
              <a:ext uri="{FF2B5EF4-FFF2-40B4-BE49-F238E27FC236}">
                <a16:creationId xmlns:a16="http://schemas.microsoft.com/office/drawing/2014/main" id="{F0D890B0-414F-D2B4-5DE8-A27978346A5E}"/>
              </a:ext>
            </a:extLst>
          </p:cNvPr>
          <p:cNvSpPr/>
          <p:nvPr/>
        </p:nvSpPr>
        <p:spPr bwMode="auto">
          <a:xfrm>
            <a:off x="10344472" y="6076788"/>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7" name="Rechteck 6">
            <a:extLst>
              <a:ext uri="{FF2B5EF4-FFF2-40B4-BE49-F238E27FC236}">
                <a16:creationId xmlns:a16="http://schemas.microsoft.com/office/drawing/2014/main" id="{D8E1D289-FC53-A702-1820-401BBE20766D}"/>
              </a:ext>
            </a:extLst>
          </p:cNvPr>
          <p:cNvSpPr/>
          <p:nvPr/>
        </p:nvSpPr>
        <p:spPr bwMode="auto">
          <a:xfrm>
            <a:off x="10344472" y="6525344"/>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8" name="Rechteck 7">
            <a:extLst>
              <a:ext uri="{FF2B5EF4-FFF2-40B4-BE49-F238E27FC236}">
                <a16:creationId xmlns:a16="http://schemas.microsoft.com/office/drawing/2014/main" id="{E41B91B3-8BAB-8807-7BBC-024E08A9DD82}"/>
              </a:ext>
            </a:extLst>
          </p:cNvPr>
          <p:cNvSpPr/>
          <p:nvPr/>
        </p:nvSpPr>
        <p:spPr bwMode="auto">
          <a:xfrm>
            <a:off x="378984" y="1581786"/>
            <a:ext cx="9873384" cy="442299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a:t>
            </a:r>
            <a:r>
              <a:rPr lang="de-CH" dirty="0" err="1">
                <a:solidFill>
                  <a:srgbClr val="000000"/>
                </a:solidFill>
              </a:rPr>
              <a:t>principale</a:t>
            </a:r>
            <a:endParaRPr lang="de-CH" dirty="0">
              <a:solidFill>
                <a:srgbClr val="000000"/>
              </a:solidFill>
            </a:endParaRPr>
          </a:p>
        </p:txBody>
      </p:sp>
      <p:sp>
        <p:nvSpPr>
          <p:cNvPr id="9" name="Rechteck 8">
            <a:extLst>
              <a:ext uri="{FF2B5EF4-FFF2-40B4-BE49-F238E27FC236}">
                <a16:creationId xmlns:a16="http://schemas.microsoft.com/office/drawing/2014/main" id="{803C9559-4C00-D80A-E3EA-6C705DEE2404}"/>
              </a:ext>
            </a:extLst>
          </p:cNvPr>
          <p:cNvSpPr/>
          <p:nvPr/>
        </p:nvSpPr>
        <p:spPr bwMode="auto">
          <a:xfrm>
            <a:off x="10344472" y="1578471"/>
            <a:ext cx="648072" cy="4426309"/>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0" name="Rechteck 9">
            <a:extLst>
              <a:ext uri="{FF2B5EF4-FFF2-40B4-BE49-F238E27FC236}">
                <a16:creationId xmlns:a16="http://schemas.microsoft.com/office/drawing/2014/main" id="{6F402F78-5C10-30F3-C034-099AB168101D}"/>
              </a:ext>
            </a:extLst>
          </p:cNvPr>
          <p:cNvSpPr/>
          <p:nvPr/>
        </p:nvSpPr>
        <p:spPr bwMode="auto">
          <a:xfrm>
            <a:off x="9624392" y="6525344"/>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1" name="Textfeld 4">
            <a:extLst>
              <a:ext uri="{FF2B5EF4-FFF2-40B4-BE49-F238E27FC236}">
                <a16:creationId xmlns:a16="http://schemas.microsoft.com/office/drawing/2014/main" id="{8065EF26-618A-A49C-B289-FDA7F2145FDB}"/>
              </a:ext>
            </a:extLst>
          </p:cNvPr>
          <p:cNvSpPr txBox="1">
            <a:spLocks noChangeArrowheads="1"/>
          </p:cNvSpPr>
          <p:nvPr/>
        </p:nvSpPr>
        <p:spPr bwMode="auto">
          <a:xfrm>
            <a:off x="479376" y="1917993"/>
            <a:ext cx="9649072"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ESO</a:t>
            </a:r>
            <a:br>
              <a:rPr lang="de-CH" altLang="fr-FR" sz="1100" b="1" dirty="0">
                <a:solidFill>
                  <a:srgbClr val="FFFFFF"/>
                </a:solidFill>
              </a:rPr>
            </a:br>
            <a:r>
              <a:rPr lang="de-CH" altLang="fr-FR" sz="1100" b="1" dirty="0" err="1">
                <a:solidFill>
                  <a:srgbClr val="FFFFFF"/>
                </a:solidFill>
              </a:rPr>
              <a:t>sem</a:t>
            </a:r>
            <a:endParaRPr lang="de-CH" altLang="fr-FR" sz="1100" b="1" dirty="0">
              <a:solidFill>
                <a:srgbClr val="FFFFFF"/>
              </a:solidFill>
            </a:endParaRPr>
          </a:p>
        </p:txBody>
      </p:sp>
      <p:sp>
        <p:nvSpPr>
          <p:cNvPr id="12" name="Rechteck 11">
            <a:extLst>
              <a:ext uri="{FF2B5EF4-FFF2-40B4-BE49-F238E27FC236}">
                <a16:creationId xmlns:a16="http://schemas.microsoft.com/office/drawing/2014/main" id="{47914FD3-99D7-45C1-565A-B96B3376AF97}"/>
              </a:ext>
            </a:extLst>
          </p:cNvPr>
          <p:cNvSpPr/>
          <p:nvPr/>
        </p:nvSpPr>
        <p:spPr bwMode="auto">
          <a:xfrm rot="16200000">
            <a:off x="-564890" y="3977091"/>
            <a:ext cx="3528691"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TFA 3 </a:t>
            </a:r>
            <a:r>
              <a:rPr lang="de-CH" sz="1200" dirty="0" err="1"/>
              <a:t>disciplines</a:t>
            </a:r>
            <a:endParaRPr lang="de-CH" sz="1200" dirty="0"/>
          </a:p>
        </p:txBody>
      </p:sp>
      <p:sp>
        <p:nvSpPr>
          <p:cNvPr id="13" name="Rechteck 12">
            <a:extLst>
              <a:ext uri="{FF2B5EF4-FFF2-40B4-BE49-F238E27FC236}">
                <a16:creationId xmlns:a16="http://schemas.microsoft.com/office/drawing/2014/main" id="{4E7A81C0-5A4B-B821-7FAA-5D0740C64D30}"/>
              </a:ext>
            </a:extLst>
          </p:cNvPr>
          <p:cNvSpPr/>
          <p:nvPr/>
        </p:nvSpPr>
        <p:spPr bwMode="auto">
          <a:xfrm rot="16200000">
            <a:off x="7978313" y="3961962"/>
            <a:ext cx="3522976"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err="1"/>
              <a:t>Tournoi</a:t>
            </a:r>
            <a:r>
              <a:rPr lang="de-CH" sz="1200" dirty="0"/>
              <a:t> de </a:t>
            </a:r>
            <a:r>
              <a:rPr lang="de-CH" sz="1200" dirty="0" err="1"/>
              <a:t>jeux</a:t>
            </a:r>
            <a:endParaRPr kumimoji="0" lang="de-CH" sz="1200" b="0" i="0" u="none" strike="noStrike" cap="none" normalizeH="0" baseline="0" dirty="0">
              <a:ln>
                <a:noFill/>
              </a:ln>
              <a:solidFill>
                <a:schemeClr val="tx1"/>
              </a:solidFill>
              <a:effectLst/>
              <a:latin typeface="Arial" charset="0"/>
            </a:endParaRPr>
          </a:p>
        </p:txBody>
      </p:sp>
      <p:sp>
        <p:nvSpPr>
          <p:cNvPr id="14" name="Textfeld 14">
            <a:extLst>
              <a:ext uri="{FF2B5EF4-FFF2-40B4-BE49-F238E27FC236}">
                <a16:creationId xmlns:a16="http://schemas.microsoft.com/office/drawing/2014/main" id="{13208E2C-99A5-066E-B6CF-B69DA346FEFF}"/>
              </a:ext>
            </a:extLst>
          </p:cNvPr>
          <p:cNvSpPr txBox="1">
            <a:spLocks noChangeArrowheads="1"/>
          </p:cNvSpPr>
          <p:nvPr/>
        </p:nvSpPr>
        <p:spPr bwMode="auto">
          <a:xfrm>
            <a:off x="983430" y="1988567"/>
            <a:ext cx="955813" cy="276997"/>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5" name="Rechteck 14">
            <a:extLst>
              <a:ext uri="{FF2B5EF4-FFF2-40B4-BE49-F238E27FC236}">
                <a16:creationId xmlns:a16="http://schemas.microsoft.com/office/drawing/2014/main" id="{D8860473-BC1B-D5D3-8276-F0563C61C84D}"/>
              </a:ext>
            </a:extLst>
          </p:cNvPr>
          <p:cNvSpPr/>
          <p:nvPr/>
        </p:nvSpPr>
        <p:spPr bwMode="auto">
          <a:xfrm>
            <a:off x="2081261" y="3035287"/>
            <a:ext cx="1988420" cy="31430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16" name="Rechteck 15">
            <a:extLst>
              <a:ext uri="{FF2B5EF4-FFF2-40B4-BE49-F238E27FC236}">
                <a16:creationId xmlns:a16="http://schemas.microsoft.com/office/drawing/2014/main" id="{D7F5895E-EE5D-089A-577E-7D9210CF6FF0}"/>
              </a:ext>
            </a:extLst>
          </p:cNvPr>
          <p:cNvSpPr/>
          <p:nvPr/>
        </p:nvSpPr>
        <p:spPr bwMode="auto">
          <a:xfrm>
            <a:off x="4177045" y="3035286"/>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Parcours</a:t>
            </a:r>
          </a:p>
        </p:txBody>
      </p:sp>
      <p:sp>
        <p:nvSpPr>
          <p:cNvPr id="17" name="Rechteck 16">
            <a:extLst>
              <a:ext uri="{FF2B5EF4-FFF2-40B4-BE49-F238E27FC236}">
                <a16:creationId xmlns:a16="http://schemas.microsoft.com/office/drawing/2014/main" id="{585BDE03-1846-395E-9D83-E8754A5ACB49}"/>
              </a:ext>
            </a:extLst>
          </p:cNvPr>
          <p:cNvSpPr/>
          <p:nvPr/>
        </p:nvSpPr>
        <p:spPr bwMode="auto">
          <a:xfrm>
            <a:off x="6288012" y="3042690"/>
            <a:ext cx="1988420" cy="306898"/>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au </a:t>
            </a:r>
            <a:r>
              <a:rPr lang="de-CH" sz="1200" dirty="0" err="1"/>
              <a:t>choix</a:t>
            </a:r>
            <a:endParaRPr lang="de-CH" sz="1200" dirty="0"/>
          </a:p>
        </p:txBody>
      </p:sp>
      <p:sp>
        <p:nvSpPr>
          <p:cNvPr id="18" name="Rechteck 17">
            <a:extLst>
              <a:ext uri="{FF2B5EF4-FFF2-40B4-BE49-F238E27FC236}">
                <a16:creationId xmlns:a16="http://schemas.microsoft.com/office/drawing/2014/main" id="{8E52F66E-8FFC-7A62-9E7D-1D93CE26CD98}"/>
              </a:ext>
            </a:extLst>
          </p:cNvPr>
          <p:cNvSpPr/>
          <p:nvPr/>
        </p:nvSpPr>
        <p:spPr bwMode="auto">
          <a:xfrm>
            <a:off x="5215660" y="3459451"/>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au </a:t>
            </a:r>
            <a:r>
              <a:rPr lang="de-CH" sz="1200" dirty="0" err="1"/>
              <a:t>choix</a:t>
            </a:r>
            <a:endParaRPr lang="de-CH" sz="1200" dirty="0"/>
          </a:p>
        </p:txBody>
      </p:sp>
      <p:sp>
        <p:nvSpPr>
          <p:cNvPr id="19" name="Rechteck 18">
            <a:extLst>
              <a:ext uri="{FF2B5EF4-FFF2-40B4-BE49-F238E27FC236}">
                <a16:creationId xmlns:a16="http://schemas.microsoft.com/office/drawing/2014/main" id="{5EA72230-23F4-FA49-33AC-9A0077CFBC66}"/>
              </a:ext>
            </a:extLst>
          </p:cNvPr>
          <p:cNvSpPr/>
          <p:nvPr/>
        </p:nvSpPr>
        <p:spPr bwMode="auto">
          <a:xfrm>
            <a:off x="2082560" y="3467340"/>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Parcours</a:t>
            </a:r>
          </a:p>
        </p:txBody>
      </p:sp>
      <p:sp>
        <p:nvSpPr>
          <p:cNvPr id="20" name="Rechteck 19">
            <a:extLst>
              <a:ext uri="{FF2B5EF4-FFF2-40B4-BE49-F238E27FC236}">
                <a16:creationId xmlns:a16="http://schemas.microsoft.com/office/drawing/2014/main" id="{6875A3A0-249E-B213-A9BB-1153783DC8E7}"/>
              </a:ext>
            </a:extLst>
          </p:cNvPr>
          <p:cNvSpPr/>
          <p:nvPr/>
        </p:nvSpPr>
        <p:spPr bwMode="auto">
          <a:xfrm>
            <a:off x="5213063" y="3839378"/>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21" name="Rechteck 20">
            <a:extLst>
              <a:ext uri="{FF2B5EF4-FFF2-40B4-BE49-F238E27FC236}">
                <a16:creationId xmlns:a16="http://schemas.microsoft.com/office/drawing/2014/main" id="{A62E73F8-2A2A-59B4-714B-D5B9B8DBA6B1}"/>
              </a:ext>
            </a:extLst>
          </p:cNvPr>
          <p:cNvSpPr/>
          <p:nvPr/>
        </p:nvSpPr>
        <p:spPr bwMode="auto">
          <a:xfrm>
            <a:off x="2082561" y="4251539"/>
            <a:ext cx="3053288"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Gymnastique</a:t>
            </a:r>
            <a:r>
              <a:rPr lang="de-CH" sz="1200" dirty="0"/>
              <a:t> au </a:t>
            </a:r>
            <a:r>
              <a:rPr lang="de-CH" sz="1200" dirty="0" err="1"/>
              <a:t>sol</a:t>
            </a:r>
            <a:r>
              <a:rPr lang="de-CH" sz="1200" dirty="0"/>
              <a:t> et </a:t>
            </a:r>
            <a:r>
              <a:rPr lang="de-CH" sz="1200" dirty="0" err="1"/>
              <a:t>aux</a:t>
            </a:r>
            <a:r>
              <a:rPr lang="de-CH" sz="1200" dirty="0"/>
              <a:t> </a:t>
            </a:r>
            <a:r>
              <a:rPr lang="de-CH" sz="1200" dirty="0" err="1"/>
              <a:t>engins</a:t>
            </a:r>
            <a:endParaRPr lang="de-CH" sz="1200" dirty="0"/>
          </a:p>
        </p:txBody>
      </p:sp>
      <p:sp>
        <p:nvSpPr>
          <p:cNvPr id="22" name="Rechteck 21">
            <a:extLst>
              <a:ext uri="{FF2B5EF4-FFF2-40B4-BE49-F238E27FC236}">
                <a16:creationId xmlns:a16="http://schemas.microsoft.com/office/drawing/2014/main" id="{271D417B-CEC1-0DDF-3292-2A743596D3B2}"/>
              </a:ext>
            </a:extLst>
          </p:cNvPr>
          <p:cNvSpPr/>
          <p:nvPr/>
        </p:nvSpPr>
        <p:spPr bwMode="auto">
          <a:xfrm>
            <a:off x="2082560" y="4631466"/>
            <a:ext cx="3053288"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Acrobaties</a:t>
            </a:r>
            <a:r>
              <a:rPr lang="de-CH" sz="1200" dirty="0"/>
              <a:t> </a:t>
            </a:r>
            <a:r>
              <a:rPr lang="de-CH" sz="1200" dirty="0" err="1"/>
              <a:t>avec</a:t>
            </a:r>
            <a:r>
              <a:rPr lang="de-CH" sz="1200" dirty="0"/>
              <a:t> des </a:t>
            </a:r>
            <a:r>
              <a:rPr lang="de-CH" sz="1200" dirty="0" err="1"/>
              <a:t>partenaires</a:t>
            </a:r>
            <a:endParaRPr lang="de-CH" sz="1200" dirty="0"/>
          </a:p>
        </p:txBody>
      </p:sp>
      <p:sp>
        <p:nvSpPr>
          <p:cNvPr id="23" name="Rechteck 22">
            <a:extLst>
              <a:ext uri="{FF2B5EF4-FFF2-40B4-BE49-F238E27FC236}">
                <a16:creationId xmlns:a16="http://schemas.microsoft.com/office/drawing/2014/main" id="{38600C30-42D8-7FDA-140E-93F8DBD6DA9C}"/>
              </a:ext>
            </a:extLst>
          </p:cNvPr>
          <p:cNvSpPr/>
          <p:nvPr/>
        </p:nvSpPr>
        <p:spPr bwMode="auto">
          <a:xfrm rot="16200000">
            <a:off x="1160099" y="2779409"/>
            <a:ext cx="1133325"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au </a:t>
            </a:r>
            <a:r>
              <a:rPr lang="de-CH" sz="1200" dirty="0" err="1"/>
              <a:t>choix</a:t>
            </a:r>
            <a:endParaRPr lang="de-CH" sz="1200" dirty="0"/>
          </a:p>
        </p:txBody>
      </p:sp>
      <p:sp>
        <p:nvSpPr>
          <p:cNvPr id="24" name="Rechteck 23">
            <a:extLst>
              <a:ext uri="{FF2B5EF4-FFF2-40B4-BE49-F238E27FC236}">
                <a16:creationId xmlns:a16="http://schemas.microsoft.com/office/drawing/2014/main" id="{7888C65B-D3B6-D626-CD91-12450D317764}"/>
              </a:ext>
            </a:extLst>
          </p:cNvPr>
          <p:cNvSpPr/>
          <p:nvPr/>
        </p:nvSpPr>
        <p:spPr bwMode="auto">
          <a:xfrm rot="16200000">
            <a:off x="1160254" y="3984905"/>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Grimper</a:t>
            </a:r>
            <a:endParaRPr lang="de-CH" sz="1200" dirty="0"/>
          </a:p>
        </p:txBody>
      </p:sp>
      <p:sp>
        <p:nvSpPr>
          <p:cNvPr id="25" name="Rechteck 24">
            <a:extLst>
              <a:ext uri="{FF2B5EF4-FFF2-40B4-BE49-F238E27FC236}">
                <a16:creationId xmlns:a16="http://schemas.microsoft.com/office/drawing/2014/main" id="{857887BD-A093-1901-2E2A-C6CD0FE9882B}"/>
              </a:ext>
            </a:extLst>
          </p:cNvPr>
          <p:cNvSpPr/>
          <p:nvPr/>
        </p:nvSpPr>
        <p:spPr bwMode="auto">
          <a:xfrm rot="16200000">
            <a:off x="1156711" y="5174929"/>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26" name="Rechteck 25">
            <a:extLst>
              <a:ext uri="{FF2B5EF4-FFF2-40B4-BE49-F238E27FC236}">
                <a16:creationId xmlns:a16="http://schemas.microsoft.com/office/drawing/2014/main" id="{F49A008E-6677-9BC0-F39A-7F42924C32FC}"/>
              </a:ext>
            </a:extLst>
          </p:cNvPr>
          <p:cNvSpPr/>
          <p:nvPr/>
        </p:nvSpPr>
        <p:spPr bwMode="auto">
          <a:xfrm rot="16200000">
            <a:off x="8323085" y="4854165"/>
            <a:ext cx="1738520"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r>
              <a:rPr lang="de-CH" sz="1200" dirty="0">
                <a:solidFill>
                  <a:srgbClr val="000000"/>
                </a:solidFill>
              </a:rPr>
              <a:t> (2x)</a:t>
            </a:r>
            <a:endParaRPr lang="de-CH" sz="1200" dirty="0"/>
          </a:p>
        </p:txBody>
      </p:sp>
      <p:sp>
        <p:nvSpPr>
          <p:cNvPr id="27" name="Rechteck 26">
            <a:extLst>
              <a:ext uri="{FF2B5EF4-FFF2-40B4-BE49-F238E27FC236}">
                <a16:creationId xmlns:a16="http://schemas.microsoft.com/office/drawing/2014/main" id="{152CFBDD-FD14-D8DF-2B21-BFE34FC162DF}"/>
              </a:ext>
            </a:extLst>
          </p:cNvPr>
          <p:cNvSpPr/>
          <p:nvPr/>
        </p:nvSpPr>
        <p:spPr bwMode="auto">
          <a:xfrm rot="16200000">
            <a:off x="8322026" y="3075972"/>
            <a:ext cx="1738520"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au </a:t>
            </a:r>
            <a:r>
              <a:rPr lang="de-CH" sz="1200" dirty="0" err="1"/>
              <a:t>choix</a:t>
            </a:r>
            <a:endParaRPr lang="de-CH" sz="1200" dirty="0"/>
          </a:p>
          <a:p>
            <a:pPr algn="ctr" eaLnBrk="0" hangingPunct="0"/>
            <a:r>
              <a:rPr lang="de-CH" sz="1200" dirty="0"/>
              <a:t>(2x)</a:t>
            </a:r>
          </a:p>
        </p:txBody>
      </p:sp>
      <p:sp>
        <p:nvSpPr>
          <p:cNvPr id="28" name="Rechteck 27">
            <a:extLst>
              <a:ext uri="{FF2B5EF4-FFF2-40B4-BE49-F238E27FC236}">
                <a16:creationId xmlns:a16="http://schemas.microsoft.com/office/drawing/2014/main" id="{E4966B85-0990-1598-E0EC-372DCB981F66}"/>
              </a:ext>
            </a:extLst>
          </p:cNvPr>
          <p:cNvSpPr/>
          <p:nvPr/>
        </p:nvSpPr>
        <p:spPr bwMode="auto">
          <a:xfrm>
            <a:off x="378984" y="1137623"/>
            <a:ext cx="9873384"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err="1">
                <a:solidFill>
                  <a:srgbClr val="000000"/>
                </a:solidFill>
              </a:rPr>
              <a:t>Échauffement</a:t>
            </a:r>
            <a:endParaRPr lang="de-CH" dirty="0">
              <a:solidFill>
                <a:srgbClr val="000000"/>
              </a:solidFill>
            </a:endParaRPr>
          </a:p>
          <a:p>
            <a:pPr algn="ctr"/>
            <a:r>
              <a:rPr lang="de-CH" sz="950" dirty="0">
                <a:solidFill>
                  <a:srgbClr val="000000"/>
                </a:solidFill>
              </a:rPr>
              <a:t>(s</a:t>
            </a:r>
            <a:r>
              <a:rPr lang="fr-CH" sz="950" dirty="0" err="1"/>
              <a:t>timuler</a:t>
            </a:r>
            <a:r>
              <a:rPr lang="fr-CH" sz="950" dirty="0"/>
              <a:t> le système cardio-vasculaire – mobiliser les articulations/étirement dynamique – augmenter les pulsations – transition partie principale</a:t>
            </a:r>
            <a:r>
              <a:rPr lang="de-CH" sz="950" dirty="0">
                <a:solidFill>
                  <a:srgbClr val="000000"/>
                </a:solidFill>
              </a:rPr>
              <a:t>)</a:t>
            </a:r>
          </a:p>
        </p:txBody>
      </p:sp>
      <p:sp>
        <p:nvSpPr>
          <p:cNvPr id="29" name="Rechteck 28">
            <a:extLst>
              <a:ext uri="{FF2B5EF4-FFF2-40B4-BE49-F238E27FC236}">
                <a16:creationId xmlns:a16="http://schemas.microsoft.com/office/drawing/2014/main" id="{CDFD8BAA-D835-1B52-6EBD-6C3A113551D6}"/>
              </a:ext>
            </a:extLst>
          </p:cNvPr>
          <p:cNvSpPr/>
          <p:nvPr/>
        </p:nvSpPr>
        <p:spPr bwMode="auto">
          <a:xfrm>
            <a:off x="10344472" y="1132369"/>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30" name="Textfeld 14">
            <a:extLst>
              <a:ext uri="{FF2B5EF4-FFF2-40B4-BE49-F238E27FC236}">
                <a16:creationId xmlns:a16="http://schemas.microsoft.com/office/drawing/2014/main" id="{480F8D2B-0FD8-2526-192A-CF762E9DA2BA}"/>
              </a:ext>
            </a:extLst>
          </p:cNvPr>
          <p:cNvSpPr txBox="1">
            <a:spLocks noChangeArrowheads="1"/>
          </p:cNvSpPr>
          <p:nvPr/>
        </p:nvSpPr>
        <p:spPr bwMode="auto">
          <a:xfrm>
            <a:off x="1939632" y="1987779"/>
            <a:ext cx="646062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31" name="Rechteck 30">
            <a:extLst>
              <a:ext uri="{FF2B5EF4-FFF2-40B4-BE49-F238E27FC236}">
                <a16:creationId xmlns:a16="http://schemas.microsoft.com/office/drawing/2014/main" id="{2B8599D9-0020-9C39-7300-D581C50251FD}"/>
              </a:ext>
            </a:extLst>
          </p:cNvPr>
          <p:cNvSpPr/>
          <p:nvPr/>
        </p:nvSpPr>
        <p:spPr bwMode="auto">
          <a:xfrm>
            <a:off x="5213063" y="4251538"/>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Piste </a:t>
            </a:r>
            <a:r>
              <a:rPr lang="de-CH" sz="1200" dirty="0" err="1"/>
              <a:t>d’obstacle</a:t>
            </a:r>
            <a:r>
              <a:rPr lang="de-CH" sz="1200" dirty="0"/>
              <a:t> en </a:t>
            </a:r>
            <a:r>
              <a:rPr lang="de-CH" sz="1200" dirty="0" err="1"/>
              <a:t>salle</a:t>
            </a:r>
            <a:endParaRPr lang="de-CH" sz="1200" dirty="0"/>
          </a:p>
        </p:txBody>
      </p:sp>
      <p:sp>
        <p:nvSpPr>
          <p:cNvPr id="32" name="Rechteck 31">
            <a:extLst>
              <a:ext uri="{FF2B5EF4-FFF2-40B4-BE49-F238E27FC236}">
                <a16:creationId xmlns:a16="http://schemas.microsoft.com/office/drawing/2014/main" id="{FA340D63-E754-2859-3AF4-90D1E2B2F776}"/>
              </a:ext>
            </a:extLst>
          </p:cNvPr>
          <p:cNvSpPr/>
          <p:nvPr/>
        </p:nvSpPr>
        <p:spPr bwMode="auto">
          <a:xfrm>
            <a:off x="5213063" y="4634835"/>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TCC</a:t>
            </a:r>
          </a:p>
        </p:txBody>
      </p:sp>
      <p:sp>
        <p:nvSpPr>
          <p:cNvPr id="33" name="Rechteck 32">
            <a:extLst>
              <a:ext uri="{FF2B5EF4-FFF2-40B4-BE49-F238E27FC236}">
                <a16:creationId xmlns:a16="http://schemas.microsoft.com/office/drawing/2014/main" id="{7BFB2E25-4E26-4851-2B9A-A98EF154A4C5}"/>
              </a:ext>
            </a:extLst>
          </p:cNvPr>
          <p:cNvSpPr/>
          <p:nvPr/>
        </p:nvSpPr>
        <p:spPr bwMode="auto">
          <a:xfrm>
            <a:off x="5210264" y="503789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au </a:t>
            </a:r>
            <a:r>
              <a:rPr lang="de-CH" sz="1200" dirty="0" err="1"/>
              <a:t>choix</a:t>
            </a:r>
            <a:endParaRPr lang="de-CH" sz="1200" dirty="0"/>
          </a:p>
        </p:txBody>
      </p:sp>
      <p:sp>
        <p:nvSpPr>
          <p:cNvPr id="34" name="Rechteck 33">
            <a:extLst>
              <a:ext uri="{FF2B5EF4-FFF2-40B4-BE49-F238E27FC236}">
                <a16:creationId xmlns:a16="http://schemas.microsoft.com/office/drawing/2014/main" id="{2F553375-9E5A-D745-42E8-2632DBF8841F}"/>
              </a:ext>
            </a:extLst>
          </p:cNvPr>
          <p:cNvSpPr/>
          <p:nvPr/>
        </p:nvSpPr>
        <p:spPr bwMode="auto">
          <a:xfrm>
            <a:off x="2081261" y="5049182"/>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35" name="Textfeld 14">
            <a:extLst>
              <a:ext uri="{FF2B5EF4-FFF2-40B4-BE49-F238E27FC236}">
                <a16:creationId xmlns:a16="http://schemas.microsoft.com/office/drawing/2014/main" id="{D2D95BCC-D781-6AC5-B5A3-FFBC4455082B}"/>
              </a:ext>
            </a:extLst>
          </p:cNvPr>
          <p:cNvSpPr txBox="1">
            <a:spLocks noChangeArrowheads="1"/>
          </p:cNvSpPr>
          <p:nvPr/>
        </p:nvSpPr>
        <p:spPr bwMode="auto">
          <a:xfrm>
            <a:off x="8400255" y="1987779"/>
            <a:ext cx="155554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Tree>
    <p:extLst>
      <p:ext uri="{BB962C8B-B14F-4D97-AF65-F5344CB8AC3E}">
        <p14:creationId xmlns:p14="http://schemas.microsoft.com/office/powerpoint/2010/main" val="28960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1000"/>
                                        <p:tgtEl>
                                          <p:spTgt spid="32"/>
                                        </p:tgtEl>
                                      </p:cBhvr>
                                    </p:animEffect>
                                    <p:anim calcmode="lin" valueType="num">
                                      <p:cBhvr>
                                        <p:cTn id="94" dur="1000" fill="hold"/>
                                        <p:tgtEl>
                                          <p:spTgt spid="32"/>
                                        </p:tgtEl>
                                        <p:attrNameLst>
                                          <p:attrName>ppt_x</p:attrName>
                                        </p:attrNameLst>
                                      </p:cBhvr>
                                      <p:tavLst>
                                        <p:tav tm="0">
                                          <p:val>
                                            <p:strVal val="#ppt_x"/>
                                          </p:val>
                                        </p:tav>
                                        <p:tav tm="100000">
                                          <p:val>
                                            <p:strVal val="#ppt_x"/>
                                          </p:val>
                                        </p:tav>
                                      </p:tavLst>
                                    </p:anim>
                                    <p:anim calcmode="lin" valueType="num">
                                      <p:cBhvr>
                                        <p:cTn id="95" dur="1000" fill="hold"/>
                                        <p:tgtEl>
                                          <p:spTgt spid="32"/>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1000"/>
                                        <p:tgtEl>
                                          <p:spTgt spid="3"/>
                                        </p:tgtEl>
                                      </p:cBhvr>
                                    </p:animEffect>
                                    <p:anim calcmode="lin" valueType="num">
                                      <p:cBhvr>
                                        <p:cTn id="113" dur="1000" fill="hold"/>
                                        <p:tgtEl>
                                          <p:spTgt spid="3"/>
                                        </p:tgtEl>
                                        <p:attrNameLst>
                                          <p:attrName>ppt_x</p:attrName>
                                        </p:attrNameLst>
                                      </p:cBhvr>
                                      <p:tavLst>
                                        <p:tav tm="0">
                                          <p:val>
                                            <p:strVal val="#ppt_x"/>
                                          </p:val>
                                        </p:tav>
                                        <p:tav tm="100000">
                                          <p:val>
                                            <p:strVal val="#ppt_x"/>
                                          </p:val>
                                        </p:tav>
                                      </p:tavLst>
                                    </p:anim>
                                    <p:anim calcmode="lin" valueType="num">
                                      <p:cBhvr>
                                        <p:cTn id="114" dur="1000" fill="hold"/>
                                        <p:tgtEl>
                                          <p:spTgt spid="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1000"/>
                                        <p:tgtEl>
                                          <p:spTgt spid="27"/>
                                        </p:tgtEl>
                                      </p:cBhvr>
                                    </p:animEffect>
                                    <p:anim calcmode="lin" valueType="num">
                                      <p:cBhvr>
                                        <p:cTn id="118" dur="1000" fill="hold"/>
                                        <p:tgtEl>
                                          <p:spTgt spid="27"/>
                                        </p:tgtEl>
                                        <p:attrNameLst>
                                          <p:attrName>ppt_x</p:attrName>
                                        </p:attrNameLst>
                                      </p:cBhvr>
                                      <p:tavLst>
                                        <p:tav tm="0">
                                          <p:val>
                                            <p:strVal val="#ppt_x"/>
                                          </p:val>
                                        </p:tav>
                                        <p:tav tm="100000">
                                          <p:val>
                                            <p:strVal val="#ppt_x"/>
                                          </p:val>
                                        </p:tav>
                                      </p:tavLst>
                                    </p:anim>
                                    <p:anim calcmode="lin" valueType="num">
                                      <p:cBhvr>
                                        <p:cTn id="119" dur="1000" fill="hold"/>
                                        <p:tgtEl>
                                          <p:spTgt spid="2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1000"/>
                                        <p:tgtEl>
                                          <p:spTgt spid="26"/>
                                        </p:tgtEl>
                                      </p:cBhvr>
                                    </p:animEffect>
                                    <p:anim calcmode="lin" valueType="num">
                                      <p:cBhvr>
                                        <p:cTn id="123" dur="1000" fill="hold"/>
                                        <p:tgtEl>
                                          <p:spTgt spid="26"/>
                                        </p:tgtEl>
                                        <p:attrNameLst>
                                          <p:attrName>ppt_x</p:attrName>
                                        </p:attrNameLst>
                                      </p:cBhvr>
                                      <p:tavLst>
                                        <p:tav tm="0">
                                          <p:val>
                                            <p:strVal val="#ppt_x"/>
                                          </p:val>
                                        </p:tav>
                                        <p:tav tm="100000">
                                          <p:val>
                                            <p:strVal val="#ppt_x"/>
                                          </p:val>
                                        </p:tav>
                                      </p:tavLst>
                                    </p:anim>
                                    <p:anim calcmode="lin" valueType="num">
                                      <p:cBhvr>
                                        <p:cTn id="124" dur="1000" fill="hold"/>
                                        <p:tgtEl>
                                          <p:spTgt spid="2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1000"/>
                                        <p:tgtEl>
                                          <p:spTgt spid="13"/>
                                        </p:tgtEl>
                                      </p:cBhvr>
                                    </p:animEffect>
                                    <p:anim calcmode="lin" valueType="num">
                                      <p:cBhvr>
                                        <p:cTn id="128" dur="1000" fill="hold"/>
                                        <p:tgtEl>
                                          <p:spTgt spid="13"/>
                                        </p:tgtEl>
                                        <p:attrNameLst>
                                          <p:attrName>ppt_x</p:attrName>
                                        </p:attrNameLst>
                                      </p:cBhvr>
                                      <p:tavLst>
                                        <p:tav tm="0">
                                          <p:val>
                                            <p:strVal val="#ppt_x"/>
                                          </p:val>
                                        </p:tav>
                                        <p:tav tm="100000">
                                          <p:val>
                                            <p:strVal val="#ppt_x"/>
                                          </p:val>
                                        </p:tav>
                                      </p:tavLst>
                                    </p:anim>
                                    <p:anim calcmode="lin" valueType="num">
                                      <p:cBhvr>
                                        <p:cTn id="1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E5E89-30BD-A998-B713-458B042DFB1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42948CF-5ABD-64BD-25D0-E2135D059CCD}"/>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a:t>
            </a:r>
            <a:r>
              <a:rPr lang="de-CH" dirty="0" err="1"/>
              <a:t>sottufficiali</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2" name="SeitenzahlBenutzerdefiniert">
            <a:extLst>
              <a:ext uri="{FF2B5EF4-FFF2-40B4-BE49-F238E27FC236}">
                <a16:creationId xmlns:a16="http://schemas.microsoft.com/office/drawing/2014/main" id="{781ADF15-508B-9DD0-93BE-B43EB946C0C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44</a:t>
            </a:r>
            <a:endParaRPr lang="de-CH" sz="900" dirty="0"/>
          </a:p>
        </p:txBody>
      </p:sp>
      <p:sp>
        <p:nvSpPr>
          <p:cNvPr id="3" name="Rechteck 2">
            <a:extLst>
              <a:ext uri="{FF2B5EF4-FFF2-40B4-BE49-F238E27FC236}">
                <a16:creationId xmlns:a16="http://schemas.microsoft.com/office/drawing/2014/main" id="{CD120D86-FD26-10C5-4342-C3DD963CE2F6}"/>
              </a:ext>
            </a:extLst>
          </p:cNvPr>
          <p:cNvSpPr/>
          <p:nvPr/>
        </p:nvSpPr>
        <p:spPr bwMode="auto">
          <a:xfrm rot="16200000">
            <a:off x="6847993" y="3968737"/>
            <a:ext cx="3536574"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Corsa </a:t>
            </a:r>
            <a:r>
              <a:rPr lang="de-CH" sz="1200" dirty="0" err="1"/>
              <a:t>d’orientamento</a:t>
            </a:r>
            <a:endParaRPr lang="de-CH" sz="1200" dirty="0"/>
          </a:p>
        </p:txBody>
      </p:sp>
      <p:sp>
        <p:nvSpPr>
          <p:cNvPr id="5" name="Rechteck 4">
            <a:extLst>
              <a:ext uri="{FF2B5EF4-FFF2-40B4-BE49-F238E27FC236}">
                <a16:creationId xmlns:a16="http://schemas.microsoft.com/office/drawing/2014/main" id="{68B48E69-409E-9269-76B5-BDF6D34EA544}"/>
              </a:ext>
            </a:extLst>
          </p:cNvPr>
          <p:cNvSpPr/>
          <p:nvPr/>
        </p:nvSpPr>
        <p:spPr bwMode="auto">
          <a:xfrm>
            <a:off x="378984" y="6076788"/>
            <a:ext cx="9873384"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err="1">
                <a:solidFill>
                  <a:srgbClr val="000000"/>
                </a:solidFill>
              </a:rPr>
              <a:t>Ritorno</a:t>
            </a:r>
            <a:r>
              <a:rPr lang="fr-CH" dirty="0">
                <a:solidFill>
                  <a:srgbClr val="000000"/>
                </a:solidFill>
              </a:rPr>
              <a:t> alla calma</a:t>
            </a:r>
          </a:p>
          <a:p>
            <a:pPr algn="ctr"/>
            <a:r>
              <a:rPr lang="it-IT" sz="950" dirty="0">
                <a:solidFill>
                  <a:srgbClr val="000000"/>
                </a:solidFill>
              </a:rPr>
              <a:t>(cool down – stretching intermittente – rilassamento muscolare progressivo – massaggio – distensione)</a:t>
            </a:r>
            <a:endParaRPr lang="fr-CH" sz="950" dirty="0">
              <a:solidFill>
                <a:srgbClr val="000000"/>
              </a:solidFill>
            </a:endParaRPr>
          </a:p>
        </p:txBody>
      </p:sp>
      <p:sp>
        <p:nvSpPr>
          <p:cNvPr id="6" name="Rechteck 5">
            <a:extLst>
              <a:ext uri="{FF2B5EF4-FFF2-40B4-BE49-F238E27FC236}">
                <a16:creationId xmlns:a16="http://schemas.microsoft.com/office/drawing/2014/main" id="{7E5495A8-9D8D-E9BC-5608-8437F0C112C7}"/>
              </a:ext>
            </a:extLst>
          </p:cNvPr>
          <p:cNvSpPr/>
          <p:nvPr/>
        </p:nvSpPr>
        <p:spPr bwMode="auto">
          <a:xfrm>
            <a:off x="10344472" y="6076788"/>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7" name="Rechteck 6">
            <a:extLst>
              <a:ext uri="{FF2B5EF4-FFF2-40B4-BE49-F238E27FC236}">
                <a16:creationId xmlns:a16="http://schemas.microsoft.com/office/drawing/2014/main" id="{D8BAEF9C-8F22-D42D-A82C-380692AAF852}"/>
              </a:ext>
            </a:extLst>
          </p:cNvPr>
          <p:cNvSpPr/>
          <p:nvPr/>
        </p:nvSpPr>
        <p:spPr bwMode="auto">
          <a:xfrm>
            <a:off x="10344472" y="6525344"/>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8" name="Rechteck 7">
            <a:extLst>
              <a:ext uri="{FF2B5EF4-FFF2-40B4-BE49-F238E27FC236}">
                <a16:creationId xmlns:a16="http://schemas.microsoft.com/office/drawing/2014/main" id="{2CF4EF0B-3ED3-3BAA-F17A-9CBB34B80254}"/>
              </a:ext>
            </a:extLst>
          </p:cNvPr>
          <p:cNvSpPr/>
          <p:nvPr/>
        </p:nvSpPr>
        <p:spPr bwMode="auto">
          <a:xfrm>
            <a:off x="378984" y="1581786"/>
            <a:ext cx="9873384" cy="4422994"/>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a:t>
            </a:r>
            <a:r>
              <a:rPr lang="de-CH" dirty="0" err="1">
                <a:solidFill>
                  <a:srgbClr val="000000"/>
                </a:solidFill>
              </a:rPr>
              <a:t>principale</a:t>
            </a:r>
            <a:endParaRPr lang="de-CH" dirty="0">
              <a:solidFill>
                <a:srgbClr val="000000"/>
              </a:solidFill>
            </a:endParaRPr>
          </a:p>
        </p:txBody>
      </p:sp>
      <p:sp>
        <p:nvSpPr>
          <p:cNvPr id="9" name="Rechteck 8">
            <a:extLst>
              <a:ext uri="{FF2B5EF4-FFF2-40B4-BE49-F238E27FC236}">
                <a16:creationId xmlns:a16="http://schemas.microsoft.com/office/drawing/2014/main" id="{8525AD17-E84F-69BB-2CF4-5DC6036F6BE1}"/>
              </a:ext>
            </a:extLst>
          </p:cNvPr>
          <p:cNvSpPr/>
          <p:nvPr/>
        </p:nvSpPr>
        <p:spPr bwMode="auto">
          <a:xfrm>
            <a:off x="10344472" y="1578471"/>
            <a:ext cx="648072" cy="4426309"/>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0" name="Rechteck 9">
            <a:extLst>
              <a:ext uri="{FF2B5EF4-FFF2-40B4-BE49-F238E27FC236}">
                <a16:creationId xmlns:a16="http://schemas.microsoft.com/office/drawing/2014/main" id="{B4A62000-37BD-88A3-60C3-4D199E036B05}"/>
              </a:ext>
            </a:extLst>
          </p:cNvPr>
          <p:cNvSpPr/>
          <p:nvPr/>
        </p:nvSpPr>
        <p:spPr bwMode="auto">
          <a:xfrm>
            <a:off x="9523801" y="6525344"/>
            <a:ext cx="748663"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11" name="Textfeld 4">
            <a:extLst>
              <a:ext uri="{FF2B5EF4-FFF2-40B4-BE49-F238E27FC236}">
                <a16:creationId xmlns:a16="http://schemas.microsoft.com/office/drawing/2014/main" id="{3E2B439B-CA54-C8CA-390D-99578CA29CDC}"/>
              </a:ext>
            </a:extLst>
          </p:cNvPr>
          <p:cNvSpPr txBox="1">
            <a:spLocks noChangeArrowheads="1"/>
          </p:cNvSpPr>
          <p:nvPr/>
        </p:nvSpPr>
        <p:spPr bwMode="auto">
          <a:xfrm>
            <a:off x="479376" y="1917993"/>
            <a:ext cx="9649072"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SSU</a:t>
            </a:r>
            <a:br>
              <a:rPr lang="de-CH" altLang="fr-FR" sz="1100" b="1" dirty="0">
                <a:solidFill>
                  <a:srgbClr val="FFFFFF"/>
                </a:solidFill>
              </a:rPr>
            </a:br>
            <a:r>
              <a:rPr lang="de-CH" altLang="fr-FR" sz="1100" b="1" dirty="0" err="1">
                <a:solidFill>
                  <a:srgbClr val="FFFFFF"/>
                </a:solidFill>
              </a:rPr>
              <a:t>sett</a:t>
            </a:r>
            <a:endParaRPr lang="de-CH" altLang="fr-FR" sz="1100" b="1" dirty="0">
              <a:solidFill>
                <a:srgbClr val="FFFFFF"/>
              </a:solidFill>
            </a:endParaRPr>
          </a:p>
        </p:txBody>
      </p:sp>
      <p:sp>
        <p:nvSpPr>
          <p:cNvPr id="12" name="Rechteck 11">
            <a:extLst>
              <a:ext uri="{FF2B5EF4-FFF2-40B4-BE49-F238E27FC236}">
                <a16:creationId xmlns:a16="http://schemas.microsoft.com/office/drawing/2014/main" id="{4FCA05F2-ED07-1E8B-D9D8-3FC2E1041D7A}"/>
              </a:ext>
            </a:extLst>
          </p:cNvPr>
          <p:cNvSpPr/>
          <p:nvPr/>
        </p:nvSpPr>
        <p:spPr bwMode="auto">
          <a:xfrm rot="16200000">
            <a:off x="-564890" y="3977091"/>
            <a:ext cx="3528691"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TFE 3 </a:t>
            </a:r>
            <a:r>
              <a:rPr lang="de-CH" sz="1200" dirty="0" err="1"/>
              <a:t>discipline</a:t>
            </a:r>
            <a:endParaRPr lang="de-CH" sz="1200" dirty="0"/>
          </a:p>
        </p:txBody>
      </p:sp>
      <p:sp>
        <p:nvSpPr>
          <p:cNvPr id="13" name="Rechteck 12">
            <a:extLst>
              <a:ext uri="{FF2B5EF4-FFF2-40B4-BE49-F238E27FC236}">
                <a16:creationId xmlns:a16="http://schemas.microsoft.com/office/drawing/2014/main" id="{757923F3-F7B8-B383-8896-C8C24EC21CC3}"/>
              </a:ext>
            </a:extLst>
          </p:cNvPr>
          <p:cNvSpPr/>
          <p:nvPr/>
        </p:nvSpPr>
        <p:spPr bwMode="auto">
          <a:xfrm rot="16200000">
            <a:off x="7978313" y="3961962"/>
            <a:ext cx="3522976"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Torneo di </a:t>
            </a:r>
            <a:r>
              <a:rPr lang="de-CH" sz="1200" dirty="0" err="1"/>
              <a:t>gioco</a:t>
            </a:r>
            <a:endParaRPr kumimoji="0" lang="de-CH" sz="1200" b="0" i="0" u="none" strike="noStrike" cap="none" normalizeH="0" baseline="0" dirty="0">
              <a:ln>
                <a:noFill/>
              </a:ln>
              <a:solidFill>
                <a:schemeClr val="tx1"/>
              </a:solidFill>
              <a:effectLst/>
              <a:latin typeface="Arial" charset="0"/>
            </a:endParaRPr>
          </a:p>
        </p:txBody>
      </p:sp>
      <p:sp>
        <p:nvSpPr>
          <p:cNvPr id="14" name="Textfeld 14">
            <a:extLst>
              <a:ext uri="{FF2B5EF4-FFF2-40B4-BE49-F238E27FC236}">
                <a16:creationId xmlns:a16="http://schemas.microsoft.com/office/drawing/2014/main" id="{EE1ED80B-B425-FD40-96AC-D1132CD3A72E}"/>
              </a:ext>
            </a:extLst>
          </p:cNvPr>
          <p:cNvSpPr txBox="1">
            <a:spLocks noChangeArrowheads="1"/>
          </p:cNvSpPr>
          <p:nvPr/>
        </p:nvSpPr>
        <p:spPr bwMode="auto">
          <a:xfrm>
            <a:off x="983430" y="1988567"/>
            <a:ext cx="955813" cy="276997"/>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5" name="Rechteck 14">
            <a:extLst>
              <a:ext uri="{FF2B5EF4-FFF2-40B4-BE49-F238E27FC236}">
                <a16:creationId xmlns:a16="http://schemas.microsoft.com/office/drawing/2014/main" id="{65B3BAF2-728C-6F22-7B0E-5CBBC393DBFC}"/>
              </a:ext>
            </a:extLst>
          </p:cNvPr>
          <p:cNvSpPr/>
          <p:nvPr/>
        </p:nvSpPr>
        <p:spPr bwMode="auto">
          <a:xfrm>
            <a:off x="2082560" y="3035286"/>
            <a:ext cx="1988420" cy="31430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200" dirty="0">
                <a:solidFill>
                  <a:srgbClr val="000000"/>
                </a:solidFill>
              </a:rPr>
              <a:t>Forme dei circuiti di forza</a:t>
            </a:r>
            <a:endParaRPr lang="de-CH" sz="1200" dirty="0">
              <a:solidFill>
                <a:srgbClr val="000000"/>
              </a:solidFill>
            </a:endParaRPr>
          </a:p>
        </p:txBody>
      </p:sp>
      <p:sp>
        <p:nvSpPr>
          <p:cNvPr id="16" name="Rechteck 15">
            <a:extLst>
              <a:ext uri="{FF2B5EF4-FFF2-40B4-BE49-F238E27FC236}">
                <a16:creationId xmlns:a16="http://schemas.microsoft.com/office/drawing/2014/main" id="{9E3E41DA-23B1-1063-F707-9841DB645FAF}"/>
              </a:ext>
            </a:extLst>
          </p:cNvPr>
          <p:cNvSpPr/>
          <p:nvPr/>
        </p:nvSpPr>
        <p:spPr bwMode="auto">
          <a:xfrm>
            <a:off x="4177045" y="3035286"/>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Percorso</a:t>
            </a:r>
            <a:endParaRPr lang="de-CH" sz="1200" dirty="0"/>
          </a:p>
        </p:txBody>
      </p:sp>
      <p:sp>
        <p:nvSpPr>
          <p:cNvPr id="17" name="Rechteck 16">
            <a:extLst>
              <a:ext uri="{FF2B5EF4-FFF2-40B4-BE49-F238E27FC236}">
                <a16:creationId xmlns:a16="http://schemas.microsoft.com/office/drawing/2014/main" id="{9A9D6F5F-473A-73D8-F0E5-9D7055642E03}"/>
              </a:ext>
            </a:extLst>
          </p:cNvPr>
          <p:cNvSpPr/>
          <p:nvPr/>
        </p:nvSpPr>
        <p:spPr bwMode="auto">
          <a:xfrm>
            <a:off x="6288012" y="3035286"/>
            <a:ext cx="1988420" cy="3143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Gioco</a:t>
            </a:r>
            <a:r>
              <a:rPr lang="de-CH" sz="1200" dirty="0"/>
              <a:t> a </a:t>
            </a:r>
            <a:r>
              <a:rPr lang="de-CH" sz="1200" dirty="0" err="1"/>
              <a:t>scelta</a:t>
            </a:r>
            <a:endParaRPr lang="de-CH" sz="1200" dirty="0"/>
          </a:p>
        </p:txBody>
      </p:sp>
      <p:sp>
        <p:nvSpPr>
          <p:cNvPr id="18" name="Rechteck 17">
            <a:extLst>
              <a:ext uri="{FF2B5EF4-FFF2-40B4-BE49-F238E27FC236}">
                <a16:creationId xmlns:a16="http://schemas.microsoft.com/office/drawing/2014/main" id="{BEDF0E12-1B04-363F-07D4-9C7B546FB5E1}"/>
              </a:ext>
            </a:extLst>
          </p:cNvPr>
          <p:cNvSpPr/>
          <p:nvPr/>
        </p:nvSpPr>
        <p:spPr bwMode="auto">
          <a:xfrm>
            <a:off x="5215660" y="3459451"/>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Gioco</a:t>
            </a:r>
            <a:r>
              <a:rPr lang="de-CH" sz="1200" dirty="0"/>
              <a:t> a </a:t>
            </a:r>
            <a:r>
              <a:rPr lang="de-CH" sz="1200" dirty="0" err="1"/>
              <a:t>scelta</a:t>
            </a:r>
            <a:endParaRPr lang="de-CH" sz="1200" dirty="0"/>
          </a:p>
        </p:txBody>
      </p:sp>
      <p:sp>
        <p:nvSpPr>
          <p:cNvPr id="19" name="Rechteck 18">
            <a:extLst>
              <a:ext uri="{FF2B5EF4-FFF2-40B4-BE49-F238E27FC236}">
                <a16:creationId xmlns:a16="http://schemas.microsoft.com/office/drawing/2014/main" id="{52C57CFB-EFF9-BE9F-C7EB-6078A04308C9}"/>
              </a:ext>
            </a:extLst>
          </p:cNvPr>
          <p:cNvSpPr/>
          <p:nvPr/>
        </p:nvSpPr>
        <p:spPr bwMode="auto">
          <a:xfrm>
            <a:off x="2082560" y="3467340"/>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Percorso</a:t>
            </a:r>
            <a:endParaRPr lang="de-CH" sz="1200" dirty="0"/>
          </a:p>
        </p:txBody>
      </p:sp>
      <p:sp>
        <p:nvSpPr>
          <p:cNvPr id="20" name="Rechteck 19">
            <a:extLst>
              <a:ext uri="{FF2B5EF4-FFF2-40B4-BE49-F238E27FC236}">
                <a16:creationId xmlns:a16="http://schemas.microsoft.com/office/drawing/2014/main" id="{5369EA21-7E66-94CA-148F-AD126AD3C526}"/>
              </a:ext>
            </a:extLst>
          </p:cNvPr>
          <p:cNvSpPr/>
          <p:nvPr/>
        </p:nvSpPr>
        <p:spPr bwMode="auto">
          <a:xfrm>
            <a:off x="5213063" y="3839378"/>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200" dirty="0">
                <a:solidFill>
                  <a:srgbClr val="000000"/>
                </a:solidFill>
              </a:rPr>
              <a:t>Forme dei circuiti di forza</a:t>
            </a:r>
            <a:endParaRPr lang="de-CH" sz="1200" dirty="0">
              <a:solidFill>
                <a:srgbClr val="000000"/>
              </a:solidFill>
            </a:endParaRPr>
          </a:p>
        </p:txBody>
      </p:sp>
      <p:sp>
        <p:nvSpPr>
          <p:cNvPr id="21" name="Rechteck 20">
            <a:extLst>
              <a:ext uri="{FF2B5EF4-FFF2-40B4-BE49-F238E27FC236}">
                <a16:creationId xmlns:a16="http://schemas.microsoft.com/office/drawing/2014/main" id="{C43D0232-9BAC-E608-0154-C7E1ADD7E60B}"/>
              </a:ext>
            </a:extLst>
          </p:cNvPr>
          <p:cNvSpPr/>
          <p:nvPr/>
        </p:nvSpPr>
        <p:spPr bwMode="auto">
          <a:xfrm>
            <a:off x="2082561" y="4251539"/>
            <a:ext cx="3053288"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Ginnastica</a:t>
            </a:r>
            <a:r>
              <a:rPr lang="de-CH" sz="1200" dirty="0"/>
              <a:t> a </a:t>
            </a:r>
            <a:r>
              <a:rPr lang="de-CH" sz="1200" dirty="0" err="1"/>
              <a:t>terra</a:t>
            </a:r>
            <a:r>
              <a:rPr lang="de-CH" sz="1200" dirty="0"/>
              <a:t>/</a:t>
            </a:r>
            <a:r>
              <a:rPr lang="de-CH" sz="1200" dirty="0" err="1"/>
              <a:t>agli</a:t>
            </a:r>
            <a:r>
              <a:rPr lang="de-CH" sz="1200" dirty="0"/>
              <a:t> </a:t>
            </a:r>
            <a:r>
              <a:rPr lang="de-CH" sz="1200" dirty="0" err="1"/>
              <a:t>attrezzi</a:t>
            </a:r>
            <a:endParaRPr lang="de-CH" sz="1200" dirty="0"/>
          </a:p>
        </p:txBody>
      </p:sp>
      <p:sp>
        <p:nvSpPr>
          <p:cNvPr id="22" name="Rechteck 21">
            <a:extLst>
              <a:ext uri="{FF2B5EF4-FFF2-40B4-BE49-F238E27FC236}">
                <a16:creationId xmlns:a16="http://schemas.microsoft.com/office/drawing/2014/main" id="{AB4C3390-0636-FFD1-CC16-9C8A9C0BD842}"/>
              </a:ext>
            </a:extLst>
          </p:cNvPr>
          <p:cNvSpPr/>
          <p:nvPr/>
        </p:nvSpPr>
        <p:spPr bwMode="auto">
          <a:xfrm>
            <a:off x="2082560" y="4631466"/>
            <a:ext cx="3053288"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Esercizi</a:t>
            </a:r>
            <a:r>
              <a:rPr lang="de-CH" sz="1200" dirty="0"/>
              <a:t> </a:t>
            </a:r>
            <a:r>
              <a:rPr lang="de-CH" sz="1200" dirty="0" err="1"/>
              <a:t>acrobatici</a:t>
            </a:r>
            <a:r>
              <a:rPr lang="de-CH" sz="1200" dirty="0"/>
              <a:t> </a:t>
            </a:r>
            <a:r>
              <a:rPr lang="de-CH" sz="1200" dirty="0" err="1"/>
              <a:t>con</a:t>
            </a:r>
            <a:r>
              <a:rPr lang="de-CH" sz="1200" dirty="0"/>
              <a:t> </a:t>
            </a:r>
            <a:r>
              <a:rPr lang="de-CH" sz="1200" dirty="0" err="1"/>
              <a:t>partner</a:t>
            </a:r>
            <a:endParaRPr lang="de-CH" sz="1200" dirty="0"/>
          </a:p>
        </p:txBody>
      </p:sp>
      <p:sp>
        <p:nvSpPr>
          <p:cNvPr id="23" name="Rechteck 22">
            <a:extLst>
              <a:ext uri="{FF2B5EF4-FFF2-40B4-BE49-F238E27FC236}">
                <a16:creationId xmlns:a16="http://schemas.microsoft.com/office/drawing/2014/main" id="{3831050E-336E-490D-3011-1B0B6C388CAB}"/>
              </a:ext>
            </a:extLst>
          </p:cNvPr>
          <p:cNvSpPr/>
          <p:nvPr/>
        </p:nvSpPr>
        <p:spPr bwMode="auto">
          <a:xfrm rot="16200000">
            <a:off x="1160099" y="2779409"/>
            <a:ext cx="1133325"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Gioco</a:t>
            </a:r>
            <a:r>
              <a:rPr lang="de-CH" sz="1100" dirty="0"/>
              <a:t> a </a:t>
            </a:r>
            <a:r>
              <a:rPr lang="de-CH" sz="1100" dirty="0" err="1"/>
              <a:t>scelta</a:t>
            </a:r>
            <a:endParaRPr lang="de-CH" sz="1100" dirty="0"/>
          </a:p>
        </p:txBody>
      </p:sp>
      <p:sp>
        <p:nvSpPr>
          <p:cNvPr id="24" name="Rechteck 23">
            <a:extLst>
              <a:ext uri="{FF2B5EF4-FFF2-40B4-BE49-F238E27FC236}">
                <a16:creationId xmlns:a16="http://schemas.microsoft.com/office/drawing/2014/main" id="{A8C05A5A-15A8-58C0-C804-8AC82F697B98}"/>
              </a:ext>
            </a:extLst>
          </p:cNvPr>
          <p:cNvSpPr/>
          <p:nvPr/>
        </p:nvSpPr>
        <p:spPr bwMode="auto">
          <a:xfrm rot="16200000">
            <a:off x="1160254" y="3984905"/>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Arrampicata</a:t>
            </a:r>
            <a:endParaRPr lang="de-CH" sz="1100" dirty="0"/>
          </a:p>
        </p:txBody>
      </p:sp>
      <p:sp>
        <p:nvSpPr>
          <p:cNvPr id="25" name="Rechteck 24">
            <a:extLst>
              <a:ext uri="{FF2B5EF4-FFF2-40B4-BE49-F238E27FC236}">
                <a16:creationId xmlns:a16="http://schemas.microsoft.com/office/drawing/2014/main" id="{B2CE3663-043D-7977-1174-381E2FCEEC1A}"/>
              </a:ext>
            </a:extLst>
          </p:cNvPr>
          <p:cNvSpPr/>
          <p:nvPr/>
        </p:nvSpPr>
        <p:spPr bwMode="auto">
          <a:xfrm rot="16200000">
            <a:off x="1156711" y="5174929"/>
            <a:ext cx="1133014"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100" dirty="0">
                <a:solidFill>
                  <a:srgbClr val="000000"/>
                </a:solidFill>
              </a:rPr>
              <a:t>Forme dei circuiti di forza</a:t>
            </a:r>
            <a:endParaRPr lang="de-CH" sz="1100" dirty="0">
              <a:solidFill>
                <a:srgbClr val="000000"/>
              </a:solidFill>
            </a:endParaRPr>
          </a:p>
        </p:txBody>
      </p:sp>
      <p:sp>
        <p:nvSpPr>
          <p:cNvPr id="26" name="Rechteck 25">
            <a:extLst>
              <a:ext uri="{FF2B5EF4-FFF2-40B4-BE49-F238E27FC236}">
                <a16:creationId xmlns:a16="http://schemas.microsoft.com/office/drawing/2014/main" id="{873DAAA2-2AB5-7D6A-5748-FAB08097B99E}"/>
              </a:ext>
            </a:extLst>
          </p:cNvPr>
          <p:cNvSpPr/>
          <p:nvPr/>
        </p:nvSpPr>
        <p:spPr bwMode="auto">
          <a:xfrm rot="16200000">
            <a:off x="8323085" y="4854165"/>
            <a:ext cx="1738520" cy="43204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200" dirty="0">
                <a:solidFill>
                  <a:srgbClr val="000000"/>
                </a:solidFill>
              </a:rPr>
              <a:t>Forme dei circuiti di forza</a:t>
            </a:r>
            <a:r>
              <a:rPr lang="de-CH" sz="1200" dirty="0"/>
              <a:t> (2x)</a:t>
            </a:r>
          </a:p>
        </p:txBody>
      </p:sp>
      <p:sp>
        <p:nvSpPr>
          <p:cNvPr id="27" name="Rechteck 26">
            <a:extLst>
              <a:ext uri="{FF2B5EF4-FFF2-40B4-BE49-F238E27FC236}">
                <a16:creationId xmlns:a16="http://schemas.microsoft.com/office/drawing/2014/main" id="{1BB82E42-6818-EF21-9715-361AA8215C10}"/>
              </a:ext>
            </a:extLst>
          </p:cNvPr>
          <p:cNvSpPr/>
          <p:nvPr/>
        </p:nvSpPr>
        <p:spPr bwMode="auto">
          <a:xfrm rot="16200000">
            <a:off x="8322026" y="3075972"/>
            <a:ext cx="1738520" cy="43204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Gioco</a:t>
            </a:r>
            <a:r>
              <a:rPr lang="de-CH" sz="1200" dirty="0"/>
              <a:t> a </a:t>
            </a:r>
            <a:r>
              <a:rPr lang="de-CH" sz="1200" dirty="0" err="1"/>
              <a:t>scelta</a:t>
            </a:r>
            <a:endParaRPr lang="de-CH" sz="1200" dirty="0"/>
          </a:p>
          <a:p>
            <a:pPr algn="ctr" eaLnBrk="0" hangingPunct="0"/>
            <a:r>
              <a:rPr lang="de-CH" sz="1200" dirty="0"/>
              <a:t>(2x)</a:t>
            </a:r>
          </a:p>
        </p:txBody>
      </p:sp>
      <p:sp>
        <p:nvSpPr>
          <p:cNvPr id="28" name="Rechteck 27">
            <a:extLst>
              <a:ext uri="{FF2B5EF4-FFF2-40B4-BE49-F238E27FC236}">
                <a16:creationId xmlns:a16="http://schemas.microsoft.com/office/drawing/2014/main" id="{D74B7EEA-9881-3E6A-D4AA-4FC849166337}"/>
              </a:ext>
            </a:extLst>
          </p:cNvPr>
          <p:cNvSpPr/>
          <p:nvPr/>
        </p:nvSpPr>
        <p:spPr bwMode="auto">
          <a:xfrm>
            <a:off x="378984" y="1137623"/>
            <a:ext cx="9873384"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err="1">
                <a:solidFill>
                  <a:srgbClr val="000000"/>
                </a:solidFill>
              </a:rPr>
              <a:t>Riscaldamento</a:t>
            </a:r>
            <a:endParaRPr lang="de-CH" dirty="0">
              <a:solidFill>
                <a:srgbClr val="000000"/>
              </a:solidFill>
            </a:endParaRP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29" name="Rechteck 28">
            <a:extLst>
              <a:ext uri="{FF2B5EF4-FFF2-40B4-BE49-F238E27FC236}">
                <a16:creationId xmlns:a16="http://schemas.microsoft.com/office/drawing/2014/main" id="{1DEC84E6-1F3E-B726-623B-294E480D1A74}"/>
              </a:ext>
            </a:extLst>
          </p:cNvPr>
          <p:cNvSpPr/>
          <p:nvPr/>
        </p:nvSpPr>
        <p:spPr bwMode="auto">
          <a:xfrm>
            <a:off x="10344472" y="1132369"/>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30" name="Textfeld 14">
            <a:extLst>
              <a:ext uri="{FF2B5EF4-FFF2-40B4-BE49-F238E27FC236}">
                <a16:creationId xmlns:a16="http://schemas.microsoft.com/office/drawing/2014/main" id="{88B1E8C9-7FC8-2E78-BC51-AAD55EBC1588}"/>
              </a:ext>
            </a:extLst>
          </p:cNvPr>
          <p:cNvSpPr txBox="1">
            <a:spLocks noChangeArrowheads="1"/>
          </p:cNvSpPr>
          <p:nvPr/>
        </p:nvSpPr>
        <p:spPr bwMode="auto">
          <a:xfrm>
            <a:off x="1939632" y="1987779"/>
            <a:ext cx="646062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31" name="Rechteck 30">
            <a:extLst>
              <a:ext uri="{FF2B5EF4-FFF2-40B4-BE49-F238E27FC236}">
                <a16:creationId xmlns:a16="http://schemas.microsoft.com/office/drawing/2014/main" id="{8EB636CE-3F2A-7B98-FE5C-4E5F76C31F41}"/>
              </a:ext>
            </a:extLst>
          </p:cNvPr>
          <p:cNvSpPr/>
          <p:nvPr/>
        </p:nvSpPr>
        <p:spPr bwMode="auto">
          <a:xfrm>
            <a:off x="5213063" y="4251538"/>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Pista</a:t>
            </a:r>
            <a:r>
              <a:rPr lang="de-CH" sz="1200" dirty="0"/>
              <a:t> a </a:t>
            </a:r>
            <a:r>
              <a:rPr lang="de-CH" sz="1200" dirty="0" err="1"/>
              <a:t>ostacoli</a:t>
            </a:r>
            <a:r>
              <a:rPr lang="de-CH" sz="1200" dirty="0"/>
              <a:t> in </a:t>
            </a:r>
            <a:r>
              <a:rPr lang="de-CH" sz="1200" dirty="0" err="1"/>
              <a:t>palestra</a:t>
            </a:r>
            <a:endParaRPr lang="de-CH" sz="1200" dirty="0"/>
          </a:p>
        </p:txBody>
      </p:sp>
      <p:sp>
        <p:nvSpPr>
          <p:cNvPr id="32" name="Rechteck 31">
            <a:extLst>
              <a:ext uri="{FF2B5EF4-FFF2-40B4-BE49-F238E27FC236}">
                <a16:creationId xmlns:a16="http://schemas.microsoft.com/office/drawing/2014/main" id="{FCD77E48-89C9-9B10-E744-1EBE6722F1F9}"/>
              </a:ext>
            </a:extLst>
          </p:cNvPr>
          <p:cNvSpPr/>
          <p:nvPr/>
        </p:nvSpPr>
        <p:spPr bwMode="auto">
          <a:xfrm>
            <a:off x="5213063" y="4634835"/>
            <a:ext cx="3053288" cy="329589"/>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TCC</a:t>
            </a:r>
          </a:p>
        </p:txBody>
      </p:sp>
      <p:sp>
        <p:nvSpPr>
          <p:cNvPr id="33" name="Rechteck 32">
            <a:extLst>
              <a:ext uri="{FF2B5EF4-FFF2-40B4-BE49-F238E27FC236}">
                <a16:creationId xmlns:a16="http://schemas.microsoft.com/office/drawing/2014/main" id="{6284FFE5-1FC3-64CF-C0B4-B64501EDF975}"/>
              </a:ext>
            </a:extLst>
          </p:cNvPr>
          <p:cNvSpPr/>
          <p:nvPr/>
        </p:nvSpPr>
        <p:spPr bwMode="auto">
          <a:xfrm>
            <a:off x="5210264" y="503789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Gioco</a:t>
            </a:r>
            <a:r>
              <a:rPr lang="de-CH" sz="1200" dirty="0"/>
              <a:t> a </a:t>
            </a:r>
            <a:r>
              <a:rPr lang="de-CH" sz="1200" dirty="0" err="1"/>
              <a:t>scelta</a:t>
            </a:r>
            <a:endParaRPr lang="de-CH" sz="1200" dirty="0"/>
          </a:p>
        </p:txBody>
      </p:sp>
      <p:sp>
        <p:nvSpPr>
          <p:cNvPr id="34" name="Rechteck 33">
            <a:extLst>
              <a:ext uri="{FF2B5EF4-FFF2-40B4-BE49-F238E27FC236}">
                <a16:creationId xmlns:a16="http://schemas.microsoft.com/office/drawing/2014/main" id="{E21F46E8-83EB-4AFB-42C0-D69BF8899C3E}"/>
              </a:ext>
            </a:extLst>
          </p:cNvPr>
          <p:cNvSpPr/>
          <p:nvPr/>
        </p:nvSpPr>
        <p:spPr bwMode="auto">
          <a:xfrm>
            <a:off x="2081261" y="5049182"/>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200" dirty="0">
                <a:solidFill>
                  <a:srgbClr val="000000"/>
                </a:solidFill>
              </a:rPr>
              <a:t>Forme dei circuiti di forza</a:t>
            </a:r>
            <a:endParaRPr lang="de-CH" sz="1200" dirty="0">
              <a:solidFill>
                <a:srgbClr val="000000"/>
              </a:solidFill>
            </a:endParaRPr>
          </a:p>
        </p:txBody>
      </p:sp>
      <p:sp>
        <p:nvSpPr>
          <p:cNvPr id="35" name="Textfeld 14">
            <a:extLst>
              <a:ext uri="{FF2B5EF4-FFF2-40B4-BE49-F238E27FC236}">
                <a16:creationId xmlns:a16="http://schemas.microsoft.com/office/drawing/2014/main" id="{C6CED567-7F5B-AA2E-A49B-660EF48FD274}"/>
              </a:ext>
            </a:extLst>
          </p:cNvPr>
          <p:cNvSpPr txBox="1">
            <a:spLocks noChangeArrowheads="1"/>
          </p:cNvSpPr>
          <p:nvPr/>
        </p:nvSpPr>
        <p:spPr bwMode="auto">
          <a:xfrm>
            <a:off x="8400255" y="1987779"/>
            <a:ext cx="155554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Tree>
    <p:extLst>
      <p:ext uri="{BB962C8B-B14F-4D97-AF65-F5344CB8AC3E}">
        <p14:creationId xmlns:p14="http://schemas.microsoft.com/office/powerpoint/2010/main" val="21737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1000"/>
                                        <p:tgtEl>
                                          <p:spTgt spid="32"/>
                                        </p:tgtEl>
                                      </p:cBhvr>
                                    </p:animEffect>
                                    <p:anim calcmode="lin" valueType="num">
                                      <p:cBhvr>
                                        <p:cTn id="94" dur="1000" fill="hold"/>
                                        <p:tgtEl>
                                          <p:spTgt spid="32"/>
                                        </p:tgtEl>
                                        <p:attrNameLst>
                                          <p:attrName>ppt_x</p:attrName>
                                        </p:attrNameLst>
                                      </p:cBhvr>
                                      <p:tavLst>
                                        <p:tav tm="0">
                                          <p:val>
                                            <p:strVal val="#ppt_x"/>
                                          </p:val>
                                        </p:tav>
                                        <p:tav tm="100000">
                                          <p:val>
                                            <p:strVal val="#ppt_x"/>
                                          </p:val>
                                        </p:tav>
                                      </p:tavLst>
                                    </p:anim>
                                    <p:anim calcmode="lin" valueType="num">
                                      <p:cBhvr>
                                        <p:cTn id="95" dur="1000" fill="hold"/>
                                        <p:tgtEl>
                                          <p:spTgt spid="32"/>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1000"/>
                                        <p:tgtEl>
                                          <p:spTgt spid="35"/>
                                        </p:tgtEl>
                                      </p:cBhvr>
                                    </p:animEffect>
                                    <p:anim calcmode="lin" valueType="num">
                                      <p:cBhvr>
                                        <p:cTn id="106" dur="1000" fill="hold"/>
                                        <p:tgtEl>
                                          <p:spTgt spid="35"/>
                                        </p:tgtEl>
                                        <p:attrNameLst>
                                          <p:attrName>ppt_x</p:attrName>
                                        </p:attrNameLst>
                                      </p:cBhvr>
                                      <p:tavLst>
                                        <p:tav tm="0">
                                          <p:val>
                                            <p:strVal val="#ppt_x"/>
                                          </p:val>
                                        </p:tav>
                                        <p:tav tm="100000">
                                          <p:val>
                                            <p:strVal val="#ppt_x"/>
                                          </p:val>
                                        </p:tav>
                                      </p:tavLst>
                                    </p:anim>
                                    <p:anim calcmode="lin" valueType="num">
                                      <p:cBhvr>
                                        <p:cTn id="10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1000"/>
                                        <p:tgtEl>
                                          <p:spTgt spid="3"/>
                                        </p:tgtEl>
                                      </p:cBhvr>
                                    </p:animEffect>
                                    <p:anim calcmode="lin" valueType="num">
                                      <p:cBhvr>
                                        <p:cTn id="113" dur="1000" fill="hold"/>
                                        <p:tgtEl>
                                          <p:spTgt spid="3"/>
                                        </p:tgtEl>
                                        <p:attrNameLst>
                                          <p:attrName>ppt_x</p:attrName>
                                        </p:attrNameLst>
                                      </p:cBhvr>
                                      <p:tavLst>
                                        <p:tav tm="0">
                                          <p:val>
                                            <p:strVal val="#ppt_x"/>
                                          </p:val>
                                        </p:tav>
                                        <p:tav tm="100000">
                                          <p:val>
                                            <p:strVal val="#ppt_x"/>
                                          </p:val>
                                        </p:tav>
                                      </p:tavLst>
                                    </p:anim>
                                    <p:anim calcmode="lin" valueType="num">
                                      <p:cBhvr>
                                        <p:cTn id="114" dur="1000" fill="hold"/>
                                        <p:tgtEl>
                                          <p:spTgt spid="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1000"/>
                                        <p:tgtEl>
                                          <p:spTgt spid="27"/>
                                        </p:tgtEl>
                                      </p:cBhvr>
                                    </p:animEffect>
                                    <p:anim calcmode="lin" valueType="num">
                                      <p:cBhvr>
                                        <p:cTn id="118" dur="1000" fill="hold"/>
                                        <p:tgtEl>
                                          <p:spTgt spid="27"/>
                                        </p:tgtEl>
                                        <p:attrNameLst>
                                          <p:attrName>ppt_x</p:attrName>
                                        </p:attrNameLst>
                                      </p:cBhvr>
                                      <p:tavLst>
                                        <p:tav tm="0">
                                          <p:val>
                                            <p:strVal val="#ppt_x"/>
                                          </p:val>
                                        </p:tav>
                                        <p:tav tm="100000">
                                          <p:val>
                                            <p:strVal val="#ppt_x"/>
                                          </p:val>
                                        </p:tav>
                                      </p:tavLst>
                                    </p:anim>
                                    <p:anim calcmode="lin" valueType="num">
                                      <p:cBhvr>
                                        <p:cTn id="119" dur="1000" fill="hold"/>
                                        <p:tgtEl>
                                          <p:spTgt spid="2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1000"/>
                                        <p:tgtEl>
                                          <p:spTgt spid="26"/>
                                        </p:tgtEl>
                                      </p:cBhvr>
                                    </p:animEffect>
                                    <p:anim calcmode="lin" valueType="num">
                                      <p:cBhvr>
                                        <p:cTn id="123" dur="1000" fill="hold"/>
                                        <p:tgtEl>
                                          <p:spTgt spid="26"/>
                                        </p:tgtEl>
                                        <p:attrNameLst>
                                          <p:attrName>ppt_x</p:attrName>
                                        </p:attrNameLst>
                                      </p:cBhvr>
                                      <p:tavLst>
                                        <p:tav tm="0">
                                          <p:val>
                                            <p:strVal val="#ppt_x"/>
                                          </p:val>
                                        </p:tav>
                                        <p:tav tm="100000">
                                          <p:val>
                                            <p:strVal val="#ppt_x"/>
                                          </p:val>
                                        </p:tav>
                                      </p:tavLst>
                                    </p:anim>
                                    <p:anim calcmode="lin" valueType="num">
                                      <p:cBhvr>
                                        <p:cTn id="124" dur="1000" fill="hold"/>
                                        <p:tgtEl>
                                          <p:spTgt spid="2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fade">
                                      <p:cBhvr>
                                        <p:cTn id="127" dur="1000"/>
                                        <p:tgtEl>
                                          <p:spTgt spid="13"/>
                                        </p:tgtEl>
                                      </p:cBhvr>
                                    </p:animEffect>
                                    <p:anim calcmode="lin" valueType="num">
                                      <p:cBhvr>
                                        <p:cTn id="128" dur="1000" fill="hold"/>
                                        <p:tgtEl>
                                          <p:spTgt spid="13"/>
                                        </p:tgtEl>
                                        <p:attrNameLst>
                                          <p:attrName>ppt_x</p:attrName>
                                        </p:attrNameLst>
                                      </p:cBhvr>
                                      <p:tavLst>
                                        <p:tav tm="0">
                                          <p:val>
                                            <p:strVal val="#ppt_x"/>
                                          </p:val>
                                        </p:tav>
                                        <p:tav tm="100000">
                                          <p:val>
                                            <p:strVal val="#ppt_x"/>
                                          </p:val>
                                        </p:tav>
                                      </p:tavLst>
                                    </p:anim>
                                    <p:anim calcmode="lin" valueType="num">
                                      <p:cBhvr>
                                        <p:cTn id="1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C33CD-A7D0-7B7E-4C6C-861CE07ABC3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C795852-92A0-67C0-5EE9-533C0139411C}"/>
              </a:ext>
            </a:extLst>
          </p:cNvPr>
          <p:cNvSpPr>
            <a:spLocks noGrp="1"/>
          </p:cNvSpPr>
          <p:nvPr>
            <p:ph type="title"/>
          </p:nvPr>
        </p:nvSpPr>
        <p:spPr/>
        <p:txBody>
          <a:bodyPr/>
          <a:lstStyle/>
          <a:p>
            <a:r>
              <a:rPr lang="de-CH" dirty="0"/>
              <a:t>Sport in der Armee - Unteroffiziersschule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b="0" dirty="0"/>
          </a:p>
        </p:txBody>
      </p:sp>
      <p:sp>
        <p:nvSpPr>
          <p:cNvPr id="2" name="SeitenzahlBenutzerdefiniert">
            <a:extLst>
              <a:ext uri="{FF2B5EF4-FFF2-40B4-BE49-F238E27FC236}">
                <a16:creationId xmlns:a16="http://schemas.microsoft.com/office/drawing/2014/main" id="{513E01CA-39C5-931F-DE81-F71A1D65565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
        <p:nvSpPr>
          <p:cNvPr id="3" name="Rechteck 2">
            <a:extLst>
              <a:ext uri="{FF2B5EF4-FFF2-40B4-BE49-F238E27FC236}">
                <a16:creationId xmlns:a16="http://schemas.microsoft.com/office/drawing/2014/main" id="{A0D299AC-1F48-E69A-795A-9603541ECACB}"/>
              </a:ext>
            </a:extLst>
          </p:cNvPr>
          <p:cNvSpPr/>
          <p:nvPr/>
        </p:nvSpPr>
        <p:spPr bwMode="auto">
          <a:xfrm>
            <a:off x="2063552" y="1772816"/>
            <a:ext cx="7560838" cy="3740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a:t>
            </a:r>
            <a:r>
              <a:rPr lang="de-CH" sz="950" dirty="0" err="1">
                <a:solidFill>
                  <a:srgbClr val="000000"/>
                </a:solidFill>
              </a:rPr>
              <a:t>dyn</a:t>
            </a:r>
            <a:r>
              <a:rPr lang="de-CH" sz="950" dirty="0">
                <a:solidFill>
                  <a:srgbClr val="000000"/>
                </a:solidFill>
              </a:rPr>
              <a:t>. Stretching – Puls erhöhen – Übergang Hauptteil)</a:t>
            </a:r>
          </a:p>
        </p:txBody>
      </p:sp>
      <p:sp>
        <p:nvSpPr>
          <p:cNvPr id="5" name="Rechteck 4">
            <a:extLst>
              <a:ext uri="{FF2B5EF4-FFF2-40B4-BE49-F238E27FC236}">
                <a16:creationId xmlns:a16="http://schemas.microsoft.com/office/drawing/2014/main" id="{6D94946B-B29B-65AB-F10E-90F06EB93699}"/>
              </a:ext>
            </a:extLst>
          </p:cNvPr>
          <p:cNvSpPr/>
          <p:nvPr/>
        </p:nvSpPr>
        <p:spPr bwMode="auto">
          <a:xfrm>
            <a:off x="2063551" y="4779269"/>
            <a:ext cx="7560839" cy="374094"/>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6" name="Rechteck 5">
            <a:extLst>
              <a:ext uri="{FF2B5EF4-FFF2-40B4-BE49-F238E27FC236}">
                <a16:creationId xmlns:a16="http://schemas.microsoft.com/office/drawing/2014/main" id="{B130C154-E3AD-72E4-646E-EC75B27C9E01}"/>
              </a:ext>
            </a:extLst>
          </p:cNvPr>
          <p:cNvSpPr/>
          <p:nvPr/>
        </p:nvSpPr>
        <p:spPr bwMode="auto">
          <a:xfrm>
            <a:off x="2063552" y="2253425"/>
            <a:ext cx="7560839"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7" name="Rechteck 6">
            <a:extLst>
              <a:ext uri="{FF2B5EF4-FFF2-40B4-BE49-F238E27FC236}">
                <a16:creationId xmlns:a16="http://schemas.microsoft.com/office/drawing/2014/main" id="{BA282905-5753-141B-E4C9-CE00C9B64D95}"/>
              </a:ext>
            </a:extLst>
          </p:cNvPr>
          <p:cNvSpPr/>
          <p:nvPr/>
        </p:nvSpPr>
        <p:spPr bwMode="auto">
          <a:xfrm>
            <a:off x="9763863" y="2181407"/>
            <a:ext cx="648072" cy="259786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8" name="Textfeld 4">
            <a:extLst>
              <a:ext uri="{FF2B5EF4-FFF2-40B4-BE49-F238E27FC236}">
                <a16:creationId xmlns:a16="http://schemas.microsoft.com/office/drawing/2014/main" id="{6236E531-959E-4E26-1200-6F84C7812CBF}"/>
              </a:ext>
            </a:extLst>
          </p:cNvPr>
          <p:cNvSpPr txBox="1">
            <a:spLocks noChangeArrowheads="1"/>
          </p:cNvSpPr>
          <p:nvPr/>
        </p:nvSpPr>
        <p:spPr bwMode="auto">
          <a:xfrm>
            <a:off x="2135560" y="2536899"/>
            <a:ext cx="734481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UOS</a:t>
            </a:r>
            <a:br>
              <a:rPr lang="de-CH" altLang="fr-FR" sz="1100" b="1" dirty="0">
                <a:solidFill>
                  <a:srgbClr val="FFFFFF"/>
                </a:solidFill>
              </a:rPr>
            </a:br>
            <a:r>
              <a:rPr lang="de-CH" altLang="fr-FR" sz="1100" b="1" dirty="0">
                <a:solidFill>
                  <a:srgbClr val="FFFFFF"/>
                </a:solidFill>
              </a:rPr>
              <a:t>Wo</a:t>
            </a:r>
          </a:p>
        </p:txBody>
      </p:sp>
      <p:sp>
        <p:nvSpPr>
          <p:cNvPr id="9" name="Textfeld 14">
            <a:extLst>
              <a:ext uri="{FF2B5EF4-FFF2-40B4-BE49-F238E27FC236}">
                <a16:creationId xmlns:a16="http://schemas.microsoft.com/office/drawing/2014/main" id="{349F6B97-C53E-E07F-39D9-EEE50F8BA129}"/>
              </a:ext>
            </a:extLst>
          </p:cNvPr>
          <p:cNvSpPr txBox="1">
            <a:spLocks noChangeArrowheads="1"/>
          </p:cNvSpPr>
          <p:nvPr/>
        </p:nvSpPr>
        <p:spPr bwMode="auto">
          <a:xfrm>
            <a:off x="2567611" y="2613842"/>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0" name="Textfeld 14">
            <a:extLst>
              <a:ext uri="{FF2B5EF4-FFF2-40B4-BE49-F238E27FC236}">
                <a16:creationId xmlns:a16="http://schemas.microsoft.com/office/drawing/2014/main" id="{20AAD2A3-71FB-E10A-9E59-D7A2D67A7C06}"/>
              </a:ext>
            </a:extLst>
          </p:cNvPr>
          <p:cNvSpPr txBox="1">
            <a:spLocks noChangeArrowheads="1"/>
          </p:cNvSpPr>
          <p:nvPr/>
        </p:nvSpPr>
        <p:spPr bwMode="auto">
          <a:xfrm>
            <a:off x="3647689" y="2611834"/>
            <a:ext cx="394562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11" name="Rechteck 10">
            <a:extLst>
              <a:ext uri="{FF2B5EF4-FFF2-40B4-BE49-F238E27FC236}">
                <a16:creationId xmlns:a16="http://schemas.microsoft.com/office/drawing/2014/main" id="{AB23698A-3AA2-4112-4CB3-2D927C9C106E}"/>
              </a:ext>
            </a:extLst>
          </p:cNvPr>
          <p:cNvSpPr/>
          <p:nvPr/>
        </p:nvSpPr>
        <p:spPr bwMode="auto">
          <a:xfrm>
            <a:off x="2567545" y="3035026"/>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Einführungs-theorie</a:t>
            </a:r>
          </a:p>
        </p:txBody>
      </p:sp>
      <p:sp>
        <p:nvSpPr>
          <p:cNvPr id="12" name="Rechteck 11">
            <a:extLst>
              <a:ext uri="{FF2B5EF4-FFF2-40B4-BE49-F238E27FC236}">
                <a16:creationId xmlns:a16="http://schemas.microsoft.com/office/drawing/2014/main" id="{16B47B62-A329-8091-C99F-9F1367D35DB8}"/>
              </a:ext>
            </a:extLst>
          </p:cNvPr>
          <p:cNvSpPr/>
          <p:nvPr/>
        </p:nvSpPr>
        <p:spPr bwMode="auto">
          <a:xfrm>
            <a:off x="3763375" y="3799713"/>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13" name="Rechteck 12">
            <a:extLst>
              <a:ext uri="{FF2B5EF4-FFF2-40B4-BE49-F238E27FC236}">
                <a16:creationId xmlns:a16="http://schemas.microsoft.com/office/drawing/2014/main" id="{2401B7F8-94E3-0DB2-83EA-8593A0F75023}"/>
              </a:ext>
            </a:extLst>
          </p:cNvPr>
          <p:cNvSpPr/>
          <p:nvPr/>
        </p:nvSpPr>
        <p:spPr bwMode="auto">
          <a:xfrm>
            <a:off x="3763375" y="3034312"/>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(G)</a:t>
            </a:r>
          </a:p>
        </p:txBody>
      </p:sp>
      <p:sp>
        <p:nvSpPr>
          <p:cNvPr id="14" name="Rechteck 13">
            <a:extLst>
              <a:ext uri="{FF2B5EF4-FFF2-40B4-BE49-F238E27FC236}">
                <a16:creationId xmlns:a16="http://schemas.microsoft.com/office/drawing/2014/main" id="{50DADC98-1DDF-34E3-A45B-75E2ECBB1FBD}"/>
              </a:ext>
            </a:extLst>
          </p:cNvPr>
          <p:cNvSpPr/>
          <p:nvPr/>
        </p:nvSpPr>
        <p:spPr bwMode="auto">
          <a:xfrm>
            <a:off x="9763864" y="1772816"/>
            <a:ext cx="648072" cy="408591"/>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A5B761EF-9381-34AA-F4D9-5E990691EF2F}"/>
              </a:ext>
            </a:extLst>
          </p:cNvPr>
          <p:cNvSpPr/>
          <p:nvPr/>
        </p:nvSpPr>
        <p:spPr bwMode="auto">
          <a:xfrm>
            <a:off x="9763864" y="4779269"/>
            <a:ext cx="648072" cy="374094"/>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6" name="Rechteck 15">
            <a:extLst>
              <a:ext uri="{FF2B5EF4-FFF2-40B4-BE49-F238E27FC236}">
                <a16:creationId xmlns:a16="http://schemas.microsoft.com/office/drawing/2014/main" id="{3064A821-5C10-140D-EB1C-5B5884B383D9}"/>
              </a:ext>
            </a:extLst>
          </p:cNvPr>
          <p:cNvSpPr/>
          <p:nvPr/>
        </p:nvSpPr>
        <p:spPr bwMode="auto">
          <a:xfrm>
            <a:off x="2567545" y="3835161"/>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22" name="Textfeld 14">
            <a:extLst>
              <a:ext uri="{FF2B5EF4-FFF2-40B4-BE49-F238E27FC236}">
                <a16:creationId xmlns:a16="http://schemas.microsoft.com/office/drawing/2014/main" id="{CFF5554B-3349-ACB5-BF09-864DDD444BF7}"/>
              </a:ext>
            </a:extLst>
          </p:cNvPr>
          <p:cNvSpPr txBox="1">
            <a:spLocks noChangeArrowheads="1"/>
          </p:cNvSpPr>
          <p:nvPr/>
        </p:nvSpPr>
        <p:spPr bwMode="auto">
          <a:xfrm>
            <a:off x="7593312" y="2611834"/>
            <a:ext cx="1858174" cy="274991"/>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
        <p:nvSpPr>
          <p:cNvPr id="24" name="Rechteck 23">
            <a:extLst>
              <a:ext uri="{FF2B5EF4-FFF2-40B4-BE49-F238E27FC236}">
                <a16:creationId xmlns:a16="http://schemas.microsoft.com/office/drawing/2014/main" id="{01805DEE-80AB-F30F-99BF-35EAB99C7126}"/>
              </a:ext>
            </a:extLst>
          </p:cNvPr>
          <p:cNvSpPr/>
          <p:nvPr/>
        </p:nvSpPr>
        <p:spPr bwMode="auto">
          <a:xfrm>
            <a:off x="7676921" y="3034310"/>
            <a:ext cx="1774565" cy="747873"/>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(L)</a:t>
            </a:r>
          </a:p>
        </p:txBody>
      </p:sp>
      <p:sp>
        <p:nvSpPr>
          <p:cNvPr id="25" name="Rechteck 24">
            <a:extLst>
              <a:ext uri="{FF2B5EF4-FFF2-40B4-BE49-F238E27FC236}">
                <a16:creationId xmlns:a16="http://schemas.microsoft.com/office/drawing/2014/main" id="{DC05FD3C-0C21-69FB-027A-D531108B9AD1}"/>
              </a:ext>
            </a:extLst>
          </p:cNvPr>
          <p:cNvSpPr/>
          <p:nvPr/>
        </p:nvSpPr>
        <p:spPr bwMode="auto">
          <a:xfrm>
            <a:off x="5720046" y="3032866"/>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(K)</a:t>
            </a:r>
          </a:p>
        </p:txBody>
      </p:sp>
      <p:sp>
        <p:nvSpPr>
          <p:cNvPr id="26" name="Rechteck 25">
            <a:extLst>
              <a:ext uri="{FF2B5EF4-FFF2-40B4-BE49-F238E27FC236}">
                <a16:creationId xmlns:a16="http://schemas.microsoft.com/office/drawing/2014/main" id="{3A120BEB-C833-D282-BB23-89D11F557FA9}"/>
              </a:ext>
            </a:extLst>
          </p:cNvPr>
          <p:cNvSpPr/>
          <p:nvPr/>
        </p:nvSpPr>
        <p:spPr bwMode="auto">
          <a:xfrm>
            <a:off x="5720045" y="383516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
        <p:nvSpPr>
          <p:cNvPr id="27" name="Rechteck 26">
            <a:extLst>
              <a:ext uri="{FF2B5EF4-FFF2-40B4-BE49-F238E27FC236}">
                <a16:creationId xmlns:a16="http://schemas.microsoft.com/office/drawing/2014/main" id="{B49817FE-F728-42BD-BB5D-0592A0A79A58}"/>
              </a:ext>
            </a:extLst>
          </p:cNvPr>
          <p:cNvSpPr/>
          <p:nvPr/>
        </p:nvSpPr>
        <p:spPr bwMode="auto">
          <a:xfrm>
            <a:off x="7672218" y="3835159"/>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Tree>
    <p:extLst>
      <p:ext uri="{BB962C8B-B14F-4D97-AF65-F5344CB8AC3E}">
        <p14:creationId xmlns:p14="http://schemas.microsoft.com/office/powerpoint/2010/main" val="4575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22" grpId="0" animBg="1"/>
      <p:bldP spid="24" grpId="0" animBg="1"/>
      <p:bldP spid="25" grpId="0" animBg="1"/>
      <p:bldP spid="26" grpId="0" animBg="1"/>
      <p:bldP spid="2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FFB5-063F-6F52-142E-1F1D1DBCFE1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75738C6-7673-E95A-0BE7-6984BE11C85A}"/>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des </a:t>
            </a:r>
            <a:r>
              <a:rPr lang="de-CH" dirty="0" err="1"/>
              <a:t>sous-officiers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b="0" dirty="0"/>
          </a:p>
        </p:txBody>
      </p:sp>
      <p:sp>
        <p:nvSpPr>
          <p:cNvPr id="2" name="SeitenzahlBenutzerdefiniert">
            <a:extLst>
              <a:ext uri="{FF2B5EF4-FFF2-40B4-BE49-F238E27FC236}">
                <a16:creationId xmlns:a16="http://schemas.microsoft.com/office/drawing/2014/main" id="{B8948B02-8C05-A78A-A314-1A4C848EFE2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
        <p:nvSpPr>
          <p:cNvPr id="3" name="Rechteck 2">
            <a:extLst>
              <a:ext uri="{FF2B5EF4-FFF2-40B4-BE49-F238E27FC236}">
                <a16:creationId xmlns:a16="http://schemas.microsoft.com/office/drawing/2014/main" id="{A2236F4E-4DCA-599A-7340-B3D6E33705F9}"/>
              </a:ext>
            </a:extLst>
          </p:cNvPr>
          <p:cNvSpPr/>
          <p:nvPr/>
        </p:nvSpPr>
        <p:spPr bwMode="auto">
          <a:xfrm>
            <a:off x="2063552" y="1629826"/>
            <a:ext cx="7560838" cy="51708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err="1">
                <a:solidFill>
                  <a:srgbClr val="000000"/>
                </a:solidFill>
              </a:rPr>
              <a:t>Échauffement</a:t>
            </a:r>
            <a:endParaRPr lang="de-CH" dirty="0">
              <a:solidFill>
                <a:srgbClr val="000000"/>
              </a:solidFill>
            </a:endParaRPr>
          </a:p>
          <a:p>
            <a:pPr algn="ctr"/>
            <a:r>
              <a:rPr lang="de-CH" sz="950" dirty="0">
                <a:solidFill>
                  <a:srgbClr val="000000"/>
                </a:solidFill>
              </a:rPr>
              <a:t>(s</a:t>
            </a:r>
            <a:r>
              <a:rPr lang="fr-CH" sz="950" dirty="0" err="1"/>
              <a:t>timuler</a:t>
            </a:r>
            <a:r>
              <a:rPr lang="fr-CH" sz="950" dirty="0"/>
              <a:t> le système cardio-vasculaire – mobiliser les articulations/étirement dynamique – augmenter les pulsations –</a:t>
            </a:r>
            <a:br>
              <a:rPr lang="fr-CH" sz="950" dirty="0"/>
            </a:br>
            <a:r>
              <a:rPr lang="fr-CH" sz="950" dirty="0"/>
              <a:t>transition partie principale</a:t>
            </a:r>
            <a:r>
              <a:rPr lang="de-CH" sz="950" dirty="0">
                <a:solidFill>
                  <a:srgbClr val="000000"/>
                </a:solidFill>
              </a:rPr>
              <a:t>)</a:t>
            </a:r>
          </a:p>
        </p:txBody>
      </p:sp>
      <p:sp>
        <p:nvSpPr>
          <p:cNvPr id="5" name="Rechteck 4">
            <a:extLst>
              <a:ext uri="{FF2B5EF4-FFF2-40B4-BE49-F238E27FC236}">
                <a16:creationId xmlns:a16="http://schemas.microsoft.com/office/drawing/2014/main" id="{8953D275-2756-FED5-7FEF-629DE50D5A27}"/>
              </a:ext>
            </a:extLst>
          </p:cNvPr>
          <p:cNvSpPr/>
          <p:nvPr/>
        </p:nvSpPr>
        <p:spPr bwMode="auto">
          <a:xfrm>
            <a:off x="2063551" y="4779269"/>
            <a:ext cx="7560839" cy="374094"/>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6" name="Rechteck 5">
            <a:extLst>
              <a:ext uri="{FF2B5EF4-FFF2-40B4-BE49-F238E27FC236}">
                <a16:creationId xmlns:a16="http://schemas.microsoft.com/office/drawing/2014/main" id="{547661E3-4BA2-6E21-6443-DB5265C1417D}"/>
              </a:ext>
            </a:extLst>
          </p:cNvPr>
          <p:cNvSpPr/>
          <p:nvPr/>
        </p:nvSpPr>
        <p:spPr bwMode="auto">
          <a:xfrm>
            <a:off x="2063552" y="2253425"/>
            <a:ext cx="7560839"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a:t>
            </a:r>
            <a:r>
              <a:rPr lang="de-CH" dirty="0" err="1">
                <a:solidFill>
                  <a:srgbClr val="000000"/>
                </a:solidFill>
              </a:rPr>
              <a:t>principale</a:t>
            </a:r>
            <a:endParaRPr lang="de-CH" dirty="0">
              <a:solidFill>
                <a:srgbClr val="000000"/>
              </a:solidFill>
            </a:endParaRPr>
          </a:p>
        </p:txBody>
      </p:sp>
      <p:sp>
        <p:nvSpPr>
          <p:cNvPr id="7" name="Rechteck 6">
            <a:extLst>
              <a:ext uri="{FF2B5EF4-FFF2-40B4-BE49-F238E27FC236}">
                <a16:creationId xmlns:a16="http://schemas.microsoft.com/office/drawing/2014/main" id="{F6ED02B7-1925-3CC9-CA5A-C146B75C839D}"/>
              </a:ext>
            </a:extLst>
          </p:cNvPr>
          <p:cNvSpPr/>
          <p:nvPr/>
        </p:nvSpPr>
        <p:spPr bwMode="auto">
          <a:xfrm>
            <a:off x="9763863" y="2181407"/>
            <a:ext cx="648072" cy="259786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8" name="Textfeld 4">
            <a:extLst>
              <a:ext uri="{FF2B5EF4-FFF2-40B4-BE49-F238E27FC236}">
                <a16:creationId xmlns:a16="http://schemas.microsoft.com/office/drawing/2014/main" id="{3B7C9C02-D9AE-1D41-1B70-7ED5DF69F048}"/>
              </a:ext>
            </a:extLst>
          </p:cNvPr>
          <p:cNvSpPr txBox="1">
            <a:spLocks noChangeArrowheads="1"/>
          </p:cNvSpPr>
          <p:nvPr/>
        </p:nvSpPr>
        <p:spPr bwMode="auto">
          <a:xfrm>
            <a:off x="2135560" y="2536899"/>
            <a:ext cx="734481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ESO</a:t>
            </a:r>
            <a:br>
              <a:rPr lang="de-CH" altLang="fr-FR" sz="1100" b="1" dirty="0">
                <a:solidFill>
                  <a:srgbClr val="FFFFFF"/>
                </a:solidFill>
              </a:rPr>
            </a:br>
            <a:r>
              <a:rPr lang="de-CH" altLang="fr-FR" sz="1100" b="1" dirty="0" err="1">
                <a:solidFill>
                  <a:srgbClr val="FFFFFF"/>
                </a:solidFill>
              </a:rPr>
              <a:t>sem</a:t>
            </a:r>
            <a:endParaRPr lang="de-CH" altLang="fr-FR" sz="1100" b="1" dirty="0">
              <a:solidFill>
                <a:srgbClr val="FFFFFF"/>
              </a:solidFill>
            </a:endParaRPr>
          </a:p>
        </p:txBody>
      </p:sp>
      <p:sp>
        <p:nvSpPr>
          <p:cNvPr id="9" name="Textfeld 14">
            <a:extLst>
              <a:ext uri="{FF2B5EF4-FFF2-40B4-BE49-F238E27FC236}">
                <a16:creationId xmlns:a16="http://schemas.microsoft.com/office/drawing/2014/main" id="{55A3372B-3A69-434E-DC71-19928609034C}"/>
              </a:ext>
            </a:extLst>
          </p:cNvPr>
          <p:cNvSpPr txBox="1">
            <a:spLocks noChangeArrowheads="1"/>
          </p:cNvSpPr>
          <p:nvPr/>
        </p:nvSpPr>
        <p:spPr bwMode="auto">
          <a:xfrm>
            <a:off x="2567611" y="2613842"/>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0" name="Textfeld 14">
            <a:extLst>
              <a:ext uri="{FF2B5EF4-FFF2-40B4-BE49-F238E27FC236}">
                <a16:creationId xmlns:a16="http://schemas.microsoft.com/office/drawing/2014/main" id="{C667FF25-6857-2018-7D74-36261289E755}"/>
              </a:ext>
            </a:extLst>
          </p:cNvPr>
          <p:cNvSpPr txBox="1">
            <a:spLocks noChangeArrowheads="1"/>
          </p:cNvSpPr>
          <p:nvPr/>
        </p:nvSpPr>
        <p:spPr bwMode="auto">
          <a:xfrm>
            <a:off x="3647689" y="2611834"/>
            <a:ext cx="394562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11" name="Rechteck 10">
            <a:extLst>
              <a:ext uri="{FF2B5EF4-FFF2-40B4-BE49-F238E27FC236}">
                <a16:creationId xmlns:a16="http://schemas.microsoft.com/office/drawing/2014/main" id="{014EC96A-C88C-BFCD-12C2-E6254E4D20A4}"/>
              </a:ext>
            </a:extLst>
          </p:cNvPr>
          <p:cNvSpPr/>
          <p:nvPr/>
        </p:nvSpPr>
        <p:spPr bwMode="auto">
          <a:xfrm>
            <a:off x="2567545" y="3035026"/>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Intro</a:t>
            </a:r>
            <a:br>
              <a:rPr lang="de-CH" sz="1000" dirty="0">
                <a:latin typeface="Arial" charset="0"/>
              </a:rPr>
            </a:br>
            <a:r>
              <a:rPr lang="de-CH" sz="1000" dirty="0" err="1">
                <a:latin typeface="Arial" charset="0"/>
              </a:rPr>
              <a:t>théorique</a:t>
            </a:r>
            <a:endParaRPr lang="de-CH" sz="1000" dirty="0">
              <a:latin typeface="Arial" charset="0"/>
            </a:endParaRPr>
          </a:p>
        </p:txBody>
      </p:sp>
      <p:sp>
        <p:nvSpPr>
          <p:cNvPr id="12" name="Rechteck 11">
            <a:extLst>
              <a:ext uri="{FF2B5EF4-FFF2-40B4-BE49-F238E27FC236}">
                <a16:creationId xmlns:a16="http://schemas.microsoft.com/office/drawing/2014/main" id="{AE86044C-275A-EBF3-8EE1-EDE2E3E4B9D3}"/>
              </a:ext>
            </a:extLst>
          </p:cNvPr>
          <p:cNvSpPr/>
          <p:nvPr/>
        </p:nvSpPr>
        <p:spPr bwMode="auto">
          <a:xfrm>
            <a:off x="3763375" y="3835161"/>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Entraînement</a:t>
            </a:r>
            <a:r>
              <a:rPr lang="de-CH" sz="1000" dirty="0">
                <a:latin typeface="Arial" charset="0"/>
              </a:rPr>
              <a:t> de </a:t>
            </a:r>
            <a:r>
              <a:rPr lang="de-CH" sz="1000" dirty="0" err="1">
                <a:latin typeface="Arial" charset="0"/>
              </a:rPr>
              <a:t>base</a:t>
            </a:r>
            <a:endParaRPr lang="de-CH" sz="1000" dirty="0">
              <a:latin typeface="Arial" charset="0"/>
            </a:endParaRPr>
          </a:p>
        </p:txBody>
      </p:sp>
      <p:sp>
        <p:nvSpPr>
          <p:cNvPr id="13" name="Rechteck 12">
            <a:extLst>
              <a:ext uri="{FF2B5EF4-FFF2-40B4-BE49-F238E27FC236}">
                <a16:creationId xmlns:a16="http://schemas.microsoft.com/office/drawing/2014/main" id="{EF0F6BA8-1DE9-BA5A-63E4-A80AE50E5281}"/>
              </a:ext>
            </a:extLst>
          </p:cNvPr>
          <p:cNvSpPr/>
          <p:nvPr/>
        </p:nvSpPr>
        <p:spPr bwMode="auto">
          <a:xfrm>
            <a:off x="3763375" y="3064510"/>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Formes</a:t>
            </a:r>
            <a:r>
              <a:rPr lang="de-CH" sz="1000" dirty="0">
                <a:solidFill>
                  <a:srgbClr val="000000"/>
                </a:solidFill>
              </a:rPr>
              <a:t> de </a:t>
            </a:r>
            <a:r>
              <a:rPr lang="de-CH" sz="1000" dirty="0" err="1">
                <a:solidFill>
                  <a:srgbClr val="000000"/>
                </a:solidFill>
              </a:rPr>
              <a:t>renforcement</a:t>
            </a:r>
            <a:r>
              <a:rPr lang="de-CH" sz="1000" dirty="0">
                <a:solidFill>
                  <a:srgbClr val="000000"/>
                </a:solidFill>
              </a:rPr>
              <a:t> (G)</a:t>
            </a:r>
          </a:p>
        </p:txBody>
      </p:sp>
      <p:sp>
        <p:nvSpPr>
          <p:cNvPr id="14" name="Rechteck 13">
            <a:extLst>
              <a:ext uri="{FF2B5EF4-FFF2-40B4-BE49-F238E27FC236}">
                <a16:creationId xmlns:a16="http://schemas.microsoft.com/office/drawing/2014/main" id="{3781E389-0EE7-E687-5E1A-427986856CE0}"/>
              </a:ext>
            </a:extLst>
          </p:cNvPr>
          <p:cNvSpPr/>
          <p:nvPr/>
        </p:nvSpPr>
        <p:spPr bwMode="auto">
          <a:xfrm>
            <a:off x="9763864" y="1629826"/>
            <a:ext cx="648072" cy="551581"/>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4FBFE61E-4DCC-E3F4-FD7F-F14D1308A6A1}"/>
              </a:ext>
            </a:extLst>
          </p:cNvPr>
          <p:cNvSpPr/>
          <p:nvPr/>
        </p:nvSpPr>
        <p:spPr bwMode="auto">
          <a:xfrm>
            <a:off x="9763864" y="4779269"/>
            <a:ext cx="648072" cy="374094"/>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6" name="Rechteck 15">
            <a:extLst>
              <a:ext uri="{FF2B5EF4-FFF2-40B4-BE49-F238E27FC236}">
                <a16:creationId xmlns:a16="http://schemas.microsoft.com/office/drawing/2014/main" id="{D1E183A4-475C-2785-D31A-FF3A24360F38}"/>
              </a:ext>
            </a:extLst>
          </p:cNvPr>
          <p:cNvSpPr/>
          <p:nvPr/>
        </p:nvSpPr>
        <p:spPr bwMode="auto">
          <a:xfrm>
            <a:off x="2567545" y="3835161"/>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Entraînement</a:t>
            </a:r>
            <a:r>
              <a:rPr lang="de-CH" sz="1000" dirty="0">
                <a:latin typeface="Arial" charset="0"/>
              </a:rPr>
              <a:t> de </a:t>
            </a:r>
            <a:r>
              <a:rPr lang="de-CH" sz="1000" dirty="0" err="1">
                <a:latin typeface="Arial" charset="0"/>
              </a:rPr>
              <a:t>base</a:t>
            </a:r>
            <a:endParaRPr lang="de-CH" sz="1000" dirty="0">
              <a:latin typeface="Arial" charset="0"/>
            </a:endParaRPr>
          </a:p>
        </p:txBody>
      </p:sp>
      <p:sp>
        <p:nvSpPr>
          <p:cNvPr id="17" name="Textfeld 14">
            <a:extLst>
              <a:ext uri="{FF2B5EF4-FFF2-40B4-BE49-F238E27FC236}">
                <a16:creationId xmlns:a16="http://schemas.microsoft.com/office/drawing/2014/main" id="{88D7A90E-CA1F-519C-BC23-EFB68FADA9D8}"/>
              </a:ext>
            </a:extLst>
          </p:cNvPr>
          <p:cNvSpPr txBox="1">
            <a:spLocks noChangeArrowheads="1"/>
          </p:cNvSpPr>
          <p:nvPr/>
        </p:nvSpPr>
        <p:spPr bwMode="auto">
          <a:xfrm>
            <a:off x="7593312" y="2611834"/>
            <a:ext cx="1858174" cy="274991"/>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
        <p:nvSpPr>
          <p:cNvPr id="18" name="Rechteck 17">
            <a:extLst>
              <a:ext uri="{FF2B5EF4-FFF2-40B4-BE49-F238E27FC236}">
                <a16:creationId xmlns:a16="http://schemas.microsoft.com/office/drawing/2014/main" id="{A115A7A1-740E-3C85-ED3E-9DE072686118}"/>
              </a:ext>
            </a:extLst>
          </p:cNvPr>
          <p:cNvSpPr/>
          <p:nvPr/>
        </p:nvSpPr>
        <p:spPr bwMode="auto">
          <a:xfrm>
            <a:off x="7676921" y="3034310"/>
            <a:ext cx="1774565" cy="747873"/>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Formes</a:t>
            </a:r>
            <a:r>
              <a:rPr lang="de-CH" sz="1000" dirty="0">
                <a:solidFill>
                  <a:srgbClr val="000000"/>
                </a:solidFill>
              </a:rPr>
              <a:t> de </a:t>
            </a:r>
            <a:r>
              <a:rPr lang="de-CH" sz="1000" dirty="0" err="1">
                <a:solidFill>
                  <a:srgbClr val="000000"/>
                </a:solidFill>
              </a:rPr>
              <a:t>renforcement</a:t>
            </a:r>
            <a:br>
              <a:rPr lang="de-CH" sz="1000" dirty="0">
                <a:solidFill>
                  <a:srgbClr val="000000"/>
                </a:solidFill>
              </a:rPr>
            </a:br>
            <a:r>
              <a:rPr lang="de-CH" sz="1000" dirty="0">
                <a:solidFill>
                  <a:srgbClr val="000000"/>
                </a:solidFill>
              </a:rPr>
              <a:t>(L)</a:t>
            </a:r>
          </a:p>
        </p:txBody>
      </p:sp>
      <p:sp>
        <p:nvSpPr>
          <p:cNvPr id="19" name="Rechteck 18">
            <a:extLst>
              <a:ext uri="{FF2B5EF4-FFF2-40B4-BE49-F238E27FC236}">
                <a16:creationId xmlns:a16="http://schemas.microsoft.com/office/drawing/2014/main" id="{0D83F10A-89FF-C2AF-7385-11CBE8ECEE0C}"/>
              </a:ext>
            </a:extLst>
          </p:cNvPr>
          <p:cNvSpPr/>
          <p:nvPr/>
        </p:nvSpPr>
        <p:spPr bwMode="auto">
          <a:xfrm>
            <a:off x="5720046" y="3032866"/>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Formes</a:t>
            </a:r>
            <a:r>
              <a:rPr lang="de-CH" sz="1000" dirty="0">
                <a:solidFill>
                  <a:srgbClr val="000000"/>
                </a:solidFill>
              </a:rPr>
              <a:t> de </a:t>
            </a:r>
            <a:r>
              <a:rPr lang="de-CH" sz="1000" dirty="0" err="1">
                <a:solidFill>
                  <a:srgbClr val="000000"/>
                </a:solidFill>
              </a:rPr>
              <a:t>renforcement</a:t>
            </a:r>
            <a:br>
              <a:rPr lang="de-CH" sz="1000" dirty="0">
                <a:solidFill>
                  <a:srgbClr val="000000"/>
                </a:solidFill>
              </a:rPr>
            </a:br>
            <a:r>
              <a:rPr lang="de-CH" sz="1000" dirty="0">
                <a:solidFill>
                  <a:srgbClr val="000000"/>
                </a:solidFill>
              </a:rPr>
              <a:t>(K)</a:t>
            </a:r>
          </a:p>
        </p:txBody>
      </p:sp>
      <p:sp>
        <p:nvSpPr>
          <p:cNvPr id="20" name="Rechteck 19">
            <a:extLst>
              <a:ext uri="{FF2B5EF4-FFF2-40B4-BE49-F238E27FC236}">
                <a16:creationId xmlns:a16="http://schemas.microsoft.com/office/drawing/2014/main" id="{BC90B93E-1CA1-318E-FF4C-4A32B37B396C}"/>
              </a:ext>
            </a:extLst>
          </p:cNvPr>
          <p:cNvSpPr/>
          <p:nvPr/>
        </p:nvSpPr>
        <p:spPr bwMode="auto">
          <a:xfrm>
            <a:off x="5720045" y="383516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Entraînement</a:t>
            </a:r>
            <a:r>
              <a:rPr lang="de-CH" sz="1000" dirty="0">
                <a:latin typeface="Arial" charset="0"/>
              </a:rPr>
              <a:t> par </a:t>
            </a:r>
            <a:r>
              <a:rPr lang="de-CH" sz="1000" dirty="0" err="1">
                <a:latin typeface="Arial" charset="0"/>
              </a:rPr>
              <a:t>intervalles</a:t>
            </a:r>
            <a:endParaRPr lang="de-CH" sz="1000" dirty="0">
              <a:latin typeface="Arial" charset="0"/>
            </a:endParaRPr>
          </a:p>
        </p:txBody>
      </p:sp>
      <p:sp>
        <p:nvSpPr>
          <p:cNvPr id="21" name="Rechteck 20">
            <a:extLst>
              <a:ext uri="{FF2B5EF4-FFF2-40B4-BE49-F238E27FC236}">
                <a16:creationId xmlns:a16="http://schemas.microsoft.com/office/drawing/2014/main" id="{BC331E86-0549-D0F5-F675-2531682EB06E}"/>
              </a:ext>
            </a:extLst>
          </p:cNvPr>
          <p:cNvSpPr/>
          <p:nvPr/>
        </p:nvSpPr>
        <p:spPr bwMode="auto">
          <a:xfrm>
            <a:off x="7672218" y="3835159"/>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Entraînement</a:t>
            </a:r>
            <a:r>
              <a:rPr lang="de-CH" sz="1000" dirty="0">
                <a:latin typeface="Arial" charset="0"/>
              </a:rPr>
              <a:t> par </a:t>
            </a:r>
            <a:r>
              <a:rPr lang="de-CH" sz="1000" dirty="0" err="1">
                <a:latin typeface="Arial" charset="0"/>
              </a:rPr>
              <a:t>intervalles</a:t>
            </a:r>
            <a:endParaRPr lang="de-CH" sz="1000" dirty="0">
              <a:latin typeface="Arial" charset="0"/>
            </a:endParaRPr>
          </a:p>
        </p:txBody>
      </p:sp>
    </p:spTree>
    <p:extLst>
      <p:ext uri="{BB962C8B-B14F-4D97-AF65-F5344CB8AC3E}">
        <p14:creationId xmlns:p14="http://schemas.microsoft.com/office/powerpoint/2010/main" val="10997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C9DE8-74C6-DAF3-6E4F-DC01B6D365B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4DB009F-461A-76E0-6258-7E9F60340FDA}"/>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a:t>
            </a:r>
            <a:r>
              <a:rPr lang="de-CH" dirty="0" err="1"/>
              <a:t>sottufficiali</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b="0" dirty="0"/>
          </a:p>
        </p:txBody>
      </p:sp>
      <p:sp>
        <p:nvSpPr>
          <p:cNvPr id="2" name="SeitenzahlBenutzerdefiniert">
            <a:extLst>
              <a:ext uri="{FF2B5EF4-FFF2-40B4-BE49-F238E27FC236}">
                <a16:creationId xmlns:a16="http://schemas.microsoft.com/office/drawing/2014/main" id="{A2B2333F-755D-D352-534E-6BAA12FD044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45</a:t>
            </a:r>
            <a:endParaRPr lang="de-CH" sz="900" dirty="0"/>
          </a:p>
        </p:txBody>
      </p:sp>
      <p:sp>
        <p:nvSpPr>
          <p:cNvPr id="3" name="Rechteck 2">
            <a:extLst>
              <a:ext uri="{FF2B5EF4-FFF2-40B4-BE49-F238E27FC236}">
                <a16:creationId xmlns:a16="http://schemas.microsoft.com/office/drawing/2014/main" id="{7B458FD4-4627-2E42-B00F-081FFFF7B4A0}"/>
              </a:ext>
            </a:extLst>
          </p:cNvPr>
          <p:cNvSpPr/>
          <p:nvPr/>
        </p:nvSpPr>
        <p:spPr bwMode="auto">
          <a:xfrm>
            <a:off x="2063552" y="1629826"/>
            <a:ext cx="7560838" cy="51708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err="1">
                <a:solidFill>
                  <a:srgbClr val="000000"/>
                </a:solidFill>
              </a:rPr>
              <a:t>Riscaldamento</a:t>
            </a:r>
            <a:endParaRPr lang="de-CH" dirty="0">
              <a:solidFill>
                <a:srgbClr val="000000"/>
              </a:solidFill>
            </a:endParaRPr>
          </a:p>
          <a:p>
            <a:pPr algn="ctr"/>
            <a:r>
              <a:rPr lang="it-IT" sz="950" dirty="0">
                <a:solidFill>
                  <a:srgbClr val="000000"/>
                </a:solidFill>
              </a:rPr>
              <a:t>(stimolare il sistema cardiovascolare – mobilizzare le articolazioni/allungamento dinamico – aumentare il battito cardiaco –</a:t>
            </a:r>
          </a:p>
          <a:p>
            <a:pPr algn="ctr"/>
            <a:r>
              <a:rPr lang="it-IT" sz="950" dirty="0">
                <a:solidFill>
                  <a:srgbClr val="000000"/>
                </a:solidFill>
              </a:rPr>
              <a:t>passaggio alla parte principale)</a:t>
            </a:r>
            <a:endParaRPr lang="de-CH" sz="950" dirty="0">
              <a:solidFill>
                <a:srgbClr val="000000"/>
              </a:solidFill>
            </a:endParaRPr>
          </a:p>
        </p:txBody>
      </p:sp>
      <p:sp>
        <p:nvSpPr>
          <p:cNvPr id="5" name="Rechteck 4">
            <a:extLst>
              <a:ext uri="{FF2B5EF4-FFF2-40B4-BE49-F238E27FC236}">
                <a16:creationId xmlns:a16="http://schemas.microsoft.com/office/drawing/2014/main" id="{28DF9363-8563-2CC2-A501-DA480D896A27}"/>
              </a:ext>
            </a:extLst>
          </p:cNvPr>
          <p:cNvSpPr/>
          <p:nvPr/>
        </p:nvSpPr>
        <p:spPr bwMode="auto">
          <a:xfrm>
            <a:off x="2063551" y="4779269"/>
            <a:ext cx="7560839" cy="374094"/>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err="1">
                <a:solidFill>
                  <a:srgbClr val="000000"/>
                </a:solidFill>
              </a:rPr>
              <a:t>Ritorno</a:t>
            </a:r>
            <a:r>
              <a:rPr lang="fr-CH" dirty="0">
                <a:solidFill>
                  <a:srgbClr val="000000"/>
                </a:solidFill>
              </a:rPr>
              <a:t> alla calma</a:t>
            </a:r>
          </a:p>
          <a:p>
            <a:pPr algn="ctr"/>
            <a:r>
              <a:rPr lang="it-IT" sz="950" dirty="0">
                <a:solidFill>
                  <a:srgbClr val="000000"/>
                </a:solidFill>
              </a:rPr>
              <a:t>(cool down – stretching intermittente – rilassamento muscolare progressivo – massaggio – distensione)</a:t>
            </a:r>
            <a:endParaRPr lang="de-CH" sz="950" dirty="0">
              <a:solidFill>
                <a:srgbClr val="000000"/>
              </a:solidFill>
            </a:endParaRPr>
          </a:p>
        </p:txBody>
      </p:sp>
      <p:sp>
        <p:nvSpPr>
          <p:cNvPr id="6" name="Rechteck 5">
            <a:extLst>
              <a:ext uri="{FF2B5EF4-FFF2-40B4-BE49-F238E27FC236}">
                <a16:creationId xmlns:a16="http://schemas.microsoft.com/office/drawing/2014/main" id="{7FF2B81D-2318-1DD4-EF25-B3E31080ACF1}"/>
              </a:ext>
            </a:extLst>
          </p:cNvPr>
          <p:cNvSpPr/>
          <p:nvPr/>
        </p:nvSpPr>
        <p:spPr bwMode="auto">
          <a:xfrm>
            <a:off x="2063552" y="2253425"/>
            <a:ext cx="7560839"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a:t>
            </a:r>
            <a:r>
              <a:rPr lang="de-CH" dirty="0" err="1">
                <a:solidFill>
                  <a:srgbClr val="000000"/>
                </a:solidFill>
              </a:rPr>
              <a:t>principale</a:t>
            </a:r>
            <a:endParaRPr lang="de-CH" dirty="0">
              <a:solidFill>
                <a:srgbClr val="000000"/>
              </a:solidFill>
            </a:endParaRPr>
          </a:p>
        </p:txBody>
      </p:sp>
      <p:sp>
        <p:nvSpPr>
          <p:cNvPr id="7" name="Rechteck 6">
            <a:extLst>
              <a:ext uri="{FF2B5EF4-FFF2-40B4-BE49-F238E27FC236}">
                <a16:creationId xmlns:a16="http://schemas.microsoft.com/office/drawing/2014/main" id="{36D77AA7-2333-E434-D9A6-8213578F7CD4}"/>
              </a:ext>
            </a:extLst>
          </p:cNvPr>
          <p:cNvSpPr/>
          <p:nvPr/>
        </p:nvSpPr>
        <p:spPr bwMode="auto">
          <a:xfrm>
            <a:off x="9763863" y="2181407"/>
            <a:ext cx="648072" cy="259786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8" name="Textfeld 4">
            <a:extLst>
              <a:ext uri="{FF2B5EF4-FFF2-40B4-BE49-F238E27FC236}">
                <a16:creationId xmlns:a16="http://schemas.microsoft.com/office/drawing/2014/main" id="{FAEA00C9-57C7-7942-6047-FE3CAC0B6A15}"/>
              </a:ext>
            </a:extLst>
          </p:cNvPr>
          <p:cNvSpPr txBox="1">
            <a:spLocks noChangeArrowheads="1"/>
          </p:cNvSpPr>
          <p:nvPr/>
        </p:nvSpPr>
        <p:spPr bwMode="auto">
          <a:xfrm>
            <a:off x="2135560" y="2536899"/>
            <a:ext cx="734481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SSU</a:t>
            </a:r>
            <a:br>
              <a:rPr lang="de-CH" altLang="fr-FR" sz="1100" b="1" dirty="0">
                <a:solidFill>
                  <a:srgbClr val="FFFFFF"/>
                </a:solidFill>
              </a:rPr>
            </a:br>
            <a:r>
              <a:rPr lang="de-CH" altLang="fr-FR" sz="1100" b="1" dirty="0" err="1">
                <a:solidFill>
                  <a:srgbClr val="FFFFFF"/>
                </a:solidFill>
              </a:rPr>
              <a:t>sett</a:t>
            </a:r>
            <a:endParaRPr lang="de-CH" altLang="fr-FR" sz="1100" b="1" dirty="0">
              <a:solidFill>
                <a:srgbClr val="FFFFFF"/>
              </a:solidFill>
            </a:endParaRPr>
          </a:p>
        </p:txBody>
      </p:sp>
      <p:sp>
        <p:nvSpPr>
          <p:cNvPr id="9" name="Textfeld 14">
            <a:extLst>
              <a:ext uri="{FF2B5EF4-FFF2-40B4-BE49-F238E27FC236}">
                <a16:creationId xmlns:a16="http://schemas.microsoft.com/office/drawing/2014/main" id="{60344BBA-9146-D0EE-DF8A-825B0B255ECE}"/>
              </a:ext>
            </a:extLst>
          </p:cNvPr>
          <p:cNvSpPr txBox="1">
            <a:spLocks noChangeArrowheads="1"/>
          </p:cNvSpPr>
          <p:nvPr/>
        </p:nvSpPr>
        <p:spPr bwMode="auto">
          <a:xfrm>
            <a:off x="2567611" y="2613842"/>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0" name="Textfeld 14">
            <a:extLst>
              <a:ext uri="{FF2B5EF4-FFF2-40B4-BE49-F238E27FC236}">
                <a16:creationId xmlns:a16="http://schemas.microsoft.com/office/drawing/2014/main" id="{8FFF5CDD-E0D2-1899-D395-36E5B7E81D90}"/>
              </a:ext>
            </a:extLst>
          </p:cNvPr>
          <p:cNvSpPr txBox="1">
            <a:spLocks noChangeArrowheads="1"/>
          </p:cNvSpPr>
          <p:nvPr/>
        </p:nvSpPr>
        <p:spPr bwMode="auto">
          <a:xfrm>
            <a:off x="3647689" y="2611834"/>
            <a:ext cx="394562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11" name="Rechteck 10">
            <a:extLst>
              <a:ext uri="{FF2B5EF4-FFF2-40B4-BE49-F238E27FC236}">
                <a16:creationId xmlns:a16="http://schemas.microsoft.com/office/drawing/2014/main" id="{B829E0CD-3D71-6646-344A-DD912599D282}"/>
              </a:ext>
            </a:extLst>
          </p:cNvPr>
          <p:cNvSpPr/>
          <p:nvPr/>
        </p:nvSpPr>
        <p:spPr bwMode="auto">
          <a:xfrm>
            <a:off x="2567545" y="3035415"/>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Introduzione</a:t>
            </a:r>
            <a:br>
              <a:rPr lang="de-CH" sz="1000" dirty="0">
                <a:latin typeface="Arial" charset="0"/>
              </a:rPr>
            </a:br>
            <a:r>
              <a:rPr lang="de-CH" sz="1000" dirty="0" err="1">
                <a:latin typeface="Arial" charset="0"/>
              </a:rPr>
              <a:t>teorica</a:t>
            </a:r>
            <a:endParaRPr lang="de-CH" sz="1000" dirty="0">
              <a:latin typeface="Arial" charset="0"/>
            </a:endParaRPr>
          </a:p>
        </p:txBody>
      </p:sp>
      <p:sp>
        <p:nvSpPr>
          <p:cNvPr id="12" name="Rechteck 11">
            <a:extLst>
              <a:ext uri="{FF2B5EF4-FFF2-40B4-BE49-F238E27FC236}">
                <a16:creationId xmlns:a16="http://schemas.microsoft.com/office/drawing/2014/main" id="{212470B5-2556-091D-CF1F-99B5BFB8D91D}"/>
              </a:ext>
            </a:extLst>
          </p:cNvPr>
          <p:cNvSpPr/>
          <p:nvPr/>
        </p:nvSpPr>
        <p:spPr bwMode="auto">
          <a:xfrm>
            <a:off x="3763375" y="3835161"/>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Allenamento</a:t>
            </a:r>
            <a:r>
              <a:rPr lang="de-CH" sz="1000" dirty="0">
                <a:latin typeface="Arial" charset="0"/>
              </a:rPr>
              <a:t> di </a:t>
            </a:r>
            <a:r>
              <a:rPr lang="de-CH" sz="1000" dirty="0" err="1">
                <a:latin typeface="Arial" charset="0"/>
              </a:rPr>
              <a:t>base</a:t>
            </a:r>
            <a:endParaRPr lang="de-CH" sz="1000" dirty="0">
              <a:latin typeface="Arial" charset="0"/>
            </a:endParaRPr>
          </a:p>
        </p:txBody>
      </p:sp>
      <p:sp>
        <p:nvSpPr>
          <p:cNvPr id="13" name="Rechteck 12">
            <a:extLst>
              <a:ext uri="{FF2B5EF4-FFF2-40B4-BE49-F238E27FC236}">
                <a16:creationId xmlns:a16="http://schemas.microsoft.com/office/drawing/2014/main" id="{B471B0ED-0695-026E-3B8D-26A904C6D22D}"/>
              </a:ext>
            </a:extLst>
          </p:cNvPr>
          <p:cNvSpPr/>
          <p:nvPr/>
        </p:nvSpPr>
        <p:spPr bwMode="auto">
          <a:xfrm>
            <a:off x="3763375" y="3034312"/>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a:t>
            </a:r>
            <a:r>
              <a:rPr lang="de-CH" sz="1000" dirty="0" err="1">
                <a:solidFill>
                  <a:srgbClr val="000000"/>
                </a:solidFill>
              </a:rPr>
              <a:t>rafforzamento</a:t>
            </a:r>
            <a:endParaRPr lang="de-CH" sz="1000" dirty="0">
              <a:solidFill>
                <a:srgbClr val="000000"/>
              </a:solidFill>
            </a:endParaRPr>
          </a:p>
          <a:p>
            <a:pPr algn="ctr" eaLnBrk="0" hangingPunct="0"/>
            <a:r>
              <a:rPr lang="de-CH" sz="1000" dirty="0">
                <a:solidFill>
                  <a:srgbClr val="000000"/>
                </a:solidFill>
              </a:rPr>
              <a:t>(G)</a:t>
            </a:r>
          </a:p>
        </p:txBody>
      </p:sp>
      <p:sp>
        <p:nvSpPr>
          <p:cNvPr id="14" name="Rechteck 13">
            <a:extLst>
              <a:ext uri="{FF2B5EF4-FFF2-40B4-BE49-F238E27FC236}">
                <a16:creationId xmlns:a16="http://schemas.microsoft.com/office/drawing/2014/main" id="{5B151D44-1662-4889-3816-206EE10D8D98}"/>
              </a:ext>
            </a:extLst>
          </p:cNvPr>
          <p:cNvSpPr/>
          <p:nvPr/>
        </p:nvSpPr>
        <p:spPr bwMode="auto">
          <a:xfrm>
            <a:off x="9763864" y="1629826"/>
            <a:ext cx="648072" cy="551581"/>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146C25D1-8A48-F9E6-52A6-7D620FCD95BF}"/>
              </a:ext>
            </a:extLst>
          </p:cNvPr>
          <p:cNvSpPr/>
          <p:nvPr/>
        </p:nvSpPr>
        <p:spPr bwMode="auto">
          <a:xfrm>
            <a:off x="9763864" y="4779269"/>
            <a:ext cx="648072" cy="374094"/>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6" name="Rechteck 15">
            <a:extLst>
              <a:ext uri="{FF2B5EF4-FFF2-40B4-BE49-F238E27FC236}">
                <a16:creationId xmlns:a16="http://schemas.microsoft.com/office/drawing/2014/main" id="{762B82C2-B88C-A385-ED96-99F15140B749}"/>
              </a:ext>
            </a:extLst>
          </p:cNvPr>
          <p:cNvSpPr/>
          <p:nvPr/>
        </p:nvSpPr>
        <p:spPr bwMode="auto">
          <a:xfrm>
            <a:off x="2567545" y="3835161"/>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Allenamento</a:t>
            </a:r>
            <a:endParaRPr lang="de-CH" sz="1000" dirty="0">
              <a:latin typeface="Arial" charset="0"/>
            </a:endParaRPr>
          </a:p>
          <a:p>
            <a:pPr algn="ctr" eaLnBrk="0" hangingPunct="0"/>
            <a:r>
              <a:rPr lang="de-CH" sz="1000" dirty="0">
                <a:latin typeface="Arial" charset="0"/>
              </a:rPr>
              <a:t>di </a:t>
            </a:r>
            <a:r>
              <a:rPr lang="de-CH" sz="1000" dirty="0" err="1">
                <a:latin typeface="Arial" charset="0"/>
              </a:rPr>
              <a:t>base</a:t>
            </a:r>
            <a:endParaRPr lang="de-CH" sz="1000" dirty="0">
              <a:latin typeface="Arial" charset="0"/>
            </a:endParaRPr>
          </a:p>
        </p:txBody>
      </p:sp>
      <p:sp>
        <p:nvSpPr>
          <p:cNvPr id="17" name="Textfeld 14">
            <a:extLst>
              <a:ext uri="{FF2B5EF4-FFF2-40B4-BE49-F238E27FC236}">
                <a16:creationId xmlns:a16="http://schemas.microsoft.com/office/drawing/2014/main" id="{6CF21AB5-3326-C368-BAE1-C990121A27BD}"/>
              </a:ext>
            </a:extLst>
          </p:cNvPr>
          <p:cNvSpPr txBox="1">
            <a:spLocks noChangeArrowheads="1"/>
          </p:cNvSpPr>
          <p:nvPr/>
        </p:nvSpPr>
        <p:spPr bwMode="auto">
          <a:xfrm>
            <a:off x="7593312" y="2611834"/>
            <a:ext cx="1858174" cy="274991"/>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5-6</a:t>
            </a:r>
          </a:p>
        </p:txBody>
      </p:sp>
      <p:sp>
        <p:nvSpPr>
          <p:cNvPr id="18" name="Rechteck 17">
            <a:extLst>
              <a:ext uri="{FF2B5EF4-FFF2-40B4-BE49-F238E27FC236}">
                <a16:creationId xmlns:a16="http://schemas.microsoft.com/office/drawing/2014/main" id="{887C4A64-2972-9514-865C-E438ECC40AAC}"/>
              </a:ext>
            </a:extLst>
          </p:cNvPr>
          <p:cNvSpPr/>
          <p:nvPr/>
        </p:nvSpPr>
        <p:spPr bwMode="auto">
          <a:xfrm>
            <a:off x="7676921" y="3034310"/>
            <a:ext cx="1774565" cy="747873"/>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a:t>
            </a:r>
            <a:r>
              <a:rPr lang="de-CH" sz="1000" dirty="0" err="1">
                <a:solidFill>
                  <a:srgbClr val="000000"/>
                </a:solidFill>
              </a:rPr>
              <a:t>rafforzamento</a:t>
            </a:r>
            <a:br>
              <a:rPr lang="de-CH" sz="1000" dirty="0">
                <a:solidFill>
                  <a:srgbClr val="000000"/>
                </a:solidFill>
              </a:rPr>
            </a:br>
            <a:r>
              <a:rPr lang="de-CH" sz="1000" dirty="0">
                <a:solidFill>
                  <a:srgbClr val="000000"/>
                </a:solidFill>
              </a:rPr>
              <a:t>(L)</a:t>
            </a:r>
          </a:p>
        </p:txBody>
      </p:sp>
      <p:sp>
        <p:nvSpPr>
          <p:cNvPr id="19" name="Rechteck 18">
            <a:extLst>
              <a:ext uri="{FF2B5EF4-FFF2-40B4-BE49-F238E27FC236}">
                <a16:creationId xmlns:a16="http://schemas.microsoft.com/office/drawing/2014/main" id="{B4E7E420-2241-DB4D-FB88-63B88EE51B62}"/>
              </a:ext>
            </a:extLst>
          </p:cNvPr>
          <p:cNvSpPr/>
          <p:nvPr/>
        </p:nvSpPr>
        <p:spPr bwMode="auto">
          <a:xfrm>
            <a:off x="5720046" y="3032866"/>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a:t>
            </a:r>
            <a:r>
              <a:rPr lang="de-CH" sz="1000" dirty="0" err="1">
                <a:solidFill>
                  <a:srgbClr val="000000"/>
                </a:solidFill>
              </a:rPr>
              <a:t>rafforzamento</a:t>
            </a:r>
            <a:br>
              <a:rPr lang="de-CH" sz="1000" dirty="0">
                <a:solidFill>
                  <a:srgbClr val="000000"/>
                </a:solidFill>
              </a:rPr>
            </a:br>
            <a:r>
              <a:rPr lang="de-CH" sz="1000" dirty="0">
                <a:solidFill>
                  <a:srgbClr val="000000"/>
                </a:solidFill>
              </a:rPr>
              <a:t>(K)</a:t>
            </a:r>
          </a:p>
        </p:txBody>
      </p:sp>
      <p:sp>
        <p:nvSpPr>
          <p:cNvPr id="20" name="Rechteck 19">
            <a:extLst>
              <a:ext uri="{FF2B5EF4-FFF2-40B4-BE49-F238E27FC236}">
                <a16:creationId xmlns:a16="http://schemas.microsoft.com/office/drawing/2014/main" id="{155A98B7-D018-459D-86A4-B228C2A254B1}"/>
              </a:ext>
            </a:extLst>
          </p:cNvPr>
          <p:cNvSpPr/>
          <p:nvPr/>
        </p:nvSpPr>
        <p:spPr bwMode="auto">
          <a:xfrm>
            <a:off x="5720045" y="383516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Allenamento</a:t>
            </a:r>
            <a:r>
              <a:rPr lang="de-CH" sz="1000" dirty="0">
                <a:latin typeface="Arial" charset="0"/>
              </a:rPr>
              <a:t> a </a:t>
            </a:r>
            <a:r>
              <a:rPr lang="de-CH" sz="1000" dirty="0" err="1">
                <a:latin typeface="Arial" charset="0"/>
              </a:rPr>
              <a:t>intervalli</a:t>
            </a:r>
            <a:endParaRPr lang="de-CH" sz="1000" dirty="0">
              <a:latin typeface="Arial" charset="0"/>
            </a:endParaRPr>
          </a:p>
        </p:txBody>
      </p:sp>
      <p:sp>
        <p:nvSpPr>
          <p:cNvPr id="21" name="Rechteck 20">
            <a:extLst>
              <a:ext uri="{FF2B5EF4-FFF2-40B4-BE49-F238E27FC236}">
                <a16:creationId xmlns:a16="http://schemas.microsoft.com/office/drawing/2014/main" id="{00B6CC34-D1B0-B023-C0F6-E886C1B97F60}"/>
              </a:ext>
            </a:extLst>
          </p:cNvPr>
          <p:cNvSpPr/>
          <p:nvPr/>
        </p:nvSpPr>
        <p:spPr bwMode="auto">
          <a:xfrm>
            <a:off x="7672218" y="3835159"/>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Allenamento</a:t>
            </a:r>
            <a:r>
              <a:rPr lang="de-CH" sz="1000" dirty="0">
                <a:latin typeface="Arial" charset="0"/>
              </a:rPr>
              <a:t> a </a:t>
            </a:r>
            <a:r>
              <a:rPr lang="de-CH" sz="1000" dirty="0" err="1">
                <a:latin typeface="Arial" charset="0"/>
              </a:rPr>
              <a:t>intervalli</a:t>
            </a:r>
            <a:endParaRPr lang="de-CH" sz="1000" dirty="0">
              <a:latin typeface="Arial" charset="0"/>
            </a:endParaRPr>
          </a:p>
        </p:txBody>
      </p:sp>
    </p:spTree>
    <p:extLst>
      <p:ext uri="{BB962C8B-B14F-4D97-AF65-F5344CB8AC3E}">
        <p14:creationId xmlns:p14="http://schemas.microsoft.com/office/powerpoint/2010/main" val="11479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C89BD-FE0D-F773-4911-D592C992C02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D7D9DBD-4F0A-2290-532A-7A9D943BBC36}"/>
              </a:ext>
            </a:extLst>
          </p:cNvPr>
          <p:cNvSpPr>
            <a:spLocks noGrp="1"/>
          </p:cNvSpPr>
          <p:nvPr>
            <p:ph type="title"/>
          </p:nvPr>
        </p:nvSpPr>
        <p:spPr/>
        <p:txBody>
          <a:bodyPr/>
          <a:lstStyle/>
          <a:p>
            <a:r>
              <a:rPr lang="de-CH" dirty="0"/>
              <a:t>Sport in der Armee - Offiziersschule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2" name="Rechteck 1">
            <a:extLst>
              <a:ext uri="{FF2B5EF4-FFF2-40B4-BE49-F238E27FC236}">
                <a16:creationId xmlns:a16="http://schemas.microsoft.com/office/drawing/2014/main" id="{8E272FA3-0503-6728-9174-35371B8F6E9F}"/>
              </a:ext>
            </a:extLst>
          </p:cNvPr>
          <p:cNvSpPr/>
          <p:nvPr/>
        </p:nvSpPr>
        <p:spPr bwMode="auto">
          <a:xfrm>
            <a:off x="2126630" y="1196752"/>
            <a:ext cx="6777682"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3" name="Rechteck 2">
            <a:extLst>
              <a:ext uri="{FF2B5EF4-FFF2-40B4-BE49-F238E27FC236}">
                <a16:creationId xmlns:a16="http://schemas.microsoft.com/office/drawing/2014/main" id="{1345FB53-7274-1A9B-C137-4ACA387FB79F}"/>
              </a:ext>
            </a:extLst>
          </p:cNvPr>
          <p:cNvSpPr/>
          <p:nvPr/>
        </p:nvSpPr>
        <p:spPr bwMode="auto">
          <a:xfrm>
            <a:off x="8977174" y="1196753"/>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5" name="Rechteck 4">
            <a:extLst>
              <a:ext uri="{FF2B5EF4-FFF2-40B4-BE49-F238E27FC236}">
                <a16:creationId xmlns:a16="http://schemas.microsoft.com/office/drawing/2014/main" id="{6F5EAE76-9713-6AF9-E41B-940EAD90A627}"/>
              </a:ext>
            </a:extLst>
          </p:cNvPr>
          <p:cNvSpPr/>
          <p:nvPr/>
        </p:nvSpPr>
        <p:spPr bwMode="auto">
          <a:xfrm>
            <a:off x="2126630" y="6058961"/>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7" name="Rechteck 6">
            <a:extLst>
              <a:ext uri="{FF2B5EF4-FFF2-40B4-BE49-F238E27FC236}">
                <a16:creationId xmlns:a16="http://schemas.microsoft.com/office/drawing/2014/main" id="{1EC6726D-C0A9-6352-4ADD-93F63379B987}"/>
              </a:ext>
            </a:extLst>
          </p:cNvPr>
          <p:cNvSpPr/>
          <p:nvPr/>
        </p:nvSpPr>
        <p:spPr bwMode="auto">
          <a:xfrm>
            <a:off x="8977174" y="6071929"/>
            <a:ext cx="648072" cy="32253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a:t>
            </a:r>
            <a:br>
              <a:rPr lang="de-CH" sz="1100" dirty="0">
                <a:solidFill>
                  <a:srgbClr val="000000"/>
                </a:solidFill>
              </a:rPr>
            </a:br>
            <a:r>
              <a:rPr lang="de-CH" sz="1100" dirty="0">
                <a:solidFill>
                  <a:srgbClr val="000000"/>
                </a:solidFill>
              </a:rPr>
              <a:t>Min</a:t>
            </a:r>
          </a:p>
        </p:txBody>
      </p:sp>
      <p:sp>
        <p:nvSpPr>
          <p:cNvPr id="8" name="Rechteck 7">
            <a:extLst>
              <a:ext uri="{FF2B5EF4-FFF2-40B4-BE49-F238E27FC236}">
                <a16:creationId xmlns:a16="http://schemas.microsoft.com/office/drawing/2014/main" id="{CD80CDB9-09C0-31B1-08A2-D2B022E3482F}"/>
              </a:ext>
            </a:extLst>
          </p:cNvPr>
          <p:cNvSpPr/>
          <p:nvPr/>
        </p:nvSpPr>
        <p:spPr bwMode="auto">
          <a:xfrm>
            <a:off x="8986822" y="6444945"/>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9" name="Rechteck 8">
            <a:extLst>
              <a:ext uri="{FF2B5EF4-FFF2-40B4-BE49-F238E27FC236}">
                <a16:creationId xmlns:a16="http://schemas.microsoft.com/office/drawing/2014/main" id="{93E38FA3-2E97-CB62-BA13-788C51BC2329}"/>
              </a:ext>
            </a:extLst>
          </p:cNvPr>
          <p:cNvSpPr/>
          <p:nvPr/>
        </p:nvSpPr>
        <p:spPr bwMode="auto">
          <a:xfrm>
            <a:off x="8265170" y="6444945"/>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0" name="Textfeld 4">
            <a:extLst>
              <a:ext uri="{FF2B5EF4-FFF2-40B4-BE49-F238E27FC236}">
                <a16:creationId xmlns:a16="http://schemas.microsoft.com/office/drawing/2014/main" id="{229D389C-4CC5-333A-734E-923C1A2BE111}"/>
              </a:ext>
            </a:extLst>
          </p:cNvPr>
          <p:cNvSpPr txBox="1">
            <a:spLocks noChangeArrowheads="1"/>
          </p:cNvSpPr>
          <p:nvPr/>
        </p:nvSpPr>
        <p:spPr bwMode="auto">
          <a:xfrm>
            <a:off x="2198638" y="188882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OS</a:t>
            </a:r>
            <a:br>
              <a:rPr lang="de-CH" altLang="fr-FR" sz="1100" b="1" dirty="0">
                <a:solidFill>
                  <a:srgbClr val="FFFFFF"/>
                </a:solidFill>
              </a:rPr>
            </a:br>
            <a:r>
              <a:rPr lang="de-CH" altLang="fr-FR" sz="1100" b="1" dirty="0">
                <a:solidFill>
                  <a:srgbClr val="FFFFFF"/>
                </a:solidFill>
              </a:rPr>
              <a:t>Wo</a:t>
            </a:r>
          </a:p>
        </p:txBody>
      </p:sp>
      <p:sp>
        <p:nvSpPr>
          <p:cNvPr id="11" name="Textfeld 14">
            <a:extLst>
              <a:ext uri="{FF2B5EF4-FFF2-40B4-BE49-F238E27FC236}">
                <a16:creationId xmlns:a16="http://schemas.microsoft.com/office/drawing/2014/main" id="{6EB2E829-F5E3-E263-DD58-5F0EBE0D7EB5}"/>
              </a:ext>
            </a:extLst>
          </p:cNvPr>
          <p:cNvSpPr txBox="1">
            <a:spLocks noChangeArrowheads="1"/>
          </p:cNvSpPr>
          <p:nvPr/>
        </p:nvSpPr>
        <p:spPr bwMode="auto">
          <a:xfrm>
            <a:off x="2629884" y="1924541"/>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12" name="Rechteck 11">
            <a:extLst>
              <a:ext uri="{FF2B5EF4-FFF2-40B4-BE49-F238E27FC236}">
                <a16:creationId xmlns:a16="http://schemas.microsoft.com/office/drawing/2014/main" id="{D57AD5CD-6CF3-26CA-172C-BB6650496927}"/>
              </a:ext>
            </a:extLst>
          </p:cNvPr>
          <p:cNvSpPr/>
          <p:nvPr/>
        </p:nvSpPr>
        <p:spPr bwMode="auto">
          <a:xfrm rot="16200000">
            <a:off x="2073160" y="5109880"/>
            <a:ext cx="1050541" cy="43204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l"/>
            <a:r>
              <a:rPr lang="de-CH" sz="1000" dirty="0"/>
              <a:t>FTA </a:t>
            </a:r>
          </a:p>
          <a:p>
            <a:pPr algn="l"/>
            <a:r>
              <a:rPr lang="de-CH" sz="1000" dirty="0"/>
              <a:t>3 Disziplinen</a:t>
            </a:r>
          </a:p>
        </p:txBody>
      </p:sp>
      <p:sp>
        <p:nvSpPr>
          <p:cNvPr id="13" name="Rechteck 12">
            <a:extLst>
              <a:ext uri="{FF2B5EF4-FFF2-40B4-BE49-F238E27FC236}">
                <a16:creationId xmlns:a16="http://schemas.microsoft.com/office/drawing/2014/main" id="{334925A0-9A2B-C638-09AB-69C896AADE8A}"/>
              </a:ext>
            </a:extLst>
          </p:cNvPr>
          <p:cNvSpPr/>
          <p:nvPr/>
        </p:nvSpPr>
        <p:spPr bwMode="auto">
          <a:xfrm>
            <a:off x="2670860" y="4169872"/>
            <a:ext cx="1152145"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Sporttheorie 1</a:t>
            </a:r>
            <a:endParaRPr kumimoji="0" lang="de-CH" sz="1000" b="0" i="0" u="none" strike="noStrike" cap="none" normalizeH="0" baseline="0" dirty="0">
              <a:ln>
                <a:noFill/>
              </a:ln>
              <a:solidFill>
                <a:schemeClr val="tx1"/>
              </a:solidFill>
              <a:effectLst/>
              <a:latin typeface="Arial" charset="0"/>
            </a:endParaRPr>
          </a:p>
        </p:txBody>
      </p:sp>
      <p:sp>
        <p:nvSpPr>
          <p:cNvPr id="14" name="Textfeld 14">
            <a:extLst>
              <a:ext uri="{FF2B5EF4-FFF2-40B4-BE49-F238E27FC236}">
                <a16:creationId xmlns:a16="http://schemas.microsoft.com/office/drawing/2014/main" id="{FE303B57-2B8F-363C-41AB-DEA6CB917B56}"/>
              </a:ext>
            </a:extLst>
          </p:cNvPr>
          <p:cNvSpPr txBox="1">
            <a:spLocks noChangeArrowheads="1"/>
          </p:cNvSpPr>
          <p:nvPr/>
        </p:nvSpPr>
        <p:spPr bwMode="auto">
          <a:xfrm>
            <a:off x="3862377" y="1924541"/>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4-6</a:t>
            </a:r>
          </a:p>
        </p:txBody>
      </p:sp>
      <p:sp>
        <p:nvSpPr>
          <p:cNvPr id="15" name="Textfeld 14">
            <a:extLst>
              <a:ext uri="{FF2B5EF4-FFF2-40B4-BE49-F238E27FC236}">
                <a16:creationId xmlns:a16="http://schemas.microsoft.com/office/drawing/2014/main" id="{051B6282-1486-050A-EDCB-83A9391571E6}"/>
              </a:ext>
            </a:extLst>
          </p:cNvPr>
          <p:cNvSpPr txBox="1">
            <a:spLocks noChangeArrowheads="1"/>
          </p:cNvSpPr>
          <p:nvPr/>
        </p:nvSpPr>
        <p:spPr bwMode="auto">
          <a:xfrm>
            <a:off x="5095271" y="1924541"/>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7-9</a:t>
            </a:r>
          </a:p>
        </p:txBody>
      </p:sp>
      <p:sp>
        <p:nvSpPr>
          <p:cNvPr id="16" name="Textfeld 14">
            <a:extLst>
              <a:ext uri="{FF2B5EF4-FFF2-40B4-BE49-F238E27FC236}">
                <a16:creationId xmlns:a16="http://schemas.microsoft.com/office/drawing/2014/main" id="{CBC9E7C1-B126-9748-73B4-D8350177814C}"/>
              </a:ext>
            </a:extLst>
          </p:cNvPr>
          <p:cNvSpPr txBox="1">
            <a:spLocks noChangeArrowheads="1"/>
          </p:cNvSpPr>
          <p:nvPr/>
        </p:nvSpPr>
        <p:spPr bwMode="auto">
          <a:xfrm>
            <a:off x="6328166" y="1924541"/>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10-12</a:t>
            </a:r>
          </a:p>
        </p:txBody>
      </p:sp>
      <p:sp>
        <p:nvSpPr>
          <p:cNvPr id="17" name="Textfeld 14">
            <a:extLst>
              <a:ext uri="{FF2B5EF4-FFF2-40B4-BE49-F238E27FC236}">
                <a16:creationId xmlns:a16="http://schemas.microsoft.com/office/drawing/2014/main" id="{5854EDA6-3223-5E40-B3B0-4931F304C559}"/>
              </a:ext>
            </a:extLst>
          </p:cNvPr>
          <p:cNvSpPr txBox="1">
            <a:spLocks noChangeArrowheads="1"/>
          </p:cNvSpPr>
          <p:nvPr/>
        </p:nvSpPr>
        <p:spPr bwMode="auto">
          <a:xfrm>
            <a:off x="7560658" y="1924541"/>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13-15</a:t>
            </a:r>
          </a:p>
        </p:txBody>
      </p:sp>
      <p:cxnSp>
        <p:nvCxnSpPr>
          <p:cNvPr id="18" name="Gerade Verbindung 5">
            <a:extLst>
              <a:ext uri="{FF2B5EF4-FFF2-40B4-BE49-F238E27FC236}">
                <a16:creationId xmlns:a16="http://schemas.microsoft.com/office/drawing/2014/main" id="{0F18FDC6-F30F-BE7E-1B6D-819DE6E926F7}"/>
              </a:ext>
            </a:extLst>
          </p:cNvPr>
          <p:cNvCxnSpPr/>
          <p:nvPr/>
        </p:nvCxnSpPr>
        <p:spPr bwMode="auto">
          <a:xfrm>
            <a:off x="2126630" y="4725144"/>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20" name="Rechteck 19">
            <a:extLst>
              <a:ext uri="{FF2B5EF4-FFF2-40B4-BE49-F238E27FC236}">
                <a16:creationId xmlns:a16="http://schemas.microsoft.com/office/drawing/2014/main" id="{08CC2EB0-1888-C834-5546-7EDB0C3C101E}"/>
              </a:ext>
            </a:extLst>
          </p:cNvPr>
          <p:cNvSpPr/>
          <p:nvPr/>
        </p:nvSpPr>
        <p:spPr bwMode="auto">
          <a:xfrm>
            <a:off x="3903353" y="4169872"/>
            <a:ext cx="1159229"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Sporttheorie 2</a:t>
            </a:r>
            <a:endParaRPr kumimoji="0" lang="de-CH" sz="1000" b="0" i="0" u="none" strike="noStrike" cap="none" normalizeH="0" baseline="0" dirty="0">
              <a:ln>
                <a:noFill/>
              </a:ln>
              <a:solidFill>
                <a:schemeClr val="tx1"/>
              </a:solidFill>
              <a:effectLst/>
              <a:latin typeface="Arial" charset="0"/>
            </a:endParaRPr>
          </a:p>
        </p:txBody>
      </p:sp>
      <p:sp>
        <p:nvSpPr>
          <p:cNvPr id="21" name="Rechteck 20">
            <a:extLst>
              <a:ext uri="{FF2B5EF4-FFF2-40B4-BE49-F238E27FC236}">
                <a16:creationId xmlns:a16="http://schemas.microsoft.com/office/drawing/2014/main" id="{E6070D03-47AA-92FF-B853-008FE1A3DB69}"/>
              </a:ext>
            </a:extLst>
          </p:cNvPr>
          <p:cNvSpPr/>
          <p:nvPr/>
        </p:nvSpPr>
        <p:spPr bwMode="auto">
          <a:xfrm>
            <a:off x="5135444" y="4169872"/>
            <a:ext cx="1174743"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Sporttheorie 3</a:t>
            </a:r>
            <a:endParaRPr kumimoji="0" lang="de-CH" sz="1000" b="0" i="0" u="none" strike="noStrike" cap="none" normalizeH="0" baseline="0" dirty="0">
              <a:ln>
                <a:noFill/>
              </a:ln>
              <a:solidFill>
                <a:schemeClr val="tx1"/>
              </a:solidFill>
              <a:effectLst/>
              <a:latin typeface="Arial" charset="0"/>
            </a:endParaRPr>
          </a:p>
        </p:txBody>
      </p:sp>
      <p:sp>
        <p:nvSpPr>
          <p:cNvPr id="22" name="Rechteck 21">
            <a:extLst>
              <a:ext uri="{FF2B5EF4-FFF2-40B4-BE49-F238E27FC236}">
                <a16:creationId xmlns:a16="http://schemas.microsoft.com/office/drawing/2014/main" id="{64B13F29-8796-CBE0-5931-6647A2087240}"/>
              </a:ext>
            </a:extLst>
          </p:cNvPr>
          <p:cNvSpPr/>
          <p:nvPr/>
        </p:nvSpPr>
        <p:spPr bwMode="auto">
          <a:xfrm>
            <a:off x="6367536" y="4169872"/>
            <a:ext cx="1150300"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Sporttheorie 4</a:t>
            </a:r>
            <a:endParaRPr kumimoji="0" lang="de-CH" sz="1000" b="0" i="0" u="none" strike="noStrike" cap="none" normalizeH="0" baseline="0" dirty="0">
              <a:ln>
                <a:noFill/>
              </a:ln>
              <a:solidFill>
                <a:schemeClr val="tx1"/>
              </a:solidFill>
              <a:effectLst/>
              <a:latin typeface="Arial" charset="0"/>
            </a:endParaRPr>
          </a:p>
        </p:txBody>
      </p:sp>
      <p:sp>
        <p:nvSpPr>
          <p:cNvPr id="23" name="Rechteck 22">
            <a:extLst>
              <a:ext uri="{FF2B5EF4-FFF2-40B4-BE49-F238E27FC236}">
                <a16:creationId xmlns:a16="http://schemas.microsoft.com/office/drawing/2014/main" id="{C5BCE47D-0F6A-2190-6B59-AFF3E083BDD1}"/>
              </a:ext>
            </a:extLst>
          </p:cNvPr>
          <p:cNvSpPr/>
          <p:nvPr/>
        </p:nvSpPr>
        <p:spPr bwMode="auto">
          <a:xfrm>
            <a:off x="2630686" y="4099736"/>
            <a:ext cx="6192687" cy="553400"/>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5" name="Rechteck 24">
            <a:extLst>
              <a:ext uri="{FF2B5EF4-FFF2-40B4-BE49-F238E27FC236}">
                <a16:creationId xmlns:a16="http://schemas.microsoft.com/office/drawing/2014/main" id="{EE0F7D26-5163-13FA-47D6-E745F1699A16}"/>
              </a:ext>
            </a:extLst>
          </p:cNvPr>
          <p:cNvSpPr/>
          <p:nvPr/>
        </p:nvSpPr>
        <p:spPr bwMode="auto">
          <a:xfrm>
            <a:off x="3919520" y="3539212"/>
            <a:ext cx="1143062"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HiBa</a:t>
            </a:r>
            <a:r>
              <a:rPr lang="de-CH" sz="1000" dirty="0"/>
              <a:t> Gelände</a:t>
            </a:r>
            <a:endParaRPr kumimoji="0" lang="de-CH" sz="1000" b="0" i="0" u="none" strike="noStrike" cap="none" normalizeH="0" baseline="0" dirty="0">
              <a:ln>
                <a:noFill/>
              </a:ln>
              <a:solidFill>
                <a:schemeClr val="tx1"/>
              </a:solidFill>
              <a:effectLst/>
              <a:latin typeface="Arial" charset="0"/>
            </a:endParaRPr>
          </a:p>
        </p:txBody>
      </p:sp>
      <p:sp>
        <p:nvSpPr>
          <p:cNvPr id="26" name="Rechteck 25">
            <a:extLst>
              <a:ext uri="{FF2B5EF4-FFF2-40B4-BE49-F238E27FC236}">
                <a16:creationId xmlns:a16="http://schemas.microsoft.com/office/drawing/2014/main" id="{B31324ED-F4DE-FF77-69E6-1D9F24B256DF}"/>
              </a:ext>
            </a:extLst>
          </p:cNvPr>
          <p:cNvSpPr/>
          <p:nvPr/>
        </p:nvSpPr>
        <p:spPr bwMode="auto">
          <a:xfrm>
            <a:off x="7605377" y="4169872"/>
            <a:ext cx="576000" cy="4140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Rep.</a:t>
            </a:r>
            <a:endParaRPr kumimoji="0" lang="de-CH" sz="1000" b="0" i="0" u="none" strike="noStrike" cap="none" normalizeH="0" baseline="0" dirty="0">
              <a:ln>
                <a:noFill/>
              </a:ln>
              <a:solidFill>
                <a:schemeClr val="tx1"/>
              </a:solidFill>
              <a:effectLst/>
              <a:latin typeface="Arial" charset="0"/>
            </a:endParaRPr>
          </a:p>
        </p:txBody>
      </p:sp>
      <p:sp>
        <p:nvSpPr>
          <p:cNvPr id="29" name="Rechteck 28">
            <a:extLst>
              <a:ext uri="{FF2B5EF4-FFF2-40B4-BE49-F238E27FC236}">
                <a16:creationId xmlns:a16="http://schemas.microsoft.com/office/drawing/2014/main" id="{96A77446-A8EC-4E9E-CE2C-98C958624D1C}"/>
              </a:ext>
            </a:extLst>
          </p:cNvPr>
          <p:cNvSpPr/>
          <p:nvPr/>
        </p:nvSpPr>
        <p:spPr bwMode="auto">
          <a:xfrm>
            <a:off x="8201252" y="4168501"/>
            <a:ext cx="576613" cy="413742"/>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Test</a:t>
            </a:r>
            <a:endParaRPr kumimoji="0" lang="de-CH" sz="1000" b="0" i="0" u="none" strike="noStrike" cap="none" normalizeH="0" baseline="0" dirty="0">
              <a:ln>
                <a:noFill/>
              </a:ln>
              <a:solidFill>
                <a:schemeClr val="tx1"/>
              </a:solidFill>
              <a:effectLst/>
              <a:latin typeface="Arial" charset="0"/>
            </a:endParaRPr>
          </a:p>
        </p:txBody>
      </p:sp>
      <p:sp>
        <p:nvSpPr>
          <p:cNvPr id="31" name="Rechteck 30">
            <a:extLst>
              <a:ext uri="{FF2B5EF4-FFF2-40B4-BE49-F238E27FC236}">
                <a16:creationId xmlns:a16="http://schemas.microsoft.com/office/drawing/2014/main" id="{7401D0BE-CFB3-8497-E484-CEECB22A3327}"/>
              </a:ext>
            </a:extLst>
          </p:cNvPr>
          <p:cNvSpPr/>
          <p:nvPr/>
        </p:nvSpPr>
        <p:spPr bwMode="auto">
          <a:xfrm>
            <a:off x="2855642" y="5358088"/>
            <a:ext cx="967363"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Kraft-</a:t>
            </a:r>
            <a:r>
              <a:rPr lang="de-CH" sz="1000" dirty="0" err="1"/>
              <a:t>Circuitformen</a:t>
            </a:r>
            <a:endParaRPr kumimoji="0" lang="de-CH" sz="1000" b="0" i="0" u="none" strike="noStrike" cap="none" normalizeH="0" baseline="0" dirty="0">
              <a:ln>
                <a:noFill/>
              </a:ln>
              <a:solidFill>
                <a:schemeClr val="tx1"/>
              </a:solidFill>
              <a:effectLst/>
              <a:latin typeface="Arial" charset="0"/>
            </a:endParaRPr>
          </a:p>
        </p:txBody>
      </p:sp>
      <p:sp>
        <p:nvSpPr>
          <p:cNvPr id="39" name="Rechteck 38">
            <a:extLst>
              <a:ext uri="{FF2B5EF4-FFF2-40B4-BE49-F238E27FC236}">
                <a16:creationId xmlns:a16="http://schemas.microsoft.com/office/drawing/2014/main" id="{1FAEB218-6047-788F-A48C-619A7144BD28}"/>
              </a:ext>
            </a:extLst>
          </p:cNvPr>
          <p:cNvSpPr/>
          <p:nvPr/>
        </p:nvSpPr>
        <p:spPr bwMode="auto">
          <a:xfrm>
            <a:off x="2670861" y="2373343"/>
            <a:ext cx="1152145" cy="1127769"/>
          </a:xfrm>
          <a:prstGeom prst="rect">
            <a:avLst/>
          </a:prstGeom>
          <a:solidFill>
            <a:schemeClr val="accent3">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000" dirty="0">
                <a:solidFill>
                  <a:srgbClr val="000000"/>
                </a:solidFill>
              </a:rPr>
              <a:t>Einführung:</a:t>
            </a:r>
            <a:r>
              <a:rPr lang="de-CH" sz="1000" b="1" dirty="0">
                <a:solidFill>
                  <a:srgbClr val="000000"/>
                </a:solidFill>
              </a:rPr>
              <a:t> </a:t>
            </a:r>
            <a:r>
              <a:rPr lang="de-CH" sz="1000" dirty="0">
                <a:solidFill>
                  <a:srgbClr val="000000"/>
                </a:solidFill>
              </a:rPr>
              <a:t>Lauftraining</a:t>
            </a:r>
          </a:p>
          <a:p>
            <a:pPr algn="ctr"/>
            <a:r>
              <a:rPr lang="de-CH" sz="1000" dirty="0">
                <a:solidFill>
                  <a:srgbClr val="000000"/>
                </a:solidFill>
              </a:rPr>
              <a:t>Krafttraining</a:t>
            </a:r>
          </a:p>
          <a:p>
            <a:pPr algn="ctr"/>
            <a:r>
              <a:rPr lang="de-CH" sz="1000" dirty="0">
                <a:solidFill>
                  <a:srgbClr val="000000"/>
                </a:solidFill>
              </a:rPr>
              <a:t>Fitnessraum</a:t>
            </a:r>
          </a:p>
        </p:txBody>
      </p:sp>
      <p:sp>
        <p:nvSpPr>
          <p:cNvPr id="40" name="Rechteck 39">
            <a:extLst>
              <a:ext uri="{FF2B5EF4-FFF2-40B4-BE49-F238E27FC236}">
                <a16:creationId xmlns:a16="http://schemas.microsoft.com/office/drawing/2014/main" id="{98BD67D8-4727-4D98-37E6-071F206BE40D}"/>
              </a:ext>
            </a:extLst>
          </p:cNvPr>
          <p:cNvSpPr/>
          <p:nvPr/>
        </p:nvSpPr>
        <p:spPr bwMode="auto">
          <a:xfrm>
            <a:off x="2670861" y="3539213"/>
            <a:ext cx="1152145" cy="36445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Wpl</a:t>
            </a:r>
            <a:r>
              <a:rPr lang="de-CH" sz="1000" dirty="0"/>
              <a:t>-OL</a:t>
            </a:r>
            <a:endParaRPr kumimoji="0" lang="de-CH" sz="1000" b="0" i="0" u="none" strike="noStrike" cap="none" normalizeH="0" baseline="0" dirty="0">
              <a:ln>
                <a:noFill/>
              </a:ln>
              <a:solidFill>
                <a:schemeClr val="tx1"/>
              </a:solidFill>
              <a:effectLst/>
              <a:latin typeface="Arial" charset="0"/>
            </a:endParaRPr>
          </a:p>
        </p:txBody>
      </p:sp>
      <p:sp>
        <p:nvSpPr>
          <p:cNvPr id="41" name="Rechteck 40">
            <a:extLst>
              <a:ext uri="{FF2B5EF4-FFF2-40B4-BE49-F238E27FC236}">
                <a16:creationId xmlns:a16="http://schemas.microsoft.com/office/drawing/2014/main" id="{F6198612-A996-2E80-3F7E-436AAEA99726}"/>
              </a:ext>
            </a:extLst>
          </p:cNvPr>
          <p:cNvSpPr/>
          <p:nvPr/>
        </p:nvSpPr>
        <p:spPr bwMode="auto">
          <a:xfrm>
            <a:off x="3911435" y="2373342"/>
            <a:ext cx="1152145" cy="112776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Kraft-</a:t>
            </a:r>
            <a:r>
              <a:rPr lang="de-CH" sz="1000" dirty="0" err="1">
                <a:solidFill>
                  <a:srgbClr val="000000"/>
                </a:solidFill>
              </a:rPr>
              <a:t>Circuitformen</a:t>
            </a:r>
            <a:endParaRPr lang="de-CH" sz="1000" dirty="0">
              <a:solidFill>
                <a:srgbClr val="000000"/>
              </a:solidFill>
            </a:endParaRPr>
          </a:p>
          <a:p>
            <a:pPr algn="ctr" eaLnBrk="0" hangingPunct="0"/>
            <a:r>
              <a:rPr kumimoji="0" lang="de-CH" sz="1000" b="0" i="0" u="none" strike="noStrike" cap="none" normalizeH="0" baseline="0" dirty="0">
                <a:ln>
                  <a:noFill/>
                </a:ln>
                <a:solidFill>
                  <a:srgbClr val="000000"/>
                </a:solidFill>
                <a:effectLst/>
                <a:latin typeface="Arial" charset="0"/>
              </a:rPr>
              <a:t>(</a:t>
            </a:r>
            <a:r>
              <a:rPr kumimoji="0" lang="de-CH" sz="1000" b="0" i="0" u="none" strike="noStrike" cap="none" normalizeH="0" baseline="0" dirty="0" err="1">
                <a:ln>
                  <a:noFill/>
                </a:ln>
                <a:solidFill>
                  <a:srgbClr val="000000"/>
                </a:solidFill>
                <a:effectLst/>
                <a:latin typeface="Arial" charset="0"/>
              </a:rPr>
              <a:t>outdoor</a:t>
            </a:r>
            <a:r>
              <a:rPr kumimoji="0" lang="de-CH" sz="1000" b="0" i="0" u="none" strike="noStrike" cap="none" normalizeH="0" baseline="0" dirty="0">
                <a:ln>
                  <a:noFill/>
                </a:ln>
                <a:solidFill>
                  <a:srgbClr val="000000"/>
                </a:solidFill>
                <a:effectLst/>
                <a:latin typeface="Arial" charset="0"/>
              </a:rPr>
              <a:t>)</a:t>
            </a:r>
            <a:endParaRPr kumimoji="0" lang="de-CH" sz="1000" b="0" i="0" u="none" strike="noStrike" cap="none" normalizeH="0" baseline="0" dirty="0">
              <a:ln>
                <a:noFill/>
              </a:ln>
              <a:solidFill>
                <a:schemeClr val="tx1"/>
              </a:solidFill>
              <a:effectLst/>
              <a:latin typeface="Arial" charset="0"/>
            </a:endParaRPr>
          </a:p>
        </p:txBody>
      </p:sp>
      <p:sp>
        <p:nvSpPr>
          <p:cNvPr id="43" name="Rechteck 42">
            <a:extLst>
              <a:ext uri="{FF2B5EF4-FFF2-40B4-BE49-F238E27FC236}">
                <a16:creationId xmlns:a16="http://schemas.microsoft.com/office/drawing/2014/main" id="{287F59E5-F940-F7A9-407B-605A6FCCF300}"/>
              </a:ext>
            </a:extLst>
          </p:cNvPr>
          <p:cNvSpPr/>
          <p:nvPr/>
        </p:nvSpPr>
        <p:spPr bwMode="auto">
          <a:xfrm>
            <a:off x="5151523" y="2849937"/>
            <a:ext cx="1152145"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Koordinative Posten (indoor)</a:t>
            </a:r>
            <a:endParaRPr kumimoji="0" lang="de-CH" sz="1000" b="0" i="0" u="none" strike="noStrike" cap="none" normalizeH="0" baseline="0" dirty="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0391E176-A148-2511-A403-4D841BB28221}"/>
              </a:ext>
            </a:extLst>
          </p:cNvPr>
          <p:cNvSpPr/>
          <p:nvPr/>
        </p:nvSpPr>
        <p:spPr bwMode="auto">
          <a:xfrm>
            <a:off x="6368340" y="2381177"/>
            <a:ext cx="1143954" cy="43353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Boden- und Geräteturnen</a:t>
            </a:r>
            <a:endParaRPr kumimoji="0" lang="de-CH" sz="1000" b="0" i="0" u="none" strike="noStrike" cap="none" normalizeH="0" baseline="0" dirty="0">
              <a:ln>
                <a:noFill/>
              </a:ln>
              <a:solidFill>
                <a:schemeClr val="tx1"/>
              </a:solidFill>
              <a:effectLst/>
              <a:latin typeface="Arial" charset="0"/>
            </a:endParaRPr>
          </a:p>
        </p:txBody>
      </p:sp>
      <p:sp>
        <p:nvSpPr>
          <p:cNvPr id="45" name="Rechteck 44">
            <a:extLst>
              <a:ext uri="{FF2B5EF4-FFF2-40B4-BE49-F238E27FC236}">
                <a16:creationId xmlns:a16="http://schemas.microsoft.com/office/drawing/2014/main" id="{0ACCDA5F-D227-BC5F-24C0-B04E203CD1CF}"/>
              </a:ext>
            </a:extLst>
          </p:cNvPr>
          <p:cNvSpPr/>
          <p:nvPr/>
        </p:nvSpPr>
        <p:spPr bwMode="auto">
          <a:xfrm>
            <a:off x="6368340" y="2847421"/>
            <a:ext cx="1143954" cy="44198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OL</a:t>
            </a:r>
            <a:endParaRPr kumimoji="0" lang="de-CH" sz="1000" b="0" i="0" u="none" strike="noStrike" cap="none" normalizeH="0" baseline="0" dirty="0">
              <a:ln>
                <a:noFill/>
              </a:ln>
              <a:solidFill>
                <a:schemeClr val="tx1"/>
              </a:solidFill>
              <a:effectLst/>
              <a:latin typeface="Arial" charset="0"/>
            </a:endParaRPr>
          </a:p>
        </p:txBody>
      </p:sp>
      <p:sp>
        <p:nvSpPr>
          <p:cNvPr id="48" name="Textfeld 47">
            <a:extLst>
              <a:ext uri="{FF2B5EF4-FFF2-40B4-BE49-F238E27FC236}">
                <a16:creationId xmlns:a16="http://schemas.microsoft.com/office/drawing/2014/main" id="{7FF2233C-1F52-7A74-9183-D74D1564CC59}"/>
              </a:ext>
            </a:extLst>
          </p:cNvPr>
          <p:cNvSpPr txBox="1"/>
          <p:nvPr/>
        </p:nvSpPr>
        <p:spPr>
          <a:xfrm>
            <a:off x="2090550" y="2373343"/>
            <a:ext cx="615553" cy="2117898"/>
          </a:xfrm>
          <a:prstGeom prst="rect">
            <a:avLst/>
          </a:prstGeom>
          <a:noFill/>
        </p:spPr>
        <p:txBody>
          <a:bodyPr vert="vert270" wrap="square" rtlCol="0">
            <a:spAutoFit/>
          </a:bodyPr>
          <a:lstStyle/>
          <a:p>
            <a:pPr algn="ctr"/>
            <a:r>
              <a:rPr lang="de-CH" sz="2800" b="1" dirty="0">
                <a:solidFill>
                  <a:srgbClr val="FF0000"/>
                </a:solidFill>
              </a:rPr>
              <a:t>MSL</a:t>
            </a:r>
          </a:p>
        </p:txBody>
      </p:sp>
      <p:sp>
        <p:nvSpPr>
          <p:cNvPr id="50" name="Rechteck 49">
            <a:extLst>
              <a:ext uri="{FF2B5EF4-FFF2-40B4-BE49-F238E27FC236}">
                <a16:creationId xmlns:a16="http://schemas.microsoft.com/office/drawing/2014/main" id="{EA592120-EA1C-FCEF-7453-8472DB28EC48}"/>
              </a:ext>
            </a:extLst>
          </p:cNvPr>
          <p:cNvSpPr/>
          <p:nvPr/>
        </p:nvSpPr>
        <p:spPr bwMode="auto">
          <a:xfrm>
            <a:off x="2126630" y="1605353"/>
            <a:ext cx="6777682" cy="4416096"/>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51" name="Rechteck 50">
            <a:extLst>
              <a:ext uri="{FF2B5EF4-FFF2-40B4-BE49-F238E27FC236}">
                <a16:creationId xmlns:a16="http://schemas.microsoft.com/office/drawing/2014/main" id="{5F493B16-C635-BC48-0AA0-AC145096B711}"/>
              </a:ext>
            </a:extLst>
          </p:cNvPr>
          <p:cNvSpPr/>
          <p:nvPr/>
        </p:nvSpPr>
        <p:spPr bwMode="auto">
          <a:xfrm>
            <a:off x="8977174" y="1606291"/>
            <a:ext cx="648072" cy="441515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br>
              <a:rPr lang="de-CH" sz="1100" dirty="0">
                <a:solidFill>
                  <a:srgbClr val="000000"/>
                </a:solidFill>
              </a:rPr>
            </a:br>
            <a:r>
              <a:rPr lang="de-CH" sz="1100" dirty="0">
                <a:solidFill>
                  <a:srgbClr val="000000"/>
                </a:solidFill>
              </a:rPr>
              <a:t>Min</a:t>
            </a:r>
          </a:p>
        </p:txBody>
      </p:sp>
      <p:sp>
        <p:nvSpPr>
          <p:cNvPr id="52" name="Rechteck 51">
            <a:extLst>
              <a:ext uri="{FF2B5EF4-FFF2-40B4-BE49-F238E27FC236}">
                <a16:creationId xmlns:a16="http://schemas.microsoft.com/office/drawing/2014/main" id="{2A315989-793D-7F78-6671-DB0B976C259B}"/>
              </a:ext>
            </a:extLst>
          </p:cNvPr>
          <p:cNvSpPr/>
          <p:nvPr/>
        </p:nvSpPr>
        <p:spPr bwMode="auto">
          <a:xfrm>
            <a:off x="5150958" y="2386926"/>
            <a:ext cx="1152145" cy="430877"/>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Kampf- und Raufspiele</a:t>
            </a:r>
          </a:p>
        </p:txBody>
      </p:sp>
      <p:sp>
        <p:nvSpPr>
          <p:cNvPr id="67" name="Rechteck 66">
            <a:extLst>
              <a:ext uri="{FF2B5EF4-FFF2-40B4-BE49-F238E27FC236}">
                <a16:creationId xmlns:a16="http://schemas.microsoft.com/office/drawing/2014/main" id="{F8246001-3EB2-8A4E-9D10-9A27C60B25DD}"/>
              </a:ext>
            </a:extLst>
          </p:cNvPr>
          <p:cNvSpPr/>
          <p:nvPr/>
        </p:nvSpPr>
        <p:spPr bwMode="auto">
          <a:xfrm>
            <a:off x="5145718" y="3326080"/>
            <a:ext cx="1163194" cy="352155"/>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HiBa</a:t>
            </a:r>
            <a:r>
              <a:rPr lang="de-CH" sz="1000" dirty="0"/>
              <a:t> Halle</a:t>
            </a:r>
            <a:endParaRPr kumimoji="0" lang="de-CH" sz="1000" b="0" i="0" u="none" strike="noStrike" cap="none" normalizeH="0" baseline="0" dirty="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7E4E3DBD-E565-D941-2A03-B0A19258D5EA}"/>
              </a:ext>
            </a:extLst>
          </p:cNvPr>
          <p:cNvSpPr/>
          <p:nvPr/>
        </p:nvSpPr>
        <p:spPr bwMode="auto">
          <a:xfrm>
            <a:off x="5145718" y="3709377"/>
            <a:ext cx="1163194" cy="352155"/>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Klettern / FTA</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5 Disziplinen</a:t>
            </a:r>
          </a:p>
        </p:txBody>
      </p:sp>
      <p:sp>
        <p:nvSpPr>
          <p:cNvPr id="100" name="Rechteck 99">
            <a:extLst>
              <a:ext uri="{FF2B5EF4-FFF2-40B4-BE49-F238E27FC236}">
                <a16:creationId xmlns:a16="http://schemas.microsoft.com/office/drawing/2014/main" id="{4710B804-0C64-E268-DF3D-C09E138559D6}"/>
              </a:ext>
            </a:extLst>
          </p:cNvPr>
          <p:cNvSpPr/>
          <p:nvPr/>
        </p:nvSpPr>
        <p:spPr bwMode="auto">
          <a:xfrm>
            <a:off x="6365690" y="3703951"/>
            <a:ext cx="1152145" cy="352155"/>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KKT</a:t>
            </a:r>
            <a:endParaRPr kumimoji="0" lang="de-CH" sz="1000" b="0" i="0" u="none" strike="noStrike" cap="none" normalizeH="0" baseline="0" dirty="0">
              <a:ln>
                <a:noFill/>
              </a:ln>
              <a:solidFill>
                <a:schemeClr val="tx1"/>
              </a:solidFill>
              <a:effectLst/>
              <a:latin typeface="Arial" charset="0"/>
            </a:endParaRPr>
          </a:p>
        </p:txBody>
      </p:sp>
      <p:sp>
        <p:nvSpPr>
          <p:cNvPr id="101" name="Rechteck 100">
            <a:extLst>
              <a:ext uri="{FF2B5EF4-FFF2-40B4-BE49-F238E27FC236}">
                <a16:creationId xmlns:a16="http://schemas.microsoft.com/office/drawing/2014/main" id="{C1F76CE4-22D0-2E16-A965-378549DD4AF4}"/>
              </a:ext>
            </a:extLst>
          </p:cNvPr>
          <p:cNvSpPr/>
          <p:nvPr/>
        </p:nvSpPr>
        <p:spPr bwMode="auto">
          <a:xfrm>
            <a:off x="6365690" y="3314944"/>
            <a:ext cx="1152145" cy="35550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Spiele</a:t>
            </a:r>
            <a:br>
              <a:rPr lang="de-CH" sz="1000" dirty="0"/>
            </a:br>
            <a:r>
              <a:rPr lang="de-CH" sz="1000" dirty="0"/>
              <a:t>Spielturnier</a:t>
            </a:r>
            <a:endParaRPr kumimoji="0" lang="de-CH" sz="1000" b="0" i="0" u="none" strike="noStrike" cap="none" normalizeH="0" baseline="0" dirty="0">
              <a:ln>
                <a:noFill/>
              </a:ln>
              <a:solidFill>
                <a:schemeClr val="tx1"/>
              </a:solidFill>
              <a:effectLst/>
              <a:latin typeface="Arial" charset="0"/>
            </a:endParaRPr>
          </a:p>
        </p:txBody>
      </p:sp>
      <p:sp>
        <p:nvSpPr>
          <p:cNvPr id="102" name="Rechteck 101">
            <a:extLst>
              <a:ext uri="{FF2B5EF4-FFF2-40B4-BE49-F238E27FC236}">
                <a16:creationId xmlns:a16="http://schemas.microsoft.com/office/drawing/2014/main" id="{4FE0BF92-1A5E-4D79-2394-D22D8879BF65}"/>
              </a:ext>
            </a:extLst>
          </p:cNvPr>
          <p:cNvSpPr/>
          <p:nvPr/>
        </p:nvSpPr>
        <p:spPr bwMode="auto">
          <a:xfrm>
            <a:off x="7593141" y="2370397"/>
            <a:ext cx="1167432" cy="44136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Nordic Walking</a:t>
            </a:r>
            <a:endParaRPr kumimoji="0" lang="de-CH" sz="1000" b="0" i="0" u="none" strike="noStrike" cap="none" normalizeH="0" baseline="0" dirty="0">
              <a:ln>
                <a:noFill/>
              </a:ln>
              <a:solidFill>
                <a:schemeClr val="tx1"/>
              </a:solidFill>
              <a:effectLst/>
              <a:latin typeface="Arial" charset="0"/>
            </a:endParaRPr>
          </a:p>
        </p:txBody>
      </p:sp>
      <p:sp>
        <p:nvSpPr>
          <p:cNvPr id="103" name="Rechteck 102">
            <a:extLst>
              <a:ext uri="{FF2B5EF4-FFF2-40B4-BE49-F238E27FC236}">
                <a16:creationId xmlns:a16="http://schemas.microsoft.com/office/drawing/2014/main" id="{E6DDC9C1-CB53-C46A-46CC-AA2975C50913}"/>
              </a:ext>
            </a:extLst>
          </p:cNvPr>
          <p:cNvSpPr/>
          <p:nvPr/>
        </p:nvSpPr>
        <p:spPr bwMode="auto">
          <a:xfrm>
            <a:off x="7585155" y="2846779"/>
            <a:ext cx="1175417"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Koordinative Posten (</a:t>
            </a:r>
            <a:r>
              <a:rPr lang="de-CH" sz="1000" dirty="0" err="1"/>
              <a:t>outdoor</a:t>
            </a:r>
            <a:r>
              <a:rPr lang="de-CH" sz="1000" dirty="0"/>
              <a:t>)</a:t>
            </a:r>
            <a:endParaRPr kumimoji="0" lang="de-CH" sz="1000" b="0" i="0" u="none" strike="noStrike" cap="none" normalizeH="0" baseline="0" dirty="0">
              <a:ln>
                <a:noFill/>
              </a:ln>
              <a:solidFill>
                <a:schemeClr val="tx1"/>
              </a:solidFill>
              <a:effectLst/>
              <a:latin typeface="Arial" charset="0"/>
            </a:endParaRPr>
          </a:p>
        </p:txBody>
      </p:sp>
      <p:sp>
        <p:nvSpPr>
          <p:cNvPr id="104" name="Rechteck 103">
            <a:extLst>
              <a:ext uri="{FF2B5EF4-FFF2-40B4-BE49-F238E27FC236}">
                <a16:creationId xmlns:a16="http://schemas.microsoft.com/office/drawing/2014/main" id="{32F85C3B-EE74-F2B7-435B-FA73D9792FCF}"/>
              </a:ext>
            </a:extLst>
          </p:cNvPr>
          <p:cNvSpPr/>
          <p:nvPr/>
        </p:nvSpPr>
        <p:spPr bwMode="auto">
          <a:xfrm>
            <a:off x="2855641" y="4801554"/>
            <a:ext cx="967363"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Tchoukball</a:t>
            </a:r>
            <a:endParaRPr kumimoji="0" lang="de-CH" sz="1000" b="0" i="0" u="none" strike="noStrike" cap="none" normalizeH="0" baseline="0" dirty="0">
              <a:ln>
                <a:noFill/>
              </a:ln>
              <a:solidFill>
                <a:schemeClr val="tx1"/>
              </a:solidFill>
              <a:effectLst/>
              <a:latin typeface="Arial" charset="0"/>
            </a:endParaRPr>
          </a:p>
        </p:txBody>
      </p:sp>
      <p:sp>
        <p:nvSpPr>
          <p:cNvPr id="105" name="Rechteck 104">
            <a:extLst>
              <a:ext uri="{FF2B5EF4-FFF2-40B4-BE49-F238E27FC236}">
                <a16:creationId xmlns:a16="http://schemas.microsoft.com/office/drawing/2014/main" id="{C3440A05-6499-3795-DE9F-55BC44D7439A}"/>
              </a:ext>
            </a:extLst>
          </p:cNvPr>
          <p:cNvSpPr/>
          <p:nvPr/>
        </p:nvSpPr>
        <p:spPr bwMode="auto">
          <a:xfrm>
            <a:off x="3903353" y="5363748"/>
            <a:ext cx="1159229"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Kraft-</a:t>
            </a:r>
            <a:r>
              <a:rPr lang="de-CH" sz="1000" dirty="0" err="1"/>
              <a:t>Circuitformen</a:t>
            </a:r>
            <a:endParaRPr kumimoji="0" lang="de-CH" sz="1000" b="0" i="0" u="none" strike="noStrike" cap="none" normalizeH="0" baseline="0" dirty="0">
              <a:ln>
                <a:noFill/>
              </a:ln>
              <a:solidFill>
                <a:schemeClr val="tx1"/>
              </a:solidFill>
              <a:effectLst/>
              <a:latin typeface="Arial" charset="0"/>
            </a:endParaRPr>
          </a:p>
        </p:txBody>
      </p:sp>
      <p:sp>
        <p:nvSpPr>
          <p:cNvPr id="106" name="Rechteck 105">
            <a:extLst>
              <a:ext uri="{FF2B5EF4-FFF2-40B4-BE49-F238E27FC236}">
                <a16:creationId xmlns:a16="http://schemas.microsoft.com/office/drawing/2014/main" id="{53E9764C-F8FC-B32A-ADB4-90514B2BEAF4}"/>
              </a:ext>
            </a:extLst>
          </p:cNvPr>
          <p:cNvSpPr/>
          <p:nvPr/>
        </p:nvSpPr>
        <p:spPr bwMode="auto">
          <a:xfrm>
            <a:off x="3903353" y="4797619"/>
            <a:ext cx="1159229"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Spiel nach Wahl</a:t>
            </a:r>
            <a:endParaRPr kumimoji="0" lang="de-CH" sz="1000" b="0" i="0" u="none" strike="noStrike" cap="none" normalizeH="0" baseline="0" dirty="0">
              <a:ln>
                <a:noFill/>
              </a:ln>
              <a:solidFill>
                <a:schemeClr val="tx1"/>
              </a:solidFill>
              <a:effectLst/>
              <a:latin typeface="Arial" charset="0"/>
            </a:endParaRPr>
          </a:p>
        </p:txBody>
      </p:sp>
      <p:sp>
        <p:nvSpPr>
          <p:cNvPr id="107" name="Rechteck 106">
            <a:extLst>
              <a:ext uri="{FF2B5EF4-FFF2-40B4-BE49-F238E27FC236}">
                <a16:creationId xmlns:a16="http://schemas.microsoft.com/office/drawing/2014/main" id="{8AA264D5-A084-436A-D401-1B391B9F6093}"/>
              </a:ext>
            </a:extLst>
          </p:cNvPr>
          <p:cNvSpPr/>
          <p:nvPr/>
        </p:nvSpPr>
        <p:spPr bwMode="auto">
          <a:xfrm>
            <a:off x="5150958" y="5358088"/>
            <a:ext cx="1159229" cy="493086"/>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Light-Kontakt</a:t>
            </a:r>
            <a:endParaRPr kumimoji="0" lang="de-CH" sz="1000" b="0" i="0" u="none" strike="noStrike" cap="none" normalizeH="0" baseline="0" dirty="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769C5185-B700-84D8-E57B-CACE08286BCF}"/>
              </a:ext>
            </a:extLst>
          </p:cNvPr>
          <p:cNvSpPr/>
          <p:nvPr/>
        </p:nvSpPr>
        <p:spPr bwMode="auto">
          <a:xfrm>
            <a:off x="6362148" y="4797619"/>
            <a:ext cx="1155687"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Kin-Ball</a:t>
            </a:r>
            <a:endParaRPr kumimoji="0" lang="de-CH" sz="1000" b="0" i="0" u="none" strike="noStrike" cap="none" normalizeH="0" baseline="0" dirty="0">
              <a:ln>
                <a:noFill/>
              </a:ln>
              <a:solidFill>
                <a:schemeClr val="tx1"/>
              </a:solidFill>
              <a:effectLst/>
              <a:latin typeface="Arial" charset="0"/>
            </a:endParaRPr>
          </a:p>
        </p:txBody>
      </p:sp>
      <p:sp>
        <p:nvSpPr>
          <p:cNvPr id="109" name="Rechteck 108">
            <a:extLst>
              <a:ext uri="{FF2B5EF4-FFF2-40B4-BE49-F238E27FC236}">
                <a16:creationId xmlns:a16="http://schemas.microsoft.com/office/drawing/2014/main" id="{BAFDDD7B-748F-F5CB-5F23-13AE4FCE1DE8}"/>
              </a:ext>
            </a:extLst>
          </p:cNvPr>
          <p:cNvSpPr/>
          <p:nvPr/>
        </p:nvSpPr>
        <p:spPr bwMode="auto">
          <a:xfrm>
            <a:off x="6362147" y="5358087"/>
            <a:ext cx="1159229" cy="4930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Kräftigungs-formen</a:t>
            </a:r>
            <a:endParaRPr kumimoji="0" lang="de-CH" sz="1000" b="0" i="0" u="none" strike="noStrike" cap="none" normalizeH="0" baseline="0" dirty="0">
              <a:ln>
                <a:noFill/>
              </a:ln>
              <a:solidFill>
                <a:schemeClr val="tx1"/>
              </a:solidFill>
              <a:effectLst/>
              <a:latin typeface="Arial" charset="0"/>
            </a:endParaRPr>
          </a:p>
        </p:txBody>
      </p:sp>
      <p:sp>
        <p:nvSpPr>
          <p:cNvPr id="110" name="Rechteck 109">
            <a:extLst>
              <a:ext uri="{FF2B5EF4-FFF2-40B4-BE49-F238E27FC236}">
                <a16:creationId xmlns:a16="http://schemas.microsoft.com/office/drawing/2014/main" id="{1F67675F-1BFA-4648-0F8A-D46651439B94}"/>
              </a:ext>
            </a:extLst>
          </p:cNvPr>
          <p:cNvSpPr/>
          <p:nvPr/>
        </p:nvSpPr>
        <p:spPr bwMode="auto">
          <a:xfrm>
            <a:off x="7585156" y="4801554"/>
            <a:ext cx="1235786" cy="30115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Spiel nach Wahl</a:t>
            </a:r>
            <a:endParaRPr kumimoji="0" lang="de-CH" sz="1000" b="0" i="0" u="none" strike="noStrike" cap="none" normalizeH="0" baseline="0" dirty="0">
              <a:ln>
                <a:noFill/>
              </a:ln>
              <a:solidFill>
                <a:schemeClr val="tx1"/>
              </a:solidFill>
              <a:effectLst/>
              <a:latin typeface="Arial" charset="0"/>
            </a:endParaRPr>
          </a:p>
        </p:txBody>
      </p:sp>
      <p:sp>
        <p:nvSpPr>
          <p:cNvPr id="112" name="Rechteck 111">
            <a:extLst>
              <a:ext uri="{FF2B5EF4-FFF2-40B4-BE49-F238E27FC236}">
                <a16:creationId xmlns:a16="http://schemas.microsoft.com/office/drawing/2014/main" id="{5877B22F-436A-732B-49CF-B7687AC25EA8}"/>
              </a:ext>
            </a:extLst>
          </p:cNvPr>
          <p:cNvSpPr/>
          <p:nvPr/>
        </p:nvSpPr>
        <p:spPr bwMode="auto">
          <a:xfrm>
            <a:off x="7593141" y="5539439"/>
            <a:ext cx="1227800" cy="311733"/>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OL</a:t>
            </a:r>
            <a:endParaRPr kumimoji="0" lang="de-CH" sz="1000" b="0" i="0" u="none" strike="noStrike" cap="none" normalizeH="0" baseline="0" dirty="0">
              <a:ln>
                <a:noFill/>
              </a:ln>
              <a:solidFill>
                <a:schemeClr val="tx1"/>
              </a:solidFill>
              <a:effectLst/>
              <a:latin typeface="Arial" charset="0"/>
            </a:endParaRPr>
          </a:p>
        </p:txBody>
      </p:sp>
      <p:sp>
        <p:nvSpPr>
          <p:cNvPr id="113" name="Rechteck 112">
            <a:extLst>
              <a:ext uri="{FF2B5EF4-FFF2-40B4-BE49-F238E27FC236}">
                <a16:creationId xmlns:a16="http://schemas.microsoft.com/office/drawing/2014/main" id="{F185FD08-3E21-9E11-452E-D476516E8C1C}"/>
              </a:ext>
            </a:extLst>
          </p:cNvPr>
          <p:cNvSpPr/>
          <p:nvPr/>
        </p:nvSpPr>
        <p:spPr bwMode="auto">
          <a:xfrm>
            <a:off x="7593140" y="5170496"/>
            <a:ext cx="1227801" cy="30115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Kraft-Circuit-Kräftigungsformen</a:t>
            </a:r>
            <a:endParaRPr kumimoji="0" lang="de-CH" sz="1000" b="0" i="0" u="none" strike="noStrike" cap="none" normalizeH="0" baseline="0" dirty="0">
              <a:ln>
                <a:noFill/>
              </a:ln>
              <a:solidFill>
                <a:schemeClr val="tx1"/>
              </a:solidFill>
              <a:effectLst/>
              <a:latin typeface="Arial" charset="0"/>
            </a:endParaRPr>
          </a:p>
        </p:txBody>
      </p:sp>
      <p:sp>
        <p:nvSpPr>
          <p:cNvPr id="6" name="SeitenzahlBenutzerdefiniert">
            <a:extLst>
              <a:ext uri="{FF2B5EF4-FFF2-40B4-BE49-F238E27FC236}">
                <a16:creationId xmlns:a16="http://schemas.microsoft.com/office/drawing/2014/main" id="{06C952FE-B013-E373-7165-66731729255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13013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fade">
                                      <p:cBhvr>
                                        <p:cTn id="51" dur="1000"/>
                                        <p:tgtEl>
                                          <p:spTgt spid="104"/>
                                        </p:tgtEl>
                                      </p:cBhvr>
                                    </p:animEffect>
                                    <p:anim calcmode="lin" valueType="num">
                                      <p:cBhvr>
                                        <p:cTn id="52" dur="1000" fill="hold"/>
                                        <p:tgtEl>
                                          <p:spTgt spid="104"/>
                                        </p:tgtEl>
                                        <p:attrNameLst>
                                          <p:attrName>ppt_x</p:attrName>
                                        </p:attrNameLst>
                                      </p:cBhvr>
                                      <p:tavLst>
                                        <p:tav tm="0">
                                          <p:val>
                                            <p:strVal val="#ppt_x"/>
                                          </p:val>
                                        </p:tav>
                                        <p:tav tm="100000">
                                          <p:val>
                                            <p:strVal val="#ppt_x"/>
                                          </p:val>
                                        </p:tav>
                                      </p:tavLst>
                                    </p:anim>
                                    <p:anim calcmode="lin" valueType="num">
                                      <p:cBhvr>
                                        <p:cTn id="53" dur="1000" fill="hold"/>
                                        <p:tgtEl>
                                          <p:spTgt spid="10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anim calcmode="lin" valueType="num">
                                      <p:cBhvr>
                                        <p:cTn id="71" dur="1000" fill="hold"/>
                                        <p:tgtEl>
                                          <p:spTgt spid="41"/>
                                        </p:tgtEl>
                                        <p:attrNameLst>
                                          <p:attrName>ppt_x</p:attrName>
                                        </p:attrNameLst>
                                      </p:cBhvr>
                                      <p:tavLst>
                                        <p:tav tm="0">
                                          <p:val>
                                            <p:strVal val="#ppt_x"/>
                                          </p:val>
                                        </p:tav>
                                        <p:tav tm="100000">
                                          <p:val>
                                            <p:strVal val="#ppt_x"/>
                                          </p:val>
                                        </p:tav>
                                      </p:tavLst>
                                    </p:anim>
                                    <p:anim calcmode="lin" valueType="num">
                                      <p:cBhvr>
                                        <p:cTn id="72" dur="1000" fill="hold"/>
                                        <p:tgtEl>
                                          <p:spTgt spid="41"/>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1000"/>
                                        <p:tgtEl>
                                          <p:spTgt spid="106"/>
                                        </p:tgtEl>
                                      </p:cBhvr>
                                    </p:animEffect>
                                    <p:anim calcmode="lin" valueType="num">
                                      <p:cBhvr>
                                        <p:cTn id="86" dur="1000" fill="hold"/>
                                        <p:tgtEl>
                                          <p:spTgt spid="106"/>
                                        </p:tgtEl>
                                        <p:attrNameLst>
                                          <p:attrName>ppt_x</p:attrName>
                                        </p:attrNameLst>
                                      </p:cBhvr>
                                      <p:tavLst>
                                        <p:tav tm="0">
                                          <p:val>
                                            <p:strVal val="#ppt_x"/>
                                          </p:val>
                                        </p:tav>
                                        <p:tav tm="100000">
                                          <p:val>
                                            <p:strVal val="#ppt_x"/>
                                          </p:val>
                                        </p:tav>
                                      </p:tavLst>
                                    </p:anim>
                                    <p:anim calcmode="lin" valueType="num">
                                      <p:cBhvr>
                                        <p:cTn id="87" dur="1000" fill="hold"/>
                                        <p:tgtEl>
                                          <p:spTgt spid="10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05"/>
                                        </p:tgtEl>
                                        <p:attrNameLst>
                                          <p:attrName>style.visibility</p:attrName>
                                        </p:attrNameLst>
                                      </p:cBhvr>
                                      <p:to>
                                        <p:strVal val="visible"/>
                                      </p:to>
                                    </p:set>
                                    <p:animEffect transition="in" filter="fade">
                                      <p:cBhvr>
                                        <p:cTn id="90" dur="1000"/>
                                        <p:tgtEl>
                                          <p:spTgt spid="105"/>
                                        </p:tgtEl>
                                      </p:cBhvr>
                                    </p:animEffect>
                                    <p:anim calcmode="lin" valueType="num">
                                      <p:cBhvr>
                                        <p:cTn id="91" dur="1000" fill="hold"/>
                                        <p:tgtEl>
                                          <p:spTgt spid="105"/>
                                        </p:tgtEl>
                                        <p:attrNameLst>
                                          <p:attrName>ppt_x</p:attrName>
                                        </p:attrNameLst>
                                      </p:cBhvr>
                                      <p:tavLst>
                                        <p:tav tm="0">
                                          <p:val>
                                            <p:strVal val="#ppt_x"/>
                                          </p:val>
                                        </p:tav>
                                        <p:tav tm="100000">
                                          <p:val>
                                            <p:strVal val="#ppt_x"/>
                                          </p:val>
                                        </p:tav>
                                      </p:tavLst>
                                    </p:anim>
                                    <p:anim calcmode="lin" valueType="num">
                                      <p:cBhvr>
                                        <p:cTn id="92"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1000"/>
                                        <p:tgtEl>
                                          <p:spTgt spid="15"/>
                                        </p:tgtEl>
                                      </p:cBhvr>
                                    </p:animEffect>
                                    <p:anim calcmode="lin" valueType="num">
                                      <p:cBhvr>
                                        <p:cTn id="98" dur="1000" fill="hold"/>
                                        <p:tgtEl>
                                          <p:spTgt spid="15"/>
                                        </p:tgtEl>
                                        <p:attrNameLst>
                                          <p:attrName>ppt_x</p:attrName>
                                        </p:attrNameLst>
                                      </p:cBhvr>
                                      <p:tavLst>
                                        <p:tav tm="0">
                                          <p:val>
                                            <p:strVal val="#ppt_x"/>
                                          </p:val>
                                        </p:tav>
                                        <p:tav tm="100000">
                                          <p:val>
                                            <p:strVal val="#ppt_x"/>
                                          </p:val>
                                        </p:tav>
                                      </p:tavLst>
                                    </p:anim>
                                    <p:anim calcmode="lin" valueType="num">
                                      <p:cBhvr>
                                        <p:cTn id="9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1000"/>
                                        <p:tgtEl>
                                          <p:spTgt spid="52"/>
                                        </p:tgtEl>
                                      </p:cBhvr>
                                    </p:animEffect>
                                    <p:anim calcmode="lin" valueType="num">
                                      <p:cBhvr>
                                        <p:cTn id="105" dur="1000" fill="hold"/>
                                        <p:tgtEl>
                                          <p:spTgt spid="52"/>
                                        </p:tgtEl>
                                        <p:attrNameLst>
                                          <p:attrName>ppt_x</p:attrName>
                                        </p:attrNameLst>
                                      </p:cBhvr>
                                      <p:tavLst>
                                        <p:tav tm="0">
                                          <p:val>
                                            <p:strVal val="#ppt_x"/>
                                          </p:val>
                                        </p:tav>
                                        <p:tav tm="100000">
                                          <p:val>
                                            <p:strVal val="#ppt_x"/>
                                          </p:val>
                                        </p:tav>
                                      </p:tavLst>
                                    </p:anim>
                                    <p:anim calcmode="lin" valueType="num">
                                      <p:cBhvr>
                                        <p:cTn id="106" dur="1000" fill="hold"/>
                                        <p:tgtEl>
                                          <p:spTgt spid="52"/>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fade">
                                      <p:cBhvr>
                                        <p:cTn id="109" dur="1000"/>
                                        <p:tgtEl>
                                          <p:spTgt spid="43"/>
                                        </p:tgtEl>
                                      </p:cBhvr>
                                    </p:animEffect>
                                    <p:anim calcmode="lin" valueType="num">
                                      <p:cBhvr>
                                        <p:cTn id="110" dur="1000" fill="hold"/>
                                        <p:tgtEl>
                                          <p:spTgt spid="43"/>
                                        </p:tgtEl>
                                        <p:attrNameLst>
                                          <p:attrName>ppt_x</p:attrName>
                                        </p:attrNameLst>
                                      </p:cBhvr>
                                      <p:tavLst>
                                        <p:tav tm="0">
                                          <p:val>
                                            <p:strVal val="#ppt_x"/>
                                          </p:val>
                                        </p:tav>
                                        <p:tav tm="100000">
                                          <p:val>
                                            <p:strVal val="#ppt_x"/>
                                          </p:val>
                                        </p:tav>
                                      </p:tavLst>
                                    </p:anim>
                                    <p:anim calcmode="lin" valueType="num">
                                      <p:cBhvr>
                                        <p:cTn id="111" dur="1000" fill="hold"/>
                                        <p:tgtEl>
                                          <p:spTgt spid="4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1000"/>
                                        <p:tgtEl>
                                          <p:spTgt spid="67"/>
                                        </p:tgtEl>
                                      </p:cBhvr>
                                    </p:animEffect>
                                    <p:anim calcmode="lin" valueType="num">
                                      <p:cBhvr>
                                        <p:cTn id="115" dur="1000" fill="hold"/>
                                        <p:tgtEl>
                                          <p:spTgt spid="67"/>
                                        </p:tgtEl>
                                        <p:attrNameLst>
                                          <p:attrName>ppt_x</p:attrName>
                                        </p:attrNameLst>
                                      </p:cBhvr>
                                      <p:tavLst>
                                        <p:tav tm="0">
                                          <p:val>
                                            <p:strVal val="#ppt_x"/>
                                          </p:val>
                                        </p:tav>
                                        <p:tav tm="100000">
                                          <p:val>
                                            <p:strVal val="#ppt_x"/>
                                          </p:val>
                                        </p:tav>
                                      </p:tavLst>
                                    </p:anim>
                                    <p:anim calcmode="lin" valueType="num">
                                      <p:cBhvr>
                                        <p:cTn id="116" dur="1000" fill="hold"/>
                                        <p:tgtEl>
                                          <p:spTgt spid="6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1000"/>
                                        <p:tgtEl>
                                          <p:spTgt spid="78"/>
                                        </p:tgtEl>
                                      </p:cBhvr>
                                    </p:animEffect>
                                    <p:anim calcmode="lin" valueType="num">
                                      <p:cBhvr>
                                        <p:cTn id="120" dur="1000" fill="hold"/>
                                        <p:tgtEl>
                                          <p:spTgt spid="78"/>
                                        </p:tgtEl>
                                        <p:attrNameLst>
                                          <p:attrName>ppt_x</p:attrName>
                                        </p:attrNameLst>
                                      </p:cBhvr>
                                      <p:tavLst>
                                        <p:tav tm="0">
                                          <p:val>
                                            <p:strVal val="#ppt_x"/>
                                          </p:val>
                                        </p:tav>
                                        <p:tav tm="100000">
                                          <p:val>
                                            <p:strVal val="#ppt_x"/>
                                          </p:val>
                                        </p:tav>
                                      </p:tavLst>
                                    </p:anim>
                                    <p:anim calcmode="lin" valueType="num">
                                      <p:cBhvr>
                                        <p:cTn id="121" dur="1000" fill="hold"/>
                                        <p:tgtEl>
                                          <p:spTgt spid="7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fade">
                                      <p:cBhvr>
                                        <p:cTn id="129" dur="1000"/>
                                        <p:tgtEl>
                                          <p:spTgt spid="107"/>
                                        </p:tgtEl>
                                      </p:cBhvr>
                                    </p:animEffect>
                                    <p:anim calcmode="lin" valueType="num">
                                      <p:cBhvr>
                                        <p:cTn id="130" dur="1000" fill="hold"/>
                                        <p:tgtEl>
                                          <p:spTgt spid="107"/>
                                        </p:tgtEl>
                                        <p:attrNameLst>
                                          <p:attrName>ppt_x</p:attrName>
                                        </p:attrNameLst>
                                      </p:cBhvr>
                                      <p:tavLst>
                                        <p:tav tm="0">
                                          <p:val>
                                            <p:strVal val="#ppt_x"/>
                                          </p:val>
                                        </p:tav>
                                        <p:tav tm="100000">
                                          <p:val>
                                            <p:strVal val="#ppt_x"/>
                                          </p:val>
                                        </p:tav>
                                      </p:tavLst>
                                    </p:anim>
                                    <p:anim calcmode="lin" valueType="num">
                                      <p:cBhvr>
                                        <p:cTn id="131"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1000"/>
                                        <p:tgtEl>
                                          <p:spTgt spid="16"/>
                                        </p:tgtEl>
                                      </p:cBhvr>
                                    </p:animEffect>
                                    <p:anim calcmode="lin" valueType="num">
                                      <p:cBhvr>
                                        <p:cTn id="137" dur="1000" fill="hold"/>
                                        <p:tgtEl>
                                          <p:spTgt spid="16"/>
                                        </p:tgtEl>
                                        <p:attrNameLst>
                                          <p:attrName>ppt_x</p:attrName>
                                        </p:attrNameLst>
                                      </p:cBhvr>
                                      <p:tavLst>
                                        <p:tav tm="0">
                                          <p:val>
                                            <p:strVal val="#ppt_x"/>
                                          </p:val>
                                        </p:tav>
                                        <p:tav tm="100000">
                                          <p:val>
                                            <p:strVal val="#ppt_x"/>
                                          </p:val>
                                        </p:tav>
                                      </p:tavLst>
                                    </p:anim>
                                    <p:anim calcmode="lin" valueType="num">
                                      <p:cBhvr>
                                        <p:cTn id="1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fade">
                                      <p:cBhvr>
                                        <p:cTn id="143" dur="1000"/>
                                        <p:tgtEl>
                                          <p:spTgt spid="44"/>
                                        </p:tgtEl>
                                      </p:cBhvr>
                                    </p:animEffect>
                                    <p:anim calcmode="lin" valueType="num">
                                      <p:cBhvr>
                                        <p:cTn id="144" dur="1000" fill="hold"/>
                                        <p:tgtEl>
                                          <p:spTgt spid="44"/>
                                        </p:tgtEl>
                                        <p:attrNameLst>
                                          <p:attrName>ppt_x</p:attrName>
                                        </p:attrNameLst>
                                      </p:cBhvr>
                                      <p:tavLst>
                                        <p:tav tm="0">
                                          <p:val>
                                            <p:strVal val="#ppt_x"/>
                                          </p:val>
                                        </p:tav>
                                        <p:tav tm="100000">
                                          <p:val>
                                            <p:strVal val="#ppt_x"/>
                                          </p:val>
                                        </p:tav>
                                      </p:tavLst>
                                    </p:anim>
                                    <p:anim calcmode="lin" valueType="num">
                                      <p:cBhvr>
                                        <p:cTn id="145" dur="1000" fill="hold"/>
                                        <p:tgtEl>
                                          <p:spTgt spid="44"/>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1000"/>
                                        <p:tgtEl>
                                          <p:spTgt spid="45"/>
                                        </p:tgtEl>
                                      </p:cBhvr>
                                    </p:animEffect>
                                    <p:anim calcmode="lin" valueType="num">
                                      <p:cBhvr>
                                        <p:cTn id="149" dur="1000" fill="hold"/>
                                        <p:tgtEl>
                                          <p:spTgt spid="45"/>
                                        </p:tgtEl>
                                        <p:attrNameLst>
                                          <p:attrName>ppt_x</p:attrName>
                                        </p:attrNameLst>
                                      </p:cBhvr>
                                      <p:tavLst>
                                        <p:tav tm="0">
                                          <p:val>
                                            <p:strVal val="#ppt_x"/>
                                          </p:val>
                                        </p:tav>
                                        <p:tav tm="100000">
                                          <p:val>
                                            <p:strVal val="#ppt_x"/>
                                          </p:val>
                                        </p:tav>
                                      </p:tavLst>
                                    </p:anim>
                                    <p:anim calcmode="lin" valueType="num">
                                      <p:cBhvr>
                                        <p:cTn id="150" dur="1000" fill="hold"/>
                                        <p:tgtEl>
                                          <p:spTgt spid="45"/>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101"/>
                                        </p:tgtEl>
                                        <p:attrNameLst>
                                          <p:attrName>style.visibility</p:attrName>
                                        </p:attrNameLst>
                                      </p:cBhvr>
                                      <p:to>
                                        <p:strVal val="visible"/>
                                      </p:to>
                                    </p:set>
                                    <p:animEffect transition="in" filter="fade">
                                      <p:cBhvr>
                                        <p:cTn id="153" dur="1000"/>
                                        <p:tgtEl>
                                          <p:spTgt spid="101"/>
                                        </p:tgtEl>
                                      </p:cBhvr>
                                    </p:animEffect>
                                    <p:anim calcmode="lin" valueType="num">
                                      <p:cBhvr>
                                        <p:cTn id="154" dur="1000" fill="hold"/>
                                        <p:tgtEl>
                                          <p:spTgt spid="101"/>
                                        </p:tgtEl>
                                        <p:attrNameLst>
                                          <p:attrName>ppt_x</p:attrName>
                                        </p:attrNameLst>
                                      </p:cBhvr>
                                      <p:tavLst>
                                        <p:tav tm="0">
                                          <p:val>
                                            <p:strVal val="#ppt_x"/>
                                          </p:val>
                                        </p:tav>
                                        <p:tav tm="100000">
                                          <p:val>
                                            <p:strVal val="#ppt_x"/>
                                          </p:val>
                                        </p:tav>
                                      </p:tavLst>
                                    </p:anim>
                                    <p:anim calcmode="lin" valueType="num">
                                      <p:cBhvr>
                                        <p:cTn id="155" dur="1000" fill="hold"/>
                                        <p:tgtEl>
                                          <p:spTgt spid="101"/>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00"/>
                                        </p:tgtEl>
                                        <p:attrNameLst>
                                          <p:attrName>style.visibility</p:attrName>
                                        </p:attrNameLst>
                                      </p:cBhvr>
                                      <p:to>
                                        <p:strVal val="visible"/>
                                      </p:to>
                                    </p:set>
                                    <p:animEffect transition="in" filter="fade">
                                      <p:cBhvr>
                                        <p:cTn id="158" dur="1000"/>
                                        <p:tgtEl>
                                          <p:spTgt spid="100"/>
                                        </p:tgtEl>
                                      </p:cBhvr>
                                    </p:animEffect>
                                    <p:anim calcmode="lin" valueType="num">
                                      <p:cBhvr>
                                        <p:cTn id="159" dur="1000" fill="hold"/>
                                        <p:tgtEl>
                                          <p:spTgt spid="100"/>
                                        </p:tgtEl>
                                        <p:attrNameLst>
                                          <p:attrName>ppt_x</p:attrName>
                                        </p:attrNameLst>
                                      </p:cBhvr>
                                      <p:tavLst>
                                        <p:tav tm="0">
                                          <p:val>
                                            <p:strVal val="#ppt_x"/>
                                          </p:val>
                                        </p:tav>
                                        <p:tav tm="100000">
                                          <p:val>
                                            <p:strVal val="#ppt_x"/>
                                          </p:val>
                                        </p:tav>
                                      </p:tavLst>
                                    </p:anim>
                                    <p:anim calcmode="lin" valueType="num">
                                      <p:cBhvr>
                                        <p:cTn id="160" dur="1000" fill="hold"/>
                                        <p:tgtEl>
                                          <p:spTgt spid="100"/>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22"/>
                                        </p:tgtEl>
                                        <p:attrNameLst>
                                          <p:attrName>style.visibility</p:attrName>
                                        </p:attrNameLst>
                                      </p:cBhvr>
                                      <p:to>
                                        <p:strVal val="visible"/>
                                      </p:to>
                                    </p:set>
                                    <p:animEffect transition="in" filter="fade">
                                      <p:cBhvr>
                                        <p:cTn id="163" dur="1000"/>
                                        <p:tgtEl>
                                          <p:spTgt spid="22"/>
                                        </p:tgtEl>
                                      </p:cBhvr>
                                    </p:animEffect>
                                    <p:anim calcmode="lin" valueType="num">
                                      <p:cBhvr>
                                        <p:cTn id="164" dur="1000" fill="hold"/>
                                        <p:tgtEl>
                                          <p:spTgt spid="22"/>
                                        </p:tgtEl>
                                        <p:attrNameLst>
                                          <p:attrName>ppt_x</p:attrName>
                                        </p:attrNameLst>
                                      </p:cBhvr>
                                      <p:tavLst>
                                        <p:tav tm="0">
                                          <p:val>
                                            <p:strVal val="#ppt_x"/>
                                          </p:val>
                                        </p:tav>
                                        <p:tav tm="100000">
                                          <p:val>
                                            <p:strVal val="#ppt_x"/>
                                          </p:val>
                                        </p:tav>
                                      </p:tavLst>
                                    </p:anim>
                                    <p:anim calcmode="lin" valueType="num">
                                      <p:cBhvr>
                                        <p:cTn id="165" dur="1000" fill="hold"/>
                                        <p:tgtEl>
                                          <p:spTgt spid="22"/>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08"/>
                                        </p:tgtEl>
                                        <p:attrNameLst>
                                          <p:attrName>style.visibility</p:attrName>
                                        </p:attrNameLst>
                                      </p:cBhvr>
                                      <p:to>
                                        <p:strVal val="visible"/>
                                      </p:to>
                                    </p:set>
                                    <p:animEffect transition="in" filter="fade">
                                      <p:cBhvr>
                                        <p:cTn id="168" dur="1000"/>
                                        <p:tgtEl>
                                          <p:spTgt spid="108"/>
                                        </p:tgtEl>
                                      </p:cBhvr>
                                    </p:animEffect>
                                    <p:anim calcmode="lin" valueType="num">
                                      <p:cBhvr>
                                        <p:cTn id="169" dur="1000" fill="hold"/>
                                        <p:tgtEl>
                                          <p:spTgt spid="108"/>
                                        </p:tgtEl>
                                        <p:attrNameLst>
                                          <p:attrName>ppt_x</p:attrName>
                                        </p:attrNameLst>
                                      </p:cBhvr>
                                      <p:tavLst>
                                        <p:tav tm="0">
                                          <p:val>
                                            <p:strVal val="#ppt_x"/>
                                          </p:val>
                                        </p:tav>
                                        <p:tav tm="100000">
                                          <p:val>
                                            <p:strVal val="#ppt_x"/>
                                          </p:val>
                                        </p:tav>
                                      </p:tavLst>
                                    </p:anim>
                                    <p:anim calcmode="lin" valueType="num">
                                      <p:cBhvr>
                                        <p:cTn id="170" dur="1000" fill="hold"/>
                                        <p:tgtEl>
                                          <p:spTgt spid="108"/>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09"/>
                                        </p:tgtEl>
                                        <p:attrNameLst>
                                          <p:attrName>style.visibility</p:attrName>
                                        </p:attrNameLst>
                                      </p:cBhvr>
                                      <p:to>
                                        <p:strVal val="visible"/>
                                      </p:to>
                                    </p:set>
                                    <p:animEffect transition="in" filter="fade">
                                      <p:cBhvr>
                                        <p:cTn id="173" dur="1000"/>
                                        <p:tgtEl>
                                          <p:spTgt spid="109"/>
                                        </p:tgtEl>
                                      </p:cBhvr>
                                    </p:animEffect>
                                    <p:anim calcmode="lin" valueType="num">
                                      <p:cBhvr>
                                        <p:cTn id="174" dur="1000" fill="hold"/>
                                        <p:tgtEl>
                                          <p:spTgt spid="109"/>
                                        </p:tgtEl>
                                        <p:attrNameLst>
                                          <p:attrName>ppt_x</p:attrName>
                                        </p:attrNameLst>
                                      </p:cBhvr>
                                      <p:tavLst>
                                        <p:tav tm="0">
                                          <p:val>
                                            <p:strVal val="#ppt_x"/>
                                          </p:val>
                                        </p:tav>
                                        <p:tav tm="100000">
                                          <p:val>
                                            <p:strVal val="#ppt_x"/>
                                          </p:val>
                                        </p:tav>
                                      </p:tavLst>
                                    </p:anim>
                                    <p:anim calcmode="lin" valueType="num">
                                      <p:cBhvr>
                                        <p:cTn id="175"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17"/>
                                        </p:tgtEl>
                                        <p:attrNameLst>
                                          <p:attrName>style.visibility</p:attrName>
                                        </p:attrNameLst>
                                      </p:cBhvr>
                                      <p:to>
                                        <p:strVal val="visible"/>
                                      </p:to>
                                    </p:set>
                                    <p:animEffect transition="in" filter="fade">
                                      <p:cBhvr>
                                        <p:cTn id="180" dur="1000"/>
                                        <p:tgtEl>
                                          <p:spTgt spid="17"/>
                                        </p:tgtEl>
                                      </p:cBhvr>
                                    </p:animEffect>
                                    <p:anim calcmode="lin" valueType="num">
                                      <p:cBhvr>
                                        <p:cTn id="181" dur="1000" fill="hold"/>
                                        <p:tgtEl>
                                          <p:spTgt spid="17"/>
                                        </p:tgtEl>
                                        <p:attrNameLst>
                                          <p:attrName>ppt_x</p:attrName>
                                        </p:attrNameLst>
                                      </p:cBhvr>
                                      <p:tavLst>
                                        <p:tav tm="0">
                                          <p:val>
                                            <p:strVal val="#ppt_x"/>
                                          </p:val>
                                        </p:tav>
                                        <p:tav tm="100000">
                                          <p:val>
                                            <p:strVal val="#ppt_x"/>
                                          </p:val>
                                        </p:tav>
                                      </p:tavLst>
                                    </p:anim>
                                    <p:anim calcmode="lin" valueType="num">
                                      <p:cBhvr>
                                        <p:cTn id="1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102"/>
                                        </p:tgtEl>
                                        <p:attrNameLst>
                                          <p:attrName>style.visibility</p:attrName>
                                        </p:attrNameLst>
                                      </p:cBhvr>
                                      <p:to>
                                        <p:strVal val="visible"/>
                                      </p:to>
                                    </p:set>
                                    <p:animEffect transition="in" filter="fade">
                                      <p:cBhvr>
                                        <p:cTn id="187" dur="1000"/>
                                        <p:tgtEl>
                                          <p:spTgt spid="102"/>
                                        </p:tgtEl>
                                      </p:cBhvr>
                                    </p:animEffect>
                                    <p:anim calcmode="lin" valueType="num">
                                      <p:cBhvr>
                                        <p:cTn id="188" dur="1000" fill="hold"/>
                                        <p:tgtEl>
                                          <p:spTgt spid="102"/>
                                        </p:tgtEl>
                                        <p:attrNameLst>
                                          <p:attrName>ppt_x</p:attrName>
                                        </p:attrNameLst>
                                      </p:cBhvr>
                                      <p:tavLst>
                                        <p:tav tm="0">
                                          <p:val>
                                            <p:strVal val="#ppt_x"/>
                                          </p:val>
                                        </p:tav>
                                        <p:tav tm="100000">
                                          <p:val>
                                            <p:strVal val="#ppt_x"/>
                                          </p:val>
                                        </p:tav>
                                      </p:tavLst>
                                    </p:anim>
                                    <p:anim calcmode="lin" valueType="num">
                                      <p:cBhvr>
                                        <p:cTn id="189" dur="1000" fill="hold"/>
                                        <p:tgtEl>
                                          <p:spTgt spid="102"/>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03"/>
                                        </p:tgtEl>
                                        <p:attrNameLst>
                                          <p:attrName>style.visibility</p:attrName>
                                        </p:attrNameLst>
                                      </p:cBhvr>
                                      <p:to>
                                        <p:strVal val="visible"/>
                                      </p:to>
                                    </p:set>
                                    <p:animEffect transition="in" filter="fade">
                                      <p:cBhvr>
                                        <p:cTn id="192" dur="1000"/>
                                        <p:tgtEl>
                                          <p:spTgt spid="103"/>
                                        </p:tgtEl>
                                      </p:cBhvr>
                                    </p:animEffect>
                                    <p:anim calcmode="lin" valueType="num">
                                      <p:cBhvr>
                                        <p:cTn id="193" dur="1000" fill="hold"/>
                                        <p:tgtEl>
                                          <p:spTgt spid="103"/>
                                        </p:tgtEl>
                                        <p:attrNameLst>
                                          <p:attrName>ppt_x</p:attrName>
                                        </p:attrNameLst>
                                      </p:cBhvr>
                                      <p:tavLst>
                                        <p:tav tm="0">
                                          <p:val>
                                            <p:strVal val="#ppt_x"/>
                                          </p:val>
                                        </p:tav>
                                        <p:tav tm="100000">
                                          <p:val>
                                            <p:strVal val="#ppt_x"/>
                                          </p:val>
                                        </p:tav>
                                      </p:tavLst>
                                    </p:anim>
                                    <p:anim calcmode="lin" valueType="num">
                                      <p:cBhvr>
                                        <p:cTn id="194" dur="1000" fill="hold"/>
                                        <p:tgtEl>
                                          <p:spTgt spid="103"/>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26"/>
                                        </p:tgtEl>
                                        <p:attrNameLst>
                                          <p:attrName>style.visibility</p:attrName>
                                        </p:attrNameLst>
                                      </p:cBhvr>
                                      <p:to>
                                        <p:strVal val="visible"/>
                                      </p:to>
                                    </p:set>
                                    <p:animEffect transition="in" filter="fade">
                                      <p:cBhvr>
                                        <p:cTn id="197" dur="1000"/>
                                        <p:tgtEl>
                                          <p:spTgt spid="26"/>
                                        </p:tgtEl>
                                      </p:cBhvr>
                                    </p:animEffect>
                                    <p:anim calcmode="lin" valueType="num">
                                      <p:cBhvr>
                                        <p:cTn id="198" dur="1000" fill="hold"/>
                                        <p:tgtEl>
                                          <p:spTgt spid="26"/>
                                        </p:tgtEl>
                                        <p:attrNameLst>
                                          <p:attrName>ppt_x</p:attrName>
                                        </p:attrNameLst>
                                      </p:cBhvr>
                                      <p:tavLst>
                                        <p:tav tm="0">
                                          <p:val>
                                            <p:strVal val="#ppt_x"/>
                                          </p:val>
                                        </p:tav>
                                        <p:tav tm="100000">
                                          <p:val>
                                            <p:strVal val="#ppt_x"/>
                                          </p:val>
                                        </p:tav>
                                      </p:tavLst>
                                    </p:anim>
                                    <p:anim calcmode="lin" valueType="num">
                                      <p:cBhvr>
                                        <p:cTn id="199" dur="1000" fill="hold"/>
                                        <p:tgtEl>
                                          <p:spTgt spid="26"/>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29"/>
                                        </p:tgtEl>
                                        <p:attrNameLst>
                                          <p:attrName>style.visibility</p:attrName>
                                        </p:attrNameLst>
                                      </p:cBhvr>
                                      <p:to>
                                        <p:strVal val="visible"/>
                                      </p:to>
                                    </p:set>
                                    <p:animEffect transition="in" filter="fade">
                                      <p:cBhvr>
                                        <p:cTn id="202" dur="1000"/>
                                        <p:tgtEl>
                                          <p:spTgt spid="29"/>
                                        </p:tgtEl>
                                      </p:cBhvr>
                                    </p:animEffect>
                                    <p:anim calcmode="lin" valueType="num">
                                      <p:cBhvr>
                                        <p:cTn id="203" dur="1000" fill="hold"/>
                                        <p:tgtEl>
                                          <p:spTgt spid="29"/>
                                        </p:tgtEl>
                                        <p:attrNameLst>
                                          <p:attrName>ppt_x</p:attrName>
                                        </p:attrNameLst>
                                      </p:cBhvr>
                                      <p:tavLst>
                                        <p:tav tm="0">
                                          <p:val>
                                            <p:strVal val="#ppt_x"/>
                                          </p:val>
                                        </p:tav>
                                        <p:tav tm="100000">
                                          <p:val>
                                            <p:strVal val="#ppt_x"/>
                                          </p:val>
                                        </p:tav>
                                      </p:tavLst>
                                    </p:anim>
                                    <p:anim calcmode="lin" valueType="num">
                                      <p:cBhvr>
                                        <p:cTn id="204" dur="1000" fill="hold"/>
                                        <p:tgtEl>
                                          <p:spTgt spid="29"/>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110"/>
                                        </p:tgtEl>
                                        <p:attrNameLst>
                                          <p:attrName>style.visibility</p:attrName>
                                        </p:attrNameLst>
                                      </p:cBhvr>
                                      <p:to>
                                        <p:strVal val="visible"/>
                                      </p:to>
                                    </p:set>
                                    <p:animEffect transition="in" filter="fade">
                                      <p:cBhvr>
                                        <p:cTn id="207" dur="1000"/>
                                        <p:tgtEl>
                                          <p:spTgt spid="110"/>
                                        </p:tgtEl>
                                      </p:cBhvr>
                                    </p:animEffect>
                                    <p:anim calcmode="lin" valueType="num">
                                      <p:cBhvr>
                                        <p:cTn id="208" dur="1000" fill="hold"/>
                                        <p:tgtEl>
                                          <p:spTgt spid="110"/>
                                        </p:tgtEl>
                                        <p:attrNameLst>
                                          <p:attrName>ppt_x</p:attrName>
                                        </p:attrNameLst>
                                      </p:cBhvr>
                                      <p:tavLst>
                                        <p:tav tm="0">
                                          <p:val>
                                            <p:strVal val="#ppt_x"/>
                                          </p:val>
                                        </p:tav>
                                        <p:tav tm="100000">
                                          <p:val>
                                            <p:strVal val="#ppt_x"/>
                                          </p:val>
                                        </p:tav>
                                      </p:tavLst>
                                    </p:anim>
                                    <p:anim calcmode="lin" valueType="num">
                                      <p:cBhvr>
                                        <p:cTn id="209" dur="1000" fill="hold"/>
                                        <p:tgtEl>
                                          <p:spTgt spid="110"/>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113"/>
                                        </p:tgtEl>
                                        <p:attrNameLst>
                                          <p:attrName>style.visibility</p:attrName>
                                        </p:attrNameLst>
                                      </p:cBhvr>
                                      <p:to>
                                        <p:strVal val="visible"/>
                                      </p:to>
                                    </p:set>
                                    <p:animEffect transition="in" filter="fade">
                                      <p:cBhvr>
                                        <p:cTn id="212" dur="1000"/>
                                        <p:tgtEl>
                                          <p:spTgt spid="113"/>
                                        </p:tgtEl>
                                      </p:cBhvr>
                                    </p:animEffect>
                                    <p:anim calcmode="lin" valueType="num">
                                      <p:cBhvr>
                                        <p:cTn id="213" dur="1000" fill="hold"/>
                                        <p:tgtEl>
                                          <p:spTgt spid="113"/>
                                        </p:tgtEl>
                                        <p:attrNameLst>
                                          <p:attrName>ppt_x</p:attrName>
                                        </p:attrNameLst>
                                      </p:cBhvr>
                                      <p:tavLst>
                                        <p:tav tm="0">
                                          <p:val>
                                            <p:strVal val="#ppt_x"/>
                                          </p:val>
                                        </p:tav>
                                        <p:tav tm="100000">
                                          <p:val>
                                            <p:strVal val="#ppt_x"/>
                                          </p:val>
                                        </p:tav>
                                      </p:tavLst>
                                    </p:anim>
                                    <p:anim calcmode="lin" valueType="num">
                                      <p:cBhvr>
                                        <p:cTn id="214" dur="1000" fill="hold"/>
                                        <p:tgtEl>
                                          <p:spTgt spid="113"/>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112"/>
                                        </p:tgtEl>
                                        <p:attrNameLst>
                                          <p:attrName>style.visibility</p:attrName>
                                        </p:attrNameLst>
                                      </p:cBhvr>
                                      <p:to>
                                        <p:strVal val="visible"/>
                                      </p:to>
                                    </p:set>
                                    <p:animEffect transition="in" filter="fade">
                                      <p:cBhvr>
                                        <p:cTn id="217" dur="1000"/>
                                        <p:tgtEl>
                                          <p:spTgt spid="112"/>
                                        </p:tgtEl>
                                      </p:cBhvr>
                                    </p:animEffect>
                                    <p:anim calcmode="lin" valueType="num">
                                      <p:cBhvr>
                                        <p:cTn id="218" dur="1000" fill="hold"/>
                                        <p:tgtEl>
                                          <p:spTgt spid="112"/>
                                        </p:tgtEl>
                                        <p:attrNameLst>
                                          <p:attrName>ppt_x</p:attrName>
                                        </p:attrNameLst>
                                      </p:cBhvr>
                                      <p:tavLst>
                                        <p:tav tm="0">
                                          <p:val>
                                            <p:strVal val="#ppt_x"/>
                                          </p:val>
                                        </p:tav>
                                        <p:tav tm="100000">
                                          <p:val>
                                            <p:strVal val="#ppt_x"/>
                                          </p:val>
                                        </p:tav>
                                      </p:tavLst>
                                    </p:anim>
                                    <p:anim calcmode="lin" valueType="num">
                                      <p:cBhvr>
                                        <p:cTn id="21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9" grpId="0" animBg="1"/>
      <p:bldP spid="31" grpId="0" animBg="1"/>
      <p:bldP spid="39" grpId="0" animBg="1"/>
      <p:bldP spid="40" grpId="0" animBg="1"/>
      <p:bldP spid="41" grpId="0" animBg="1"/>
      <p:bldP spid="43" grpId="0" animBg="1"/>
      <p:bldP spid="44" grpId="0" animBg="1"/>
      <p:bldP spid="45" grpId="0" animBg="1"/>
      <p:bldP spid="48" grpId="0"/>
      <p:bldP spid="52" grpId="0" animBg="1"/>
      <p:bldP spid="67" grpId="0" animBg="1"/>
      <p:bldP spid="78"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animBg="1"/>
      <p:bldP spid="113"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EDA0-75D9-3D44-57A0-DB3626CAD4D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0D3C61B-BDF6-B5BD-BBCC-B8BB20D81227}"/>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des </a:t>
            </a:r>
            <a:r>
              <a:rPr lang="de-CH" dirty="0" err="1"/>
              <a:t>officiers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2" name="Rechteck 1">
            <a:extLst>
              <a:ext uri="{FF2B5EF4-FFF2-40B4-BE49-F238E27FC236}">
                <a16:creationId xmlns:a16="http://schemas.microsoft.com/office/drawing/2014/main" id="{2A284778-9FFC-679C-B133-FB24992A97F3}"/>
              </a:ext>
            </a:extLst>
          </p:cNvPr>
          <p:cNvSpPr/>
          <p:nvPr/>
        </p:nvSpPr>
        <p:spPr bwMode="auto">
          <a:xfrm>
            <a:off x="2126630" y="1196752"/>
            <a:ext cx="6777682" cy="49388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br>
              <a:rPr lang="fr-CH" sz="950" dirty="0"/>
            </a:br>
            <a:r>
              <a:rPr lang="fr-CH" sz="950" dirty="0"/>
              <a:t>transition partie principale</a:t>
            </a:r>
            <a:r>
              <a:rPr lang="de-CH" sz="950" dirty="0">
                <a:solidFill>
                  <a:srgbClr val="000000"/>
                </a:solidFill>
              </a:rPr>
              <a:t>)</a:t>
            </a:r>
          </a:p>
        </p:txBody>
      </p:sp>
      <p:sp>
        <p:nvSpPr>
          <p:cNvPr id="3" name="Rechteck 2">
            <a:extLst>
              <a:ext uri="{FF2B5EF4-FFF2-40B4-BE49-F238E27FC236}">
                <a16:creationId xmlns:a16="http://schemas.microsoft.com/office/drawing/2014/main" id="{DDD3D45B-F368-0552-E9F4-BACCF6DDFB65}"/>
              </a:ext>
            </a:extLst>
          </p:cNvPr>
          <p:cNvSpPr/>
          <p:nvPr/>
        </p:nvSpPr>
        <p:spPr bwMode="auto">
          <a:xfrm>
            <a:off x="8977174" y="1196752"/>
            <a:ext cx="648072" cy="49388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5" name="Rechteck 4">
            <a:extLst>
              <a:ext uri="{FF2B5EF4-FFF2-40B4-BE49-F238E27FC236}">
                <a16:creationId xmlns:a16="http://schemas.microsoft.com/office/drawing/2014/main" id="{A4AFCC52-E969-453A-4470-CFE12F5F2C7A}"/>
              </a:ext>
            </a:extLst>
          </p:cNvPr>
          <p:cNvSpPr/>
          <p:nvPr/>
        </p:nvSpPr>
        <p:spPr bwMode="auto">
          <a:xfrm>
            <a:off x="2126630" y="6239373"/>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p>
        </p:txBody>
      </p:sp>
      <p:sp>
        <p:nvSpPr>
          <p:cNvPr id="7" name="Rechteck 6">
            <a:extLst>
              <a:ext uri="{FF2B5EF4-FFF2-40B4-BE49-F238E27FC236}">
                <a16:creationId xmlns:a16="http://schemas.microsoft.com/office/drawing/2014/main" id="{42D1F646-4F64-2014-B7CA-EAEEDCFAAB76}"/>
              </a:ext>
            </a:extLst>
          </p:cNvPr>
          <p:cNvSpPr/>
          <p:nvPr/>
        </p:nvSpPr>
        <p:spPr bwMode="auto">
          <a:xfrm>
            <a:off x="8977174" y="6252341"/>
            <a:ext cx="648072" cy="32253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a:t>
            </a:r>
            <a:br>
              <a:rPr lang="de-CH" sz="1100" dirty="0">
                <a:solidFill>
                  <a:srgbClr val="000000"/>
                </a:solidFill>
              </a:rPr>
            </a:br>
            <a:r>
              <a:rPr lang="de-CH" sz="1100" dirty="0">
                <a:solidFill>
                  <a:srgbClr val="000000"/>
                </a:solidFill>
              </a:rPr>
              <a:t>min</a:t>
            </a:r>
          </a:p>
        </p:txBody>
      </p:sp>
      <p:sp>
        <p:nvSpPr>
          <p:cNvPr id="8" name="Rechteck 7">
            <a:extLst>
              <a:ext uri="{FF2B5EF4-FFF2-40B4-BE49-F238E27FC236}">
                <a16:creationId xmlns:a16="http://schemas.microsoft.com/office/drawing/2014/main" id="{695FBE3C-29C1-0144-57CF-DC45646CBECB}"/>
              </a:ext>
            </a:extLst>
          </p:cNvPr>
          <p:cNvSpPr/>
          <p:nvPr/>
        </p:nvSpPr>
        <p:spPr bwMode="auto">
          <a:xfrm>
            <a:off x="8986822"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9" name="Rechteck 8">
            <a:extLst>
              <a:ext uri="{FF2B5EF4-FFF2-40B4-BE49-F238E27FC236}">
                <a16:creationId xmlns:a16="http://schemas.microsoft.com/office/drawing/2014/main" id="{5ECB8918-D576-3772-489B-3E73EA033FC2}"/>
              </a:ext>
            </a:extLst>
          </p:cNvPr>
          <p:cNvSpPr/>
          <p:nvPr/>
        </p:nvSpPr>
        <p:spPr bwMode="auto">
          <a:xfrm>
            <a:off x="8265170" y="659735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0" name="Textfeld 4">
            <a:extLst>
              <a:ext uri="{FF2B5EF4-FFF2-40B4-BE49-F238E27FC236}">
                <a16:creationId xmlns:a16="http://schemas.microsoft.com/office/drawing/2014/main" id="{CC29C751-6808-5D8A-DEC7-A5F919855652}"/>
              </a:ext>
            </a:extLst>
          </p:cNvPr>
          <p:cNvSpPr txBox="1">
            <a:spLocks noChangeArrowheads="1"/>
          </p:cNvSpPr>
          <p:nvPr/>
        </p:nvSpPr>
        <p:spPr bwMode="auto">
          <a:xfrm>
            <a:off x="2198638" y="2069239"/>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EO</a:t>
            </a:r>
            <a:br>
              <a:rPr lang="de-CH" altLang="fr-FR" sz="1100" b="1" dirty="0">
                <a:solidFill>
                  <a:srgbClr val="FFFFFF"/>
                </a:solidFill>
              </a:rPr>
            </a:br>
            <a:r>
              <a:rPr lang="de-CH" altLang="fr-FR" sz="1100" b="1" dirty="0">
                <a:solidFill>
                  <a:srgbClr val="FFFFFF"/>
                </a:solidFill>
              </a:rPr>
              <a:t>sem</a:t>
            </a:r>
          </a:p>
        </p:txBody>
      </p:sp>
      <p:sp>
        <p:nvSpPr>
          <p:cNvPr id="11" name="Textfeld 14">
            <a:extLst>
              <a:ext uri="{FF2B5EF4-FFF2-40B4-BE49-F238E27FC236}">
                <a16:creationId xmlns:a16="http://schemas.microsoft.com/office/drawing/2014/main" id="{79DBC7E3-F792-B08B-CFF5-6BAD7040754B}"/>
              </a:ext>
            </a:extLst>
          </p:cNvPr>
          <p:cNvSpPr txBox="1">
            <a:spLocks noChangeArrowheads="1"/>
          </p:cNvSpPr>
          <p:nvPr/>
        </p:nvSpPr>
        <p:spPr bwMode="auto">
          <a:xfrm>
            <a:off x="2629884"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12" name="Rechteck 11">
            <a:extLst>
              <a:ext uri="{FF2B5EF4-FFF2-40B4-BE49-F238E27FC236}">
                <a16:creationId xmlns:a16="http://schemas.microsoft.com/office/drawing/2014/main" id="{C701BD9A-E01C-3E49-C907-B4A8462DA010}"/>
              </a:ext>
            </a:extLst>
          </p:cNvPr>
          <p:cNvSpPr/>
          <p:nvPr/>
        </p:nvSpPr>
        <p:spPr bwMode="auto">
          <a:xfrm rot="16200000">
            <a:off x="2073160" y="5290292"/>
            <a:ext cx="1050541" cy="43204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l"/>
            <a:r>
              <a:rPr lang="de-CH" sz="1000" dirty="0"/>
              <a:t>TFA </a:t>
            </a:r>
          </a:p>
          <a:p>
            <a:pPr algn="l"/>
            <a:r>
              <a:rPr lang="de-CH" sz="1000" dirty="0"/>
              <a:t>3 </a:t>
            </a:r>
            <a:r>
              <a:rPr lang="de-CH" sz="1000" dirty="0" err="1"/>
              <a:t>disciplines</a:t>
            </a:r>
            <a:endParaRPr lang="de-CH" sz="1000" dirty="0"/>
          </a:p>
        </p:txBody>
      </p:sp>
      <p:sp>
        <p:nvSpPr>
          <p:cNvPr id="13" name="Rechteck 12">
            <a:extLst>
              <a:ext uri="{FF2B5EF4-FFF2-40B4-BE49-F238E27FC236}">
                <a16:creationId xmlns:a16="http://schemas.microsoft.com/office/drawing/2014/main" id="{6D56B73E-3F99-F255-9B1A-FA35EF503B34}"/>
              </a:ext>
            </a:extLst>
          </p:cNvPr>
          <p:cNvSpPr/>
          <p:nvPr/>
        </p:nvSpPr>
        <p:spPr bwMode="auto">
          <a:xfrm>
            <a:off x="2670860" y="4350284"/>
            <a:ext cx="1152145"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Théorie</a:t>
            </a:r>
          </a:p>
          <a:p>
            <a:pPr algn="ctr" eaLnBrk="0" hangingPunct="0"/>
            <a:r>
              <a:rPr lang="de-CH" sz="1000" dirty="0" err="1"/>
              <a:t>sur</a:t>
            </a:r>
            <a:r>
              <a:rPr lang="de-CH" sz="1000" dirty="0"/>
              <a:t> le </a:t>
            </a:r>
            <a:r>
              <a:rPr lang="de-CH" sz="1000" dirty="0" err="1"/>
              <a:t>sport</a:t>
            </a:r>
            <a:r>
              <a:rPr lang="de-CH" sz="1000" dirty="0"/>
              <a:t> 1</a:t>
            </a:r>
          </a:p>
        </p:txBody>
      </p:sp>
      <p:sp>
        <p:nvSpPr>
          <p:cNvPr id="14" name="Textfeld 14">
            <a:extLst>
              <a:ext uri="{FF2B5EF4-FFF2-40B4-BE49-F238E27FC236}">
                <a16:creationId xmlns:a16="http://schemas.microsoft.com/office/drawing/2014/main" id="{3BF9CD27-DA6F-810D-CFC9-518FBEF0F44E}"/>
              </a:ext>
            </a:extLst>
          </p:cNvPr>
          <p:cNvSpPr txBox="1">
            <a:spLocks noChangeArrowheads="1"/>
          </p:cNvSpPr>
          <p:nvPr/>
        </p:nvSpPr>
        <p:spPr bwMode="auto">
          <a:xfrm>
            <a:off x="3862377"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4-6</a:t>
            </a:r>
          </a:p>
        </p:txBody>
      </p:sp>
      <p:sp>
        <p:nvSpPr>
          <p:cNvPr id="15" name="Textfeld 14">
            <a:extLst>
              <a:ext uri="{FF2B5EF4-FFF2-40B4-BE49-F238E27FC236}">
                <a16:creationId xmlns:a16="http://schemas.microsoft.com/office/drawing/2014/main" id="{D8D0600E-7E92-0EFC-6FE3-9C0167884231}"/>
              </a:ext>
            </a:extLst>
          </p:cNvPr>
          <p:cNvSpPr txBox="1">
            <a:spLocks noChangeArrowheads="1"/>
          </p:cNvSpPr>
          <p:nvPr/>
        </p:nvSpPr>
        <p:spPr bwMode="auto">
          <a:xfrm>
            <a:off x="5095271"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7-9</a:t>
            </a:r>
          </a:p>
        </p:txBody>
      </p:sp>
      <p:sp>
        <p:nvSpPr>
          <p:cNvPr id="16" name="Textfeld 14">
            <a:extLst>
              <a:ext uri="{FF2B5EF4-FFF2-40B4-BE49-F238E27FC236}">
                <a16:creationId xmlns:a16="http://schemas.microsoft.com/office/drawing/2014/main" id="{167C73E8-22B0-9128-CB8F-638A6D27AB56}"/>
              </a:ext>
            </a:extLst>
          </p:cNvPr>
          <p:cNvSpPr txBox="1">
            <a:spLocks noChangeArrowheads="1"/>
          </p:cNvSpPr>
          <p:nvPr/>
        </p:nvSpPr>
        <p:spPr bwMode="auto">
          <a:xfrm>
            <a:off x="6328166"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10-12</a:t>
            </a:r>
          </a:p>
        </p:txBody>
      </p:sp>
      <p:sp>
        <p:nvSpPr>
          <p:cNvPr id="17" name="Textfeld 14">
            <a:extLst>
              <a:ext uri="{FF2B5EF4-FFF2-40B4-BE49-F238E27FC236}">
                <a16:creationId xmlns:a16="http://schemas.microsoft.com/office/drawing/2014/main" id="{A4FD16E0-1C34-E9FC-F409-C643AA0AC50D}"/>
              </a:ext>
            </a:extLst>
          </p:cNvPr>
          <p:cNvSpPr txBox="1">
            <a:spLocks noChangeArrowheads="1"/>
          </p:cNvSpPr>
          <p:nvPr/>
        </p:nvSpPr>
        <p:spPr bwMode="auto">
          <a:xfrm>
            <a:off x="7560658"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13-15</a:t>
            </a:r>
          </a:p>
        </p:txBody>
      </p:sp>
      <p:cxnSp>
        <p:nvCxnSpPr>
          <p:cNvPr id="18" name="Gerade Verbindung 5">
            <a:extLst>
              <a:ext uri="{FF2B5EF4-FFF2-40B4-BE49-F238E27FC236}">
                <a16:creationId xmlns:a16="http://schemas.microsoft.com/office/drawing/2014/main" id="{E04F3762-1173-B3F8-E385-0F2829A7FB07}"/>
              </a:ext>
            </a:extLst>
          </p:cNvPr>
          <p:cNvCxnSpPr/>
          <p:nvPr/>
        </p:nvCxnSpPr>
        <p:spPr bwMode="auto">
          <a:xfrm>
            <a:off x="2126630" y="4905556"/>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20" name="Rechteck 19">
            <a:extLst>
              <a:ext uri="{FF2B5EF4-FFF2-40B4-BE49-F238E27FC236}">
                <a16:creationId xmlns:a16="http://schemas.microsoft.com/office/drawing/2014/main" id="{5FEFEAF1-E8C6-7CA4-59A4-9C4212511199}"/>
              </a:ext>
            </a:extLst>
          </p:cNvPr>
          <p:cNvSpPr/>
          <p:nvPr/>
        </p:nvSpPr>
        <p:spPr bwMode="auto">
          <a:xfrm>
            <a:off x="3903353" y="4350284"/>
            <a:ext cx="1159229"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Théorie</a:t>
            </a:r>
          </a:p>
          <a:p>
            <a:pPr algn="ctr" eaLnBrk="0" hangingPunct="0"/>
            <a:r>
              <a:rPr lang="de-CH" sz="1000" dirty="0" err="1"/>
              <a:t>sur</a:t>
            </a:r>
            <a:r>
              <a:rPr lang="de-CH" sz="1000" dirty="0"/>
              <a:t> le </a:t>
            </a:r>
            <a:r>
              <a:rPr lang="de-CH" sz="1000" dirty="0" err="1"/>
              <a:t>sport</a:t>
            </a:r>
            <a:r>
              <a:rPr lang="de-CH" sz="1000" dirty="0"/>
              <a:t> 2</a:t>
            </a:r>
          </a:p>
        </p:txBody>
      </p:sp>
      <p:sp>
        <p:nvSpPr>
          <p:cNvPr id="21" name="Rechteck 20">
            <a:extLst>
              <a:ext uri="{FF2B5EF4-FFF2-40B4-BE49-F238E27FC236}">
                <a16:creationId xmlns:a16="http://schemas.microsoft.com/office/drawing/2014/main" id="{6C8A6020-2076-F91E-573B-0E143AB59565}"/>
              </a:ext>
            </a:extLst>
          </p:cNvPr>
          <p:cNvSpPr/>
          <p:nvPr/>
        </p:nvSpPr>
        <p:spPr bwMode="auto">
          <a:xfrm>
            <a:off x="5135444" y="4350284"/>
            <a:ext cx="1174743"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Théorie</a:t>
            </a:r>
          </a:p>
          <a:p>
            <a:pPr algn="ctr" eaLnBrk="0" hangingPunct="0"/>
            <a:r>
              <a:rPr lang="de-CH" sz="1000" dirty="0" err="1"/>
              <a:t>sur</a:t>
            </a:r>
            <a:r>
              <a:rPr lang="de-CH" sz="1000" dirty="0"/>
              <a:t> le </a:t>
            </a:r>
            <a:r>
              <a:rPr lang="de-CH" sz="1000" dirty="0" err="1"/>
              <a:t>sport</a:t>
            </a:r>
            <a:r>
              <a:rPr lang="de-CH" sz="1000" dirty="0"/>
              <a:t> 3</a:t>
            </a:r>
          </a:p>
        </p:txBody>
      </p:sp>
      <p:sp>
        <p:nvSpPr>
          <p:cNvPr id="22" name="Rechteck 21">
            <a:extLst>
              <a:ext uri="{FF2B5EF4-FFF2-40B4-BE49-F238E27FC236}">
                <a16:creationId xmlns:a16="http://schemas.microsoft.com/office/drawing/2014/main" id="{71399701-35B3-A412-86B7-A97C2EBF61D0}"/>
              </a:ext>
            </a:extLst>
          </p:cNvPr>
          <p:cNvSpPr/>
          <p:nvPr/>
        </p:nvSpPr>
        <p:spPr bwMode="auto">
          <a:xfrm>
            <a:off x="6367536" y="4350284"/>
            <a:ext cx="1150300"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Théorie</a:t>
            </a:r>
          </a:p>
          <a:p>
            <a:pPr algn="ctr" eaLnBrk="0" hangingPunct="0"/>
            <a:r>
              <a:rPr lang="de-CH" sz="1000" dirty="0" err="1"/>
              <a:t>sur</a:t>
            </a:r>
            <a:r>
              <a:rPr lang="de-CH" sz="1000" dirty="0"/>
              <a:t> le </a:t>
            </a:r>
            <a:r>
              <a:rPr lang="de-CH" sz="1000" dirty="0" err="1"/>
              <a:t>sport</a:t>
            </a:r>
            <a:r>
              <a:rPr lang="de-CH" sz="1000" dirty="0"/>
              <a:t> 4</a:t>
            </a:r>
          </a:p>
        </p:txBody>
      </p:sp>
      <p:sp>
        <p:nvSpPr>
          <p:cNvPr id="23" name="Rechteck 22">
            <a:extLst>
              <a:ext uri="{FF2B5EF4-FFF2-40B4-BE49-F238E27FC236}">
                <a16:creationId xmlns:a16="http://schemas.microsoft.com/office/drawing/2014/main" id="{33C61FBB-7E35-FA4E-218C-91A46F7CD863}"/>
              </a:ext>
            </a:extLst>
          </p:cNvPr>
          <p:cNvSpPr/>
          <p:nvPr/>
        </p:nvSpPr>
        <p:spPr bwMode="auto">
          <a:xfrm>
            <a:off x="2630686" y="4280148"/>
            <a:ext cx="6192687" cy="553400"/>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5" name="Rechteck 24">
            <a:extLst>
              <a:ext uri="{FF2B5EF4-FFF2-40B4-BE49-F238E27FC236}">
                <a16:creationId xmlns:a16="http://schemas.microsoft.com/office/drawing/2014/main" id="{83DADF92-FA51-F67B-1D15-249D21AE0FA1}"/>
              </a:ext>
            </a:extLst>
          </p:cNvPr>
          <p:cNvSpPr/>
          <p:nvPr/>
        </p:nvSpPr>
        <p:spPr bwMode="auto">
          <a:xfrm>
            <a:off x="3919520" y="3719624"/>
            <a:ext cx="1143062"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Pist</a:t>
            </a:r>
            <a:r>
              <a:rPr lang="de-CH" sz="1000" dirty="0"/>
              <a:t> </a:t>
            </a:r>
            <a:r>
              <a:rPr lang="de-CH" sz="1000" dirty="0" err="1"/>
              <a:t>obsta</a:t>
            </a:r>
            <a:r>
              <a:rPr lang="de-CH" sz="1000" dirty="0"/>
              <a:t> </a:t>
            </a:r>
            <a:r>
              <a:rPr lang="de-CH" sz="1000" dirty="0" err="1"/>
              <a:t>terrain</a:t>
            </a:r>
            <a:endParaRPr lang="de-CH" sz="1000" dirty="0"/>
          </a:p>
        </p:txBody>
      </p:sp>
      <p:sp>
        <p:nvSpPr>
          <p:cNvPr id="26" name="Rechteck 25">
            <a:extLst>
              <a:ext uri="{FF2B5EF4-FFF2-40B4-BE49-F238E27FC236}">
                <a16:creationId xmlns:a16="http://schemas.microsoft.com/office/drawing/2014/main" id="{CF71C5BE-BFDE-FA4D-FF31-A24EFAE1311F}"/>
              </a:ext>
            </a:extLst>
          </p:cNvPr>
          <p:cNvSpPr/>
          <p:nvPr/>
        </p:nvSpPr>
        <p:spPr bwMode="auto">
          <a:xfrm>
            <a:off x="7605377" y="4350284"/>
            <a:ext cx="576000" cy="4140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Rép</a:t>
            </a:r>
            <a:r>
              <a:rPr lang="de-CH" sz="1000" dirty="0"/>
              <a:t>.</a:t>
            </a:r>
          </a:p>
        </p:txBody>
      </p:sp>
      <p:sp>
        <p:nvSpPr>
          <p:cNvPr id="29" name="Rechteck 28">
            <a:extLst>
              <a:ext uri="{FF2B5EF4-FFF2-40B4-BE49-F238E27FC236}">
                <a16:creationId xmlns:a16="http://schemas.microsoft.com/office/drawing/2014/main" id="{9D94C739-FF2D-E1E6-32A7-3349A3477A1E}"/>
              </a:ext>
            </a:extLst>
          </p:cNvPr>
          <p:cNvSpPr/>
          <p:nvPr/>
        </p:nvSpPr>
        <p:spPr bwMode="auto">
          <a:xfrm>
            <a:off x="8201252" y="4348913"/>
            <a:ext cx="576613" cy="413742"/>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Test</a:t>
            </a:r>
          </a:p>
        </p:txBody>
      </p:sp>
      <p:sp>
        <p:nvSpPr>
          <p:cNvPr id="31" name="Rechteck 30">
            <a:extLst>
              <a:ext uri="{FF2B5EF4-FFF2-40B4-BE49-F238E27FC236}">
                <a16:creationId xmlns:a16="http://schemas.microsoft.com/office/drawing/2014/main" id="{5CA1222D-58A3-1C61-C98B-05FE0D6BAAB6}"/>
              </a:ext>
            </a:extLst>
          </p:cNvPr>
          <p:cNvSpPr/>
          <p:nvPr/>
        </p:nvSpPr>
        <p:spPr bwMode="auto">
          <a:xfrm>
            <a:off x="2855642" y="5538500"/>
            <a:ext cx="967363"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Circuits</a:t>
            </a:r>
            <a:r>
              <a:rPr lang="de-CH" sz="1000" dirty="0">
                <a:solidFill>
                  <a:srgbClr val="000000"/>
                </a:solidFill>
              </a:rPr>
              <a:t> de </a:t>
            </a:r>
            <a:r>
              <a:rPr lang="de-CH" sz="1000" dirty="0" err="1">
                <a:solidFill>
                  <a:srgbClr val="000000"/>
                </a:solidFill>
              </a:rPr>
              <a:t>musculation</a:t>
            </a:r>
            <a:endParaRPr lang="de-CH" sz="1000" dirty="0">
              <a:solidFill>
                <a:srgbClr val="000000"/>
              </a:solidFill>
            </a:endParaRPr>
          </a:p>
        </p:txBody>
      </p:sp>
      <p:sp>
        <p:nvSpPr>
          <p:cNvPr id="39" name="Rechteck 38">
            <a:extLst>
              <a:ext uri="{FF2B5EF4-FFF2-40B4-BE49-F238E27FC236}">
                <a16:creationId xmlns:a16="http://schemas.microsoft.com/office/drawing/2014/main" id="{2B87DC62-B90A-B0D7-BFF5-E016166F6273}"/>
              </a:ext>
            </a:extLst>
          </p:cNvPr>
          <p:cNvSpPr/>
          <p:nvPr/>
        </p:nvSpPr>
        <p:spPr bwMode="auto">
          <a:xfrm>
            <a:off x="2670861" y="2553755"/>
            <a:ext cx="1152145" cy="1127769"/>
          </a:xfrm>
          <a:prstGeom prst="rect">
            <a:avLst/>
          </a:prstGeom>
          <a:solidFill>
            <a:schemeClr val="accent3">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000" dirty="0" err="1">
                <a:solidFill>
                  <a:srgbClr val="000000"/>
                </a:solidFill>
              </a:rPr>
              <a:t>Introduction</a:t>
            </a:r>
            <a:r>
              <a:rPr lang="de-CH" sz="1000" dirty="0">
                <a:solidFill>
                  <a:srgbClr val="000000"/>
                </a:solidFill>
              </a:rPr>
              <a:t>:</a:t>
            </a:r>
            <a:r>
              <a:rPr lang="de-CH" sz="1000" b="1" dirty="0">
                <a:solidFill>
                  <a:srgbClr val="000000"/>
                </a:solidFill>
              </a:rPr>
              <a:t> </a:t>
            </a:r>
            <a:r>
              <a:rPr lang="de-CH" sz="1000" dirty="0">
                <a:solidFill>
                  <a:srgbClr val="000000"/>
                </a:solidFill>
              </a:rPr>
              <a:t>Course à </a:t>
            </a:r>
            <a:r>
              <a:rPr lang="de-CH" sz="1000" dirty="0" err="1">
                <a:solidFill>
                  <a:srgbClr val="000000"/>
                </a:solidFill>
              </a:rPr>
              <a:t>pied</a:t>
            </a:r>
            <a:endParaRPr lang="de-CH" sz="1000" dirty="0">
              <a:solidFill>
                <a:srgbClr val="000000"/>
              </a:solidFill>
            </a:endParaRPr>
          </a:p>
          <a:p>
            <a:pPr algn="ctr"/>
            <a:r>
              <a:rPr lang="de-CH" sz="1000" dirty="0" err="1">
                <a:solidFill>
                  <a:srgbClr val="000000"/>
                </a:solidFill>
              </a:rPr>
              <a:t>Musculation</a:t>
            </a:r>
            <a:endParaRPr lang="de-CH" sz="1000" dirty="0">
              <a:solidFill>
                <a:srgbClr val="000000"/>
              </a:solidFill>
            </a:endParaRPr>
          </a:p>
          <a:p>
            <a:pPr algn="ctr"/>
            <a:r>
              <a:rPr lang="de-CH" sz="1000" dirty="0">
                <a:solidFill>
                  <a:srgbClr val="000000"/>
                </a:solidFill>
              </a:rPr>
              <a:t>Salle de </a:t>
            </a:r>
            <a:r>
              <a:rPr lang="de-CH" sz="1000" dirty="0" err="1">
                <a:solidFill>
                  <a:srgbClr val="000000"/>
                </a:solidFill>
              </a:rPr>
              <a:t>fitness</a:t>
            </a:r>
            <a:endParaRPr lang="de-CH" sz="1000" dirty="0">
              <a:solidFill>
                <a:srgbClr val="000000"/>
              </a:solidFill>
            </a:endParaRPr>
          </a:p>
        </p:txBody>
      </p:sp>
      <p:sp>
        <p:nvSpPr>
          <p:cNvPr id="40" name="Rechteck 39">
            <a:extLst>
              <a:ext uri="{FF2B5EF4-FFF2-40B4-BE49-F238E27FC236}">
                <a16:creationId xmlns:a16="http://schemas.microsoft.com/office/drawing/2014/main" id="{D0565153-7EE9-CA49-1152-40091EAC4583}"/>
              </a:ext>
            </a:extLst>
          </p:cNvPr>
          <p:cNvSpPr/>
          <p:nvPr/>
        </p:nvSpPr>
        <p:spPr bwMode="auto">
          <a:xfrm>
            <a:off x="2670861" y="3719625"/>
            <a:ext cx="1152145" cy="36445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CO </a:t>
            </a:r>
            <a:r>
              <a:rPr lang="de-CH" sz="1000" dirty="0" err="1"/>
              <a:t>place</a:t>
            </a:r>
            <a:r>
              <a:rPr lang="de-CH" sz="1000" dirty="0"/>
              <a:t> </a:t>
            </a:r>
            <a:r>
              <a:rPr lang="de-CH" sz="1000" dirty="0" err="1"/>
              <a:t>d’armes</a:t>
            </a:r>
            <a:endParaRPr kumimoji="0" lang="de-CH" sz="1000" b="0" i="0" u="none" strike="noStrike" cap="none" normalizeH="0" baseline="0" dirty="0">
              <a:ln>
                <a:noFill/>
              </a:ln>
              <a:solidFill>
                <a:schemeClr val="tx1"/>
              </a:solidFill>
              <a:effectLst/>
              <a:latin typeface="Arial" charset="0"/>
            </a:endParaRPr>
          </a:p>
        </p:txBody>
      </p:sp>
      <p:sp>
        <p:nvSpPr>
          <p:cNvPr id="41" name="Rechteck 40">
            <a:extLst>
              <a:ext uri="{FF2B5EF4-FFF2-40B4-BE49-F238E27FC236}">
                <a16:creationId xmlns:a16="http://schemas.microsoft.com/office/drawing/2014/main" id="{0CB7EECE-544C-40D6-8917-D6F19F543DFB}"/>
              </a:ext>
            </a:extLst>
          </p:cNvPr>
          <p:cNvSpPr/>
          <p:nvPr/>
        </p:nvSpPr>
        <p:spPr bwMode="auto">
          <a:xfrm>
            <a:off x="3910547" y="2562895"/>
            <a:ext cx="1152145" cy="112776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Circuits</a:t>
            </a:r>
            <a:r>
              <a:rPr lang="de-CH" sz="1000" dirty="0">
                <a:solidFill>
                  <a:srgbClr val="000000"/>
                </a:solidFill>
              </a:rPr>
              <a:t> de </a:t>
            </a:r>
            <a:r>
              <a:rPr lang="de-CH" sz="1000" dirty="0" err="1">
                <a:solidFill>
                  <a:srgbClr val="000000"/>
                </a:solidFill>
              </a:rPr>
              <a:t>musculation</a:t>
            </a:r>
            <a:endParaRPr lang="de-CH" sz="1000" dirty="0">
              <a:solidFill>
                <a:srgbClr val="000000"/>
              </a:solidFill>
            </a:endParaRPr>
          </a:p>
          <a:p>
            <a:pPr algn="ctr" eaLnBrk="0" hangingPunct="0"/>
            <a:r>
              <a:rPr lang="de-CH" sz="1000" dirty="0">
                <a:solidFill>
                  <a:srgbClr val="000000"/>
                </a:solidFill>
              </a:rPr>
              <a:t>(</a:t>
            </a:r>
            <a:r>
              <a:rPr lang="de-CH" sz="1000" dirty="0" err="1">
                <a:solidFill>
                  <a:srgbClr val="000000"/>
                </a:solidFill>
              </a:rPr>
              <a:t>outdoor</a:t>
            </a:r>
            <a:r>
              <a:rPr lang="de-CH" sz="1000" dirty="0">
                <a:solidFill>
                  <a:srgbClr val="000000"/>
                </a:solidFill>
              </a:rPr>
              <a:t>)</a:t>
            </a:r>
          </a:p>
        </p:txBody>
      </p:sp>
      <p:sp>
        <p:nvSpPr>
          <p:cNvPr id="43" name="Rechteck 42">
            <a:extLst>
              <a:ext uri="{FF2B5EF4-FFF2-40B4-BE49-F238E27FC236}">
                <a16:creationId xmlns:a16="http://schemas.microsoft.com/office/drawing/2014/main" id="{2A97D492-A791-F296-3EEA-C55757403E77}"/>
              </a:ext>
            </a:extLst>
          </p:cNvPr>
          <p:cNvSpPr/>
          <p:nvPr/>
        </p:nvSpPr>
        <p:spPr bwMode="auto">
          <a:xfrm>
            <a:off x="5151523" y="3030349"/>
            <a:ext cx="1152145"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Exercices</a:t>
            </a:r>
            <a:r>
              <a:rPr lang="de-CH" sz="1000" dirty="0">
                <a:solidFill>
                  <a:srgbClr val="000000"/>
                </a:solidFill>
              </a:rPr>
              <a:t> de </a:t>
            </a:r>
            <a:r>
              <a:rPr lang="de-CH" sz="1000" dirty="0" err="1">
                <a:solidFill>
                  <a:srgbClr val="000000"/>
                </a:solidFill>
              </a:rPr>
              <a:t>coordination</a:t>
            </a:r>
            <a:r>
              <a:rPr lang="de-CH" sz="1000" dirty="0">
                <a:solidFill>
                  <a:srgbClr val="000000"/>
                </a:solidFill>
              </a:rPr>
              <a:t> (indoor)</a:t>
            </a:r>
            <a:endParaRPr kumimoji="0" lang="de-CH" sz="1000" b="0" i="0" u="none" strike="noStrike" cap="none" normalizeH="0" baseline="0" dirty="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7338B9CE-0EF8-0F91-D29C-80DC48C11AEF}"/>
              </a:ext>
            </a:extLst>
          </p:cNvPr>
          <p:cNvSpPr/>
          <p:nvPr/>
        </p:nvSpPr>
        <p:spPr bwMode="auto">
          <a:xfrm>
            <a:off x="6368340" y="2553755"/>
            <a:ext cx="1149496" cy="44136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Gymnastique</a:t>
            </a:r>
            <a:r>
              <a:rPr lang="de-CH" sz="1000" dirty="0"/>
              <a:t> au </a:t>
            </a:r>
            <a:r>
              <a:rPr lang="de-CH" sz="1000" dirty="0" err="1"/>
              <a:t>sol</a:t>
            </a:r>
            <a:r>
              <a:rPr lang="de-CH" sz="1000" dirty="0"/>
              <a:t> et </a:t>
            </a:r>
            <a:r>
              <a:rPr lang="de-CH" sz="1000" dirty="0" err="1"/>
              <a:t>aux</a:t>
            </a:r>
            <a:r>
              <a:rPr lang="de-CH" sz="1000" dirty="0"/>
              <a:t> </a:t>
            </a:r>
            <a:r>
              <a:rPr lang="de-CH" sz="1000" dirty="0" err="1"/>
              <a:t>engins</a:t>
            </a:r>
            <a:endParaRPr kumimoji="0" lang="de-CH" sz="1000" b="0" i="0" u="none" strike="noStrike" cap="none" normalizeH="0" baseline="0" dirty="0">
              <a:ln>
                <a:noFill/>
              </a:ln>
              <a:solidFill>
                <a:schemeClr val="tx1"/>
              </a:solidFill>
              <a:effectLst/>
              <a:latin typeface="Arial" charset="0"/>
            </a:endParaRPr>
          </a:p>
        </p:txBody>
      </p:sp>
      <p:sp>
        <p:nvSpPr>
          <p:cNvPr id="45" name="Rechteck 44">
            <a:extLst>
              <a:ext uri="{FF2B5EF4-FFF2-40B4-BE49-F238E27FC236}">
                <a16:creationId xmlns:a16="http://schemas.microsoft.com/office/drawing/2014/main" id="{0B2C75DB-0406-07B1-BD1A-A3E80D891F94}"/>
              </a:ext>
            </a:extLst>
          </p:cNvPr>
          <p:cNvSpPr/>
          <p:nvPr/>
        </p:nvSpPr>
        <p:spPr bwMode="auto">
          <a:xfrm>
            <a:off x="6368340" y="3027833"/>
            <a:ext cx="1149496" cy="44198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CO</a:t>
            </a:r>
          </a:p>
        </p:txBody>
      </p:sp>
      <p:sp>
        <p:nvSpPr>
          <p:cNvPr id="48" name="Textfeld 47">
            <a:extLst>
              <a:ext uri="{FF2B5EF4-FFF2-40B4-BE49-F238E27FC236}">
                <a16:creationId xmlns:a16="http://schemas.microsoft.com/office/drawing/2014/main" id="{4E6FE866-8740-2328-CD4E-180CB440F7AD}"/>
              </a:ext>
            </a:extLst>
          </p:cNvPr>
          <p:cNvSpPr txBox="1"/>
          <p:nvPr/>
        </p:nvSpPr>
        <p:spPr>
          <a:xfrm>
            <a:off x="2090550" y="2553755"/>
            <a:ext cx="615553" cy="2117898"/>
          </a:xfrm>
          <a:prstGeom prst="rect">
            <a:avLst/>
          </a:prstGeom>
          <a:noFill/>
        </p:spPr>
        <p:txBody>
          <a:bodyPr vert="vert270" wrap="square" rtlCol="0">
            <a:spAutoFit/>
          </a:bodyPr>
          <a:lstStyle/>
          <a:p>
            <a:pPr algn="ctr"/>
            <a:r>
              <a:rPr lang="de-CH" sz="2800" b="1" dirty="0">
                <a:solidFill>
                  <a:srgbClr val="FF0000"/>
                </a:solidFill>
              </a:rPr>
              <a:t>MSM</a:t>
            </a:r>
          </a:p>
        </p:txBody>
      </p:sp>
      <p:sp>
        <p:nvSpPr>
          <p:cNvPr id="50" name="Rechteck 49">
            <a:extLst>
              <a:ext uri="{FF2B5EF4-FFF2-40B4-BE49-F238E27FC236}">
                <a16:creationId xmlns:a16="http://schemas.microsoft.com/office/drawing/2014/main" id="{69548611-85B8-19C7-F9A3-220C0DE30ABE}"/>
              </a:ext>
            </a:extLst>
          </p:cNvPr>
          <p:cNvSpPr/>
          <p:nvPr/>
        </p:nvSpPr>
        <p:spPr bwMode="auto">
          <a:xfrm>
            <a:off x="2126630" y="1757760"/>
            <a:ext cx="6777682" cy="4416096"/>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51" name="Rechteck 50">
            <a:extLst>
              <a:ext uri="{FF2B5EF4-FFF2-40B4-BE49-F238E27FC236}">
                <a16:creationId xmlns:a16="http://schemas.microsoft.com/office/drawing/2014/main" id="{3F47DBA1-563D-B4A0-C080-D8CBAE41C44E}"/>
              </a:ext>
            </a:extLst>
          </p:cNvPr>
          <p:cNvSpPr/>
          <p:nvPr/>
        </p:nvSpPr>
        <p:spPr bwMode="auto">
          <a:xfrm>
            <a:off x="8977174" y="1750146"/>
            <a:ext cx="648072" cy="441515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br>
              <a:rPr lang="de-CH" sz="1100" dirty="0">
                <a:solidFill>
                  <a:srgbClr val="000000"/>
                </a:solidFill>
              </a:rPr>
            </a:br>
            <a:r>
              <a:rPr lang="de-CH" sz="1100" dirty="0">
                <a:solidFill>
                  <a:srgbClr val="000000"/>
                </a:solidFill>
              </a:rPr>
              <a:t>min</a:t>
            </a:r>
          </a:p>
        </p:txBody>
      </p:sp>
      <p:sp>
        <p:nvSpPr>
          <p:cNvPr id="52" name="Rechteck 51">
            <a:extLst>
              <a:ext uri="{FF2B5EF4-FFF2-40B4-BE49-F238E27FC236}">
                <a16:creationId xmlns:a16="http://schemas.microsoft.com/office/drawing/2014/main" id="{F31BEB7E-A52E-EFC7-8671-42075308141E}"/>
              </a:ext>
            </a:extLst>
          </p:cNvPr>
          <p:cNvSpPr/>
          <p:nvPr/>
        </p:nvSpPr>
        <p:spPr bwMode="auto">
          <a:xfrm>
            <a:off x="5150958" y="2567338"/>
            <a:ext cx="1152145" cy="430877"/>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Jeux de </a:t>
            </a:r>
            <a:r>
              <a:rPr lang="de-CH" sz="1000" dirty="0" err="1"/>
              <a:t>combat</a:t>
            </a:r>
            <a:r>
              <a:rPr lang="de-CH" sz="1000" dirty="0"/>
              <a:t> et de </a:t>
            </a:r>
            <a:r>
              <a:rPr lang="de-CH" sz="1000" dirty="0" err="1"/>
              <a:t>lutte</a:t>
            </a:r>
            <a:endParaRPr lang="de-CH" sz="1000" dirty="0"/>
          </a:p>
        </p:txBody>
      </p:sp>
      <p:sp>
        <p:nvSpPr>
          <p:cNvPr id="67" name="Rechteck 66">
            <a:extLst>
              <a:ext uri="{FF2B5EF4-FFF2-40B4-BE49-F238E27FC236}">
                <a16:creationId xmlns:a16="http://schemas.microsoft.com/office/drawing/2014/main" id="{B33F1DF0-DEE8-13A8-41FF-05CA99984DAA}"/>
              </a:ext>
            </a:extLst>
          </p:cNvPr>
          <p:cNvSpPr/>
          <p:nvPr/>
        </p:nvSpPr>
        <p:spPr bwMode="auto">
          <a:xfrm>
            <a:off x="5145718" y="3506492"/>
            <a:ext cx="1163194"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Pist</a:t>
            </a:r>
            <a:r>
              <a:rPr lang="de-CH" sz="1000" dirty="0"/>
              <a:t> </a:t>
            </a:r>
            <a:r>
              <a:rPr lang="de-CH" sz="1000" dirty="0" err="1"/>
              <a:t>obsta</a:t>
            </a:r>
            <a:r>
              <a:rPr lang="de-CH" sz="1000" dirty="0"/>
              <a:t> </a:t>
            </a:r>
            <a:r>
              <a:rPr lang="de-CH" sz="1000" dirty="0" err="1"/>
              <a:t>salle</a:t>
            </a:r>
            <a:endParaRPr lang="de-CH" sz="1000" dirty="0"/>
          </a:p>
        </p:txBody>
      </p:sp>
      <p:sp>
        <p:nvSpPr>
          <p:cNvPr id="78" name="Rechteck 77">
            <a:extLst>
              <a:ext uri="{FF2B5EF4-FFF2-40B4-BE49-F238E27FC236}">
                <a16:creationId xmlns:a16="http://schemas.microsoft.com/office/drawing/2014/main" id="{CB308717-DA5F-8310-63AD-6807480C4EF8}"/>
              </a:ext>
            </a:extLst>
          </p:cNvPr>
          <p:cNvSpPr/>
          <p:nvPr/>
        </p:nvSpPr>
        <p:spPr bwMode="auto">
          <a:xfrm>
            <a:off x="5145718" y="3889789"/>
            <a:ext cx="1163194"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Grimper</a:t>
            </a:r>
            <a:r>
              <a:rPr lang="de-CH" sz="1000" dirty="0"/>
              <a:t> / TFA</a:t>
            </a:r>
          </a:p>
          <a:p>
            <a:pPr algn="ctr" eaLnBrk="0" hangingPunct="0"/>
            <a:r>
              <a:rPr lang="de-CH" sz="1000" dirty="0"/>
              <a:t>5 </a:t>
            </a:r>
            <a:r>
              <a:rPr lang="de-CH" sz="1000" dirty="0" err="1"/>
              <a:t>disciplines</a:t>
            </a:r>
            <a:endParaRPr lang="de-CH" sz="1000" dirty="0"/>
          </a:p>
        </p:txBody>
      </p:sp>
      <p:sp>
        <p:nvSpPr>
          <p:cNvPr id="100" name="Rechteck 99">
            <a:extLst>
              <a:ext uri="{FF2B5EF4-FFF2-40B4-BE49-F238E27FC236}">
                <a16:creationId xmlns:a16="http://schemas.microsoft.com/office/drawing/2014/main" id="{34B35678-43BE-55F9-1222-8C8104EC56B2}"/>
              </a:ext>
            </a:extLst>
          </p:cNvPr>
          <p:cNvSpPr/>
          <p:nvPr/>
        </p:nvSpPr>
        <p:spPr bwMode="auto">
          <a:xfrm>
            <a:off x="6365690" y="3884363"/>
            <a:ext cx="1152145"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TCC</a:t>
            </a:r>
          </a:p>
        </p:txBody>
      </p:sp>
      <p:sp>
        <p:nvSpPr>
          <p:cNvPr id="101" name="Rechteck 100">
            <a:extLst>
              <a:ext uri="{FF2B5EF4-FFF2-40B4-BE49-F238E27FC236}">
                <a16:creationId xmlns:a16="http://schemas.microsoft.com/office/drawing/2014/main" id="{606C55C1-898C-AC62-1214-A49AA1D729FC}"/>
              </a:ext>
            </a:extLst>
          </p:cNvPr>
          <p:cNvSpPr/>
          <p:nvPr/>
        </p:nvSpPr>
        <p:spPr bwMode="auto">
          <a:xfrm>
            <a:off x="6365690" y="3495356"/>
            <a:ext cx="1152145" cy="35550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Jeux</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err="1">
                <a:ln>
                  <a:noFill/>
                </a:ln>
                <a:solidFill>
                  <a:schemeClr val="tx1"/>
                </a:solidFill>
                <a:effectLst/>
                <a:latin typeface="Arial" charset="0"/>
              </a:rPr>
              <a:t>Torunoi</a:t>
            </a:r>
            <a:endParaRPr kumimoji="0" lang="de-CH" sz="1000" b="0" i="0" u="none" strike="noStrike" cap="none" normalizeH="0" baseline="0" dirty="0">
              <a:ln>
                <a:noFill/>
              </a:ln>
              <a:solidFill>
                <a:schemeClr val="tx1"/>
              </a:solidFill>
              <a:effectLst/>
              <a:latin typeface="Arial" charset="0"/>
            </a:endParaRPr>
          </a:p>
        </p:txBody>
      </p:sp>
      <p:sp>
        <p:nvSpPr>
          <p:cNvPr id="102" name="Rechteck 101">
            <a:extLst>
              <a:ext uri="{FF2B5EF4-FFF2-40B4-BE49-F238E27FC236}">
                <a16:creationId xmlns:a16="http://schemas.microsoft.com/office/drawing/2014/main" id="{F9E914E4-7B24-29C4-DCE1-49AF58637C5E}"/>
              </a:ext>
            </a:extLst>
          </p:cNvPr>
          <p:cNvSpPr/>
          <p:nvPr/>
        </p:nvSpPr>
        <p:spPr bwMode="auto">
          <a:xfrm>
            <a:off x="7605377" y="2550809"/>
            <a:ext cx="1155195" cy="44136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Nordic Walking</a:t>
            </a:r>
          </a:p>
        </p:txBody>
      </p:sp>
      <p:sp>
        <p:nvSpPr>
          <p:cNvPr id="103" name="Rechteck 102">
            <a:extLst>
              <a:ext uri="{FF2B5EF4-FFF2-40B4-BE49-F238E27FC236}">
                <a16:creationId xmlns:a16="http://schemas.microsoft.com/office/drawing/2014/main" id="{765BF704-2757-164A-E330-2F2BABD1DDFC}"/>
              </a:ext>
            </a:extLst>
          </p:cNvPr>
          <p:cNvSpPr/>
          <p:nvPr/>
        </p:nvSpPr>
        <p:spPr bwMode="auto">
          <a:xfrm>
            <a:off x="7608427" y="3027191"/>
            <a:ext cx="1152145"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Exercices</a:t>
            </a:r>
            <a:r>
              <a:rPr lang="de-CH" sz="1000" dirty="0">
                <a:solidFill>
                  <a:srgbClr val="000000"/>
                </a:solidFill>
              </a:rPr>
              <a:t> de </a:t>
            </a:r>
            <a:r>
              <a:rPr lang="de-CH" sz="1000" dirty="0" err="1">
                <a:solidFill>
                  <a:srgbClr val="000000"/>
                </a:solidFill>
              </a:rPr>
              <a:t>coordination</a:t>
            </a:r>
            <a:r>
              <a:rPr lang="de-CH" sz="1000" dirty="0">
                <a:solidFill>
                  <a:srgbClr val="000000"/>
                </a:solidFill>
              </a:rPr>
              <a:t> (</a:t>
            </a:r>
            <a:r>
              <a:rPr lang="de-CH" sz="1000" dirty="0" err="1">
                <a:solidFill>
                  <a:srgbClr val="000000"/>
                </a:solidFill>
              </a:rPr>
              <a:t>outdoor</a:t>
            </a:r>
            <a:r>
              <a:rPr lang="de-CH" sz="1000" dirty="0">
                <a:solidFill>
                  <a:srgbClr val="000000"/>
                </a:solidFill>
              </a:rPr>
              <a:t>)</a:t>
            </a:r>
            <a:endParaRPr lang="de-CH" sz="1000" dirty="0">
              <a:latin typeface="Arial" charset="0"/>
            </a:endParaRPr>
          </a:p>
        </p:txBody>
      </p:sp>
      <p:sp>
        <p:nvSpPr>
          <p:cNvPr id="104" name="Rechteck 103">
            <a:extLst>
              <a:ext uri="{FF2B5EF4-FFF2-40B4-BE49-F238E27FC236}">
                <a16:creationId xmlns:a16="http://schemas.microsoft.com/office/drawing/2014/main" id="{AB76DE68-229E-DC3F-0976-EC8C9E03EB74}"/>
              </a:ext>
            </a:extLst>
          </p:cNvPr>
          <p:cNvSpPr/>
          <p:nvPr/>
        </p:nvSpPr>
        <p:spPr bwMode="auto">
          <a:xfrm>
            <a:off x="2855641" y="4981966"/>
            <a:ext cx="967363"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Tchoukball</a:t>
            </a:r>
            <a:endParaRPr kumimoji="0" lang="de-CH" sz="1000" b="0" i="0" u="none" strike="noStrike" cap="none" normalizeH="0" baseline="0" dirty="0">
              <a:ln>
                <a:noFill/>
              </a:ln>
              <a:solidFill>
                <a:schemeClr val="tx1"/>
              </a:solidFill>
              <a:effectLst/>
              <a:latin typeface="Arial" charset="0"/>
            </a:endParaRPr>
          </a:p>
        </p:txBody>
      </p:sp>
      <p:sp>
        <p:nvSpPr>
          <p:cNvPr id="105" name="Rechteck 104">
            <a:extLst>
              <a:ext uri="{FF2B5EF4-FFF2-40B4-BE49-F238E27FC236}">
                <a16:creationId xmlns:a16="http://schemas.microsoft.com/office/drawing/2014/main" id="{4BD9DE5D-7C5B-B587-7841-043DDB9DFE4C}"/>
              </a:ext>
            </a:extLst>
          </p:cNvPr>
          <p:cNvSpPr/>
          <p:nvPr/>
        </p:nvSpPr>
        <p:spPr bwMode="auto">
          <a:xfrm>
            <a:off x="3903353" y="5533886"/>
            <a:ext cx="1159229"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Circuits</a:t>
            </a:r>
            <a:r>
              <a:rPr lang="de-CH" sz="1000" dirty="0">
                <a:solidFill>
                  <a:srgbClr val="000000"/>
                </a:solidFill>
              </a:rPr>
              <a:t> de </a:t>
            </a:r>
            <a:r>
              <a:rPr lang="de-CH" sz="1000" dirty="0" err="1">
                <a:solidFill>
                  <a:srgbClr val="000000"/>
                </a:solidFill>
              </a:rPr>
              <a:t>musculation</a:t>
            </a:r>
            <a:endParaRPr lang="de-CH" sz="1000" dirty="0">
              <a:solidFill>
                <a:srgbClr val="000000"/>
              </a:solidFill>
            </a:endParaRPr>
          </a:p>
        </p:txBody>
      </p:sp>
      <p:sp>
        <p:nvSpPr>
          <p:cNvPr id="106" name="Rechteck 105">
            <a:extLst>
              <a:ext uri="{FF2B5EF4-FFF2-40B4-BE49-F238E27FC236}">
                <a16:creationId xmlns:a16="http://schemas.microsoft.com/office/drawing/2014/main" id="{4B88E8AF-B016-30EA-8555-51F0FB65C3E6}"/>
              </a:ext>
            </a:extLst>
          </p:cNvPr>
          <p:cNvSpPr/>
          <p:nvPr/>
        </p:nvSpPr>
        <p:spPr bwMode="auto">
          <a:xfrm>
            <a:off x="3903353" y="4978031"/>
            <a:ext cx="1159229"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Jeu </a:t>
            </a:r>
            <a:r>
              <a:rPr lang="de-CH" sz="1000" dirty="0" err="1"/>
              <a:t>aux</a:t>
            </a:r>
            <a:r>
              <a:rPr lang="de-CH" sz="1000" dirty="0"/>
              <a:t> </a:t>
            </a:r>
            <a:r>
              <a:rPr lang="de-CH" sz="1000" dirty="0" err="1"/>
              <a:t>choix</a:t>
            </a:r>
            <a:endParaRPr lang="de-CH" sz="1000" dirty="0"/>
          </a:p>
        </p:txBody>
      </p:sp>
      <p:sp>
        <p:nvSpPr>
          <p:cNvPr id="107" name="Rechteck 106">
            <a:extLst>
              <a:ext uri="{FF2B5EF4-FFF2-40B4-BE49-F238E27FC236}">
                <a16:creationId xmlns:a16="http://schemas.microsoft.com/office/drawing/2014/main" id="{241E10C1-A003-38DE-DF13-9CFD4A51D491}"/>
              </a:ext>
            </a:extLst>
          </p:cNvPr>
          <p:cNvSpPr/>
          <p:nvPr/>
        </p:nvSpPr>
        <p:spPr bwMode="auto">
          <a:xfrm>
            <a:off x="5150958" y="5538500"/>
            <a:ext cx="1159229" cy="493086"/>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Light-Contact</a:t>
            </a:r>
            <a:endParaRPr kumimoji="0" lang="de-CH" sz="1000" b="0" i="0" u="none" strike="noStrike" cap="none" normalizeH="0" baseline="0" dirty="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BEA88ACD-58C1-7911-320E-AA1ECBB7104F}"/>
              </a:ext>
            </a:extLst>
          </p:cNvPr>
          <p:cNvSpPr/>
          <p:nvPr/>
        </p:nvSpPr>
        <p:spPr bwMode="auto">
          <a:xfrm>
            <a:off x="6362148" y="4988305"/>
            <a:ext cx="1155687"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Kin-ball</a:t>
            </a:r>
          </a:p>
        </p:txBody>
      </p:sp>
      <p:sp>
        <p:nvSpPr>
          <p:cNvPr id="109" name="Rechteck 108">
            <a:extLst>
              <a:ext uri="{FF2B5EF4-FFF2-40B4-BE49-F238E27FC236}">
                <a16:creationId xmlns:a16="http://schemas.microsoft.com/office/drawing/2014/main" id="{805E4B14-65EF-342C-9BB0-4AC63F78DC0F}"/>
              </a:ext>
            </a:extLst>
          </p:cNvPr>
          <p:cNvSpPr/>
          <p:nvPr/>
        </p:nvSpPr>
        <p:spPr bwMode="auto">
          <a:xfrm>
            <a:off x="6362147" y="5538499"/>
            <a:ext cx="1159229" cy="4930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p>
        </p:txBody>
      </p:sp>
      <p:sp>
        <p:nvSpPr>
          <p:cNvPr id="110" name="Rechteck 109">
            <a:extLst>
              <a:ext uri="{FF2B5EF4-FFF2-40B4-BE49-F238E27FC236}">
                <a16:creationId xmlns:a16="http://schemas.microsoft.com/office/drawing/2014/main" id="{760BD238-FC0C-EF4D-FF45-571FFDD15EA3}"/>
              </a:ext>
            </a:extLst>
          </p:cNvPr>
          <p:cNvSpPr/>
          <p:nvPr/>
        </p:nvSpPr>
        <p:spPr bwMode="auto">
          <a:xfrm>
            <a:off x="7593140" y="4992240"/>
            <a:ext cx="1227801" cy="30115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Jeu </a:t>
            </a:r>
            <a:r>
              <a:rPr lang="de-CH" sz="1000" dirty="0" err="1"/>
              <a:t>aux</a:t>
            </a:r>
            <a:r>
              <a:rPr lang="de-CH" sz="1000" dirty="0"/>
              <a:t> </a:t>
            </a:r>
            <a:r>
              <a:rPr lang="de-CH" sz="1000" dirty="0" err="1"/>
              <a:t>choix</a:t>
            </a:r>
            <a:endParaRPr lang="de-CH" sz="1000" dirty="0"/>
          </a:p>
        </p:txBody>
      </p:sp>
      <p:sp>
        <p:nvSpPr>
          <p:cNvPr id="112" name="Rechteck 111">
            <a:extLst>
              <a:ext uri="{FF2B5EF4-FFF2-40B4-BE49-F238E27FC236}">
                <a16:creationId xmlns:a16="http://schemas.microsoft.com/office/drawing/2014/main" id="{963C8772-F5DF-1088-7F43-FBCABAD0DDDD}"/>
              </a:ext>
            </a:extLst>
          </p:cNvPr>
          <p:cNvSpPr/>
          <p:nvPr/>
        </p:nvSpPr>
        <p:spPr bwMode="auto">
          <a:xfrm>
            <a:off x="7593141" y="5719851"/>
            <a:ext cx="1227800" cy="311733"/>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CO</a:t>
            </a:r>
          </a:p>
        </p:txBody>
      </p:sp>
      <p:sp>
        <p:nvSpPr>
          <p:cNvPr id="113" name="Rechteck 112">
            <a:extLst>
              <a:ext uri="{FF2B5EF4-FFF2-40B4-BE49-F238E27FC236}">
                <a16:creationId xmlns:a16="http://schemas.microsoft.com/office/drawing/2014/main" id="{F785F67F-B906-8AAF-BA12-A0961889791D}"/>
              </a:ext>
            </a:extLst>
          </p:cNvPr>
          <p:cNvSpPr/>
          <p:nvPr/>
        </p:nvSpPr>
        <p:spPr bwMode="auto">
          <a:xfrm>
            <a:off x="7593140" y="5350908"/>
            <a:ext cx="1227801" cy="30115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p>
        </p:txBody>
      </p:sp>
      <p:sp>
        <p:nvSpPr>
          <p:cNvPr id="6" name="SeitenzahlBenutzerdefiniert">
            <a:extLst>
              <a:ext uri="{FF2B5EF4-FFF2-40B4-BE49-F238E27FC236}">
                <a16:creationId xmlns:a16="http://schemas.microsoft.com/office/drawing/2014/main" id="{8EAB1F25-E577-153F-2611-7FD1D701E5C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36645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 calcmode="lin" valueType="num">
                                      <p:cBhvr additive="base">
                                        <p:cTn id="52" dur="500" fill="hold"/>
                                        <p:tgtEl>
                                          <p:spTgt spid="104"/>
                                        </p:tgtEl>
                                        <p:attrNameLst>
                                          <p:attrName>ppt_x</p:attrName>
                                        </p:attrNameLst>
                                      </p:cBhvr>
                                      <p:tavLst>
                                        <p:tav tm="0">
                                          <p:val>
                                            <p:strVal val="#ppt_x"/>
                                          </p:val>
                                        </p:tav>
                                        <p:tav tm="100000">
                                          <p:val>
                                            <p:strVal val="#ppt_x"/>
                                          </p:val>
                                        </p:tav>
                                      </p:tavLst>
                                    </p:anim>
                                    <p:anim calcmode="lin" valueType="num">
                                      <p:cBhvr additive="base">
                                        <p:cTn id="53" dur="500" fill="hold"/>
                                        <p:tgtEl>
                                          <p:spTgt spid="104"/>
                                        </p:tgtEl>
                                        <p:attrNameLst>
                                          <p:attrName>ppt_y</p:attrName>
                                        </p:attrNameLst>
                                      </p:cBhvr>
                                      <p:tavLst>
                                        <p:tav tm="0">
                                          <p:val>
                                            <p:strVal val="1+#ppt_h/2"/>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anim calcmode="lin" valueType="num">
                                      <p:cBhvr>
                                        <p:cTn id="71" dur="1000" fill="hold"/>
                                        <p:tgtEl>
                                          <p:spTgt spid="41"/>
                                        </p:tgtEl>
                                        <p:attrNameLst>
                                          <p:attrName>ppt_x</p:attrName>
                                        </p:attrNameLst>
                                      </p:cBhvr>
                                      <p:tavLst>
                                        <p:tav tm="0">
                                          <p:val>
                                            <p:strVal val="#ppt_x"/>
                                          </p:val>
                                        </p:tav>
                                        <p:tav tm="100000">
                                          <p:val>
                                            <p:strVal val="#ppt_x"/>
                                          </p:val>
                                        </p:tav>
                                      </p:tavLst>
                                    </p:anim>
                                    <p:anim calcmode="lin" valueType="num">
                                      <p:cBhvr>
                                        <p:cTn id="72" dur="1000" fill="hold"/>
                                        <p:tgtEl>
                                          <p:spTgt spid="41"/>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1000"/>
                                        <p:tgtEl>
                                          <p:spTgt spid="106"/>
                                        </p:tgtEl>
                                      </p:cBhvr>
                                    </p:animEffect>
                                    <p:anim calcmode="lin" valueType="num">
                                      <p:cBhvr>
                                        <p:cTn id="86" dur="1000" fill="hold"/>
                                        <p:tgtEl>
                                          <p:spTgt spid="106"/>
                                        </p:tgtEl>
                                        <p:attrNameLst>
                                          <p:attrName>ppt_x</p:attrName>
                                        </p:attrNameLst>
                                      </p:cBhvr>
                                      <p:tavLst>
                                        <p:tav tm="0">
                                          <p:val>
                                            <p:strVal val="#ppt_x"/>
                                          </p:val>
                                        </p:tav>
                                        <p:tav tm="100000">
                                          <p:val>
                                            <p:strVal val="#ppt_x"/>
                                          </p:val>
                                        </p:tav>
                                      </p:tavLst>
                                    </p:anim>
                                    <p:anim calcmode="lin" valueType="num">
                                      <p:cBhvr>
                                        <p:cTn id="87" dur="1000" fill="hold"/>
                                        <p:tgtEl>
                                          <p:spTgt spid="10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05"/>
                                        </p:tgtEl>
                                        <p:attrNameLst>
                                          <p:attrName>style.visibility</p:attrName>
                                        </p:attrNameLst>
                                      </p:cBhvr>
                                      <p:to>
                                        <p:strVal val="visible"/>
                                      </p:to>
                                    </p:set>
                                    <p:animEffect transition="in" filter="fade">
                                      <p:cBhvr>
                                        <p:cTn id="90" dur="1000"/>
                                        <p:tgtEl>
                                          <p:spTgt spid="105"/>
                                        </p:tgtEl>
                                      </p:cBhvr>
                                    </p:animEffect>
                                    <p:anim calcmode="lin" valueType="num">
                                      <p:cBhvr>
                                        <p:cTn id="91" dur="1000" fill="hold"/>
                                        <p:tgtEl>
                                          <p:spTgt spid="105"/>
                                        </p:tgtEl>
                                        <p:attrNameLst>
                                          <p:attrName>ppt_x</p:attrName>
                                        </p:attrNameLst>
                                      </p:cBhvr>
                                      <p:tavLst>
                                        <p:tav tm="0">
                                          <p:val>
                                            <p:strVal val="#ppt_x"/>
                                          </p:val>
                                        </p:tav>
                                        <p:tav tm="100000">
                                          <p:val>
                                            <p:strVal val="#ppt_x"/>
                                          </p:val>
                                        </p:tav>
                                      </p:tavLst>
                                    </p:anim>
                                    <p:anim calcmode="lin" valueType="num">
                                      <p:cBhvr>
                                        <p:cTn id="92"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1000"/>
                                        <p:tgtEl>
                                          <p:spTgt spid="15"/>
                                        </p:tgtEl>
                                      </p:cBhvr>
                                    </p:animEffect>
                                    <p:anim calcmode="lin" valueType="num">
                                      <p:cBhvr>
                                        <p:cTn id="98" dur="1000" fill="hold"/>
                                        <p:tgtEl>
                                          <p:spTgt spid="15"/>
                                        </p:tgtEl>
                                        <p:attrNameLst>
                                          <p:attrName>ppt_x</p:attrName>
                                        </p:attrNameLst>
                                      </p:cBhvr>
                                      <p:tavLst>
                                        <p:tav tm="0">
                                          <p:val>
                                            <p:strVal val="#ppt_x"/>
                                          </p:val>
                                        </p:tav>
                                        <p:tav tm="100000">
                                          <p:val>
                                            <p:strVal val="#ppt_x"/>
                                          </p:val>
                                        </p:tav>
                                      </p:tavLst>
                                    </p:anim>
                                    <p:anim calcmode="lin" valueType="num">
                                      <p:cBhvr>
                                        <p:cTn id="9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1000"/>
                                        <p:tgtEl>
                                          <p:spTgt spid="52"/>
                                        </p:tgtEl>
                                      </p:cBhvr>
                                    </p:animEffect>
                                    <p:anim calcmode="lin" valueType="num">
                                      <p:cBhvr>
                                        <p:cTn id="105" dur="1000" fill="hold"/>
                                        <p:tgtEl>
                                          <p:spTgt spid="52"/>
                                        </p:tgtEl>
                                        <p:attrNameLst>
                                          <p:attrName>ppt_x</p:attrName>
                                        </p:attrNameLst>
                                      </p:cBhvr>
                                      <p:tavLst>
                                        <p:tav tm="0">
                                          <p:val>
                                            <p:strVal val="#ppt_x"/>
                                          </p:val>
                                        </p:tav>
                                        <p:tav tm="100000">
                                          <p:val>
                                            <p:strVal val="#ppt_x"/>
                                          </p:val>
                                        </p:tav>
                                      </p:tavLst>
                                    </p:anim>
                                    <p:anim calcmode="lin" valueType="num">
                                      <p:cBhvr>
                                        <p:cTn id="106" dur="1000" fill="hold"/>
                                        <p:tgtEl>
                                          <p:spTgt spid="52"/>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fade">
                                      <p:cBhvr>
                                        <p:cTn id="109" dur="1000"/>
                                        <p:tgtEl>
                                          <p:spTgt spid="43"/>
                                        </p:tgtEl>
                                      </p:cBhvr>
                                    </p:animEffect>
                                    <p:anim calcmode="lin" valueType="num">
                                      <p:cBhvr>
                                        <p:cTn id="110" dur="1000" fill="hold"/>
                                        <p:tgtEl>
                                          <p:spTgt spid="43"/>
                                        </p:tgtEl>
                                        <p:attrNameLst>
                                          <p:attrName>ppt_x</p:attrName>
                                        </p:attrNameLst>
                                      </p:cBhvr>
                                      <p:tavLst>
                                        <p:tav tm="0">
                                          <p:val>
                                            <p:strVal val="#ppt_x"/>
                                          </p:val>
                                        </p:tav>
                                        <p:tav tm="100000">
                                          <p:val>
                                            <p:strVal val="#ppt_x"/>
                                          </p:val>
                                        </p:tav>
                                      </p:tavLst>
                                    </p:anim>
                                    <p:anim calcmode="lin" valueType="num">
                                      <p:cBhvr>
                                        <p:cTn id="111" dur="1000" fill="hold"/>
                                        <p:tgtEl>
                                          <p:spTgt spid="4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fade">
                                      <p:cBhvr>
                                        <p:cTn id="114" dur="1000"/>
                                        <p:tgtEl>
                                          <p:spTgt spid="67"/>
                                        </p:tgtEl>
                                      </p:cBhvr>
                                    </p:animEffect>
                                    <p:anim calcmode="lin" valueType="num">
                                      <p:cBhvr>
                                        <p:cTn id="115" dur="1000" fill="hold"/>
                                        <p:tgtEl>
                                          <p:spTgt spid="67"/>
                                        </p:tgtEl>
                                        <p:attrNameLst>
                                          <p:attrName>ppt_x</p:attrName>
                                        </p:attrNameLst>
                                      </p:cBhvr>
                                      <p:tavLst>
                                        <p:tav tm="0">
                                          <p:val>
                                            <p:strVal val="#ppt_x"/>
                                          </p:val>
                                        </p:tav>
                                        <p:tav tm="100000">
                                          <p:val>
                                            <p:strVal val="#ppt_x"/>
                                          </p:val>
                                        </p:tav>
                                      </p:tavLst>
                                    </p:anim>
                                    <p:anim calcmode="lin" valueType="num">
                                      <p:cBhvr>
                                        <p:cTn id="116" dur="1000" fill="hold"/>
                                        <p:tgtEl>
                                          <p:spTgt spid="67"/>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1000"/>
                                        <p:tgtEl>
                                          <p:spTgt spid="78"/>
                                        </p:tgtEl>
                                      </p:cBhvr>
                                    </p:animEffect>
                                    <p:anim calcmode="lin" valueType="num">
                                      <p:cBhvr>
                                        <p:cTn id="120" dur="1000" fill="hold"/>
                                        <p:tgtEl>
                                          <p:spTgt spid="78"/>
                                        </p:tgtEl>
                                        <p:attrNameLst>
                                          <p:attrName>ppt_x</p:attrName>
                                        </p:attrNameLst>
                                      </p:cBhvr>
                                      <p:tavLst>
                                        <p:tav tm="0">
                                          <p:val>
                                            <p:strVal val="#ppt_x"/>
                                          </p:val>
                                        </p:tav>
                                        <p:tav tm="100000">
                                          <p:val>
                                            <p:strVal val="#ppt_x"/>
                                          </p:val>
                                        </p:tav>
                                      </p:tavLst>
                                    </p:anim>
                                    <p:anim calcmode="lin" valueType="num">
                                      <p:cBhvr>
                                        <p:cTn id="121" dur="1000" fill="hold"/>
                                        <p:tgtEl>
                                          <p:spTgt spid="78"/>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fade">
                                      <p:cBhvr>
                                        <p:cTn id="129" dur="1000"/>
                                        <p:tgtEl>
                                          <p:spTgt spid="107"/>
                                        </p:tgtEl>
                                      </p:cBhvr>
                                    </p:animEffect>
                                    <p:anim calcmode="lin" valueType="num">
                                      <p:cBhvr>
                                        <p:cTn id="130" dur="1000" fill="hold"/>
                                        <p:tgtEl>
                                          <p:spTgt spid="107"/>
                                        </p:tgtEl>
                                        <p:attrNameLst>
                                          <p:attrName>ppt_x</p:attrName>
                                        </p:attrNameLst>
                                      </p:cBhvr>
                                      <p:tavLst>
                                        <p:tav tm="0">
                                          <p:val>
                                            <p:strVal val="#ppt_x"/>
                                          </p:val>
                                        </p:tav>
                                        <p:tav tm="100000">
                                          <p:val>
                                            <p:strVal val="#ppt_x"/>
                                          </p:val>
                                        </p:tav>
                                      </p:tavLst>
                                    </p:anim>
                                    <p:anim calcmode="lin" valueType="num">
                                      <p:cBhvr>
                                        <p:cTn id="131"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Effect transition="in" filter="fade">
                                      <p:cBhvr>
                                        <p:cTn id="136" dur="1000"/>
                                        <p:tgtEl>
                                          <p:spTgt spid="16"/>
                                        </p:tgtEl>
                                      </p:cBhvr>
                                    </p:animEffect>
                                    <p:anim calcmode="lin" valueType="num">
                                      <p:cBhvr>
                                        <p:cTn id="137" dur="1000" fill="hold"/>
                                        <p:tgtEl>
                                          <p:spTgt spid="16"/>
                                        </p:tgtEl>
                                        <p:attrNameLst>
                                          <p:attrName>ppt_x</p:attrName>
                                        </p:attrNameLst>
                                      </p:cBhvr>
                                      <p:tavLst>
                                        <p:tav tm="0">
                                          <p:val>
                                            <p:strVal val="#ppt_x"/>
                                          </p:val>
                                        </p:tav>
                                        <p:tav tm="100000">
                                          <p:val>
                                            <p:strVal val="#ppt_x"/>
                                          </p:val>
                                        </p:tav>
                                      </p:tavLst>
                                    </p:anim>
                                    <p:anim calcmode="lin" valueType="num">
                                      <p:cBhvr>
                                        <p:cTn id="1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fade">
                                      <p:cBhvr>
                                        <p:cTn id="143" dur="1000"/>
                                        <p:tgtEl>
                                          <p:spTgt spid="44"/>
                                        </p:tgtEl>
                                      </p:cBhvr>
                                    </p:animEffect>
                                    <p:anim calcmode="lin" valueType="num">
                                      <p:cBhvr>
                                        <p:cTn id="144" dur="1000" fill="hold"/>
                                        <p:tgtEl>
                                          <p:spTgt spid="44"/>
                                        </p:tgtEl>
                                        <p:attrNameLst>
                                          <p:attrName>ppt_x</p:attrName>
                                        </p:attrNameLst>
                                      </p:cBhvr>
                                      <p:tavLst>
                                        <p:tav tm="0">
                                          <p:val>
                                            <p:strVal val="#ppt_x"/>
                                          </p:val>
                                        </p:tav>
                                        <p:tav tm="100000">
                                          <p:val>
                                            <p:strVal val="#ppt_x"/>
                                          </p:val>
                                        </p:tav>
                                      </p:tavLst>
                                    </p:anim>
                                    <p:anim calcmode="lin" valueType="num">
                                      <p:cBhvr>
                                        <p:cTn id="145" dur="1000" fill="hold"/>
                                        <p:tgtEl>
                                          <p:spTgt spid="44"/>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1000"/>
                                        <p:tgtEl>
                                          <p:spTgt spid="45"/>
                                        </p:tgtEl>
                                      </p:cBhvr>
                                    </p:animEffect>
                                    <p:anim calcmode="lin" valueType="num">
                                      <p:cBhvr>
                                        <p:cTn id="149" dur="1000" fill="hold"/>
                                        <p:tgtEl>
                                          <p:spTgt spid="45"/>
                                        </p:tgtEl>
                                        <p:attrNameLst>
                                          <p:attrName>ppt_x</p:attrName>
                                        </p:attrNameLst>
                                      </p:cBhvr>
                                      <p:tavLst>
                                        <p:tav tm="0">
                                          <p:val>
                                            <p:strVal val="#ppt_x"/>
                                          </p:val>
                                        </p:tav>
                                        <p:tav tm="100000">
                                          <p:val>
                                            <p:strVal val="#ppt_x"/>
                                          </p:val>
                                        </p:tav>
                                      </p:tavLst>
                                    </p:anim>
                                    <p:anim calcmode="lin" valueType="num">
                                      <p:cBhvr>
                                        <p:cTn id="150" dur="1000" fill="hold"/>
                                        <p:tgtEl>
                                          <p:spTgt spid="45"/>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101"/>
                                        </p:tgtEl>
                                        <p:attrNameLst>
                                          <p:attrName>style.visibility</p:attrName>
                                        </p:attrNameLst>
                                      </p:cBhvr>
                                      <p:to>
                                        <p:strVal val="visible"/>
                                      </p:to>
                                    </p:set>
                                    <p:animEffect transition="in" filter="fade">
                                      <p:cBhvr>
                                        <p:cTn id="153" dur="1000"/>
                                        <p:tgtEl>
                                          <p:spTgt spid="101"/>
                                        </p:tgtEl>
                                      </p:cBhvr>
                                    </p:animEffect>
                                    <p:anim calcmode="lin" valueType="num">
                                      <p:cBhvr>
                                        <p:cTn id="154" dur="1000" fill="hold"/>
                                        <p:tgtEl>
                                          <p:spTgt spid="101"/>
                                        </p:tgtEl>
                                        <p:attrNameLst>
                                          <p:attrName>ppt_x</p:attrName>
                                        </p:attrNameLst>
                                      </p:cBhvr>
                                      <p:tavLst>
                                        <p:tav tm="0">
                                          <p:val>
                                            <p:strVal val="#ppt_x"/>
                                          </p:val>
                                        </p:tav>
                                        <p:tav tm="100000">
                                          <p:val>
                                            <p:strVal val="#ppt_x"/>
                                          </p:val>
                                        </p:tav>
                                      </p:tavLst>
                                    </p:anim>
                                    <p:anim calcmode="lin" valueType="num">
                                      <p:cBhvr>
                                        <p:cTn id="155" dur="1000" fill="hold"/>
                                        <p:tgtEl>
                                          <p:spTgt spid="101"/>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00"/>
                                        </p:tgtEl>
                                        <p:attrNameLst>
                                          <p:attrName>style.visibility</p:attrName>
                                        </p:attrNameLst>
                                      </p:cBhvr>
                                      <p:to>
                                        <p:strVal val="visible"/>
                                      </p:to>
                                    </p:set>
                                    <p:animEffect transition="in" filter="fade">
                                      <p:cBhvr>
                                        <p:cTn id="158" dur="1000"/>
                                        <p:tgtEl>
                                          <p:spTgt spid="100"/>
                                        </p:tgtEl>
                                      </p:cBhvr>
                                    </p:animEffect>
                                    <p:anim calcmode="lin" valueType="num">
                                      <p:cBhvr>
                                        <p:cTn id="159" dur="1000" fill="hold"/>
                                        <p:tgtEl>
                                          <p:spTgt spid="100"/>
                                        </p:tgtEl>
                                        <p:attrNameLst>
                                          <p:attrName>ppt_x</p:attrName>
                                        </p:attrNameLst>
                                      </p:cBhvr>
                                      <p:tavLst>
                                        <p:tav tm="0">
                                          <p:val>
                                            <p:strVal val="#ppt_x"/>
                                          </p:val>
                                        </p:tav>
                                        <p:tav tm="100000">
                                          <p:val>
                                            <p:strVal val="#ppt_x"/>
                                          </p:val>
                                        </p:tav>
                                      </p:tavLst>
                                    </p:anim>
                                    <p:anim calcmode="lin" valueType="num">
                                      <p:cBhvr>
                                        <p:cTn id="160" dur="1000" fill="hold"/>
                                        <p:tgtEl>
                                          <p:spTgt spid="100"/>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22"/>
                                        </p:tgtEl>
                                        <p:attrNameLst>
                                          <p:attrName>style.visibility</p:attrName>
                                        </p:attrNameLst>
                                      </p:cBhvr>
                                      <p:to>
                                        <p:strVal val="visible"/>
                                      </p:to>
                                    </p:set>
                                    <p:animEffect transition="in" filter="fade">
                                      <p:cBhvr>
                                        <p:cTn id="163" dur="1000"/>
                                        <p:tgtEl>
                                          <p:spTgt spid="22"/>
                                        </p:tgtEl>
                                      </p:cBhvr>
                                    </p:animEffect>
                                    <p:anim calcmode="lin" valueType="num">
                                      <p:cBhvr>
                                        <p:cTn id="164" dur="1000" fill="hold"/>
                                        <p:tgtEl>
                                          <p:spTgt spid="22"/>
                                        </p:tgtEl>
                                        <p:attrNameLst>
                                          <p:attrName>ppt_x</p:attrName>
                                        </p:attrNameLst>
                                      </p:cBhvr>
                                      <p:tavLst>
                                        <p:tav tm="0">
                                          <p:val>
                                            <p:strVal val="#ppt_x"/>
                                          </p:val>
                                        </p:tav>
                                        <p:tav tm="100000">
                                          <p:val>
                                            <p:strVal val="#ppt_x"/>
                                          </p:val>
                                        </p:tav>
                                      </p:tavLst>
                                    </p:anim>
                                    <p:anim calcmode="lin" valueType="num">
                                      <p:cBhvr>
                                        <p:cTn id="165" dur="1000" fill="hold"/>
                                        <p:tgtEl>
                                          <p:spTgt spid="22"/>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08"/>
                                        </p:tgtEl>
                                        <p:attrNameLst>
                                          <p:attrName>style.visibility</p:attrName>
                                        </p:attrNameLst>
                                      </p:cBhvr>
                                      <p:to>
                                        <p:strVal val="visible"/>
                                      </p:to>
                                    </p:set>
                                    <p:animEffect transition="in" filter="fade">
                                      <p:cBhvr>
                                        <p:cTn id="168" dur="1000"/>
                                        <p:tgtEl>
                                          <p:spTgt spid="108"/>
                                        </p:tgtEl>
                                      </p:cBhvr>
                                    </p:animEffect>
                                    <p:anim calcmode="lin" valueType="num">
                                      <p:cBhvr>
                                        <p:cTn id="169" dur="1000" fill="hold"/>
                                        <p:tgtEl>
                                          <p:spTgt spid="108"/>
                                        </p:tgtEl>
                                        <p:attrNameLst>
                                          <p:attrName>ppt_x</p:attrName>
                                        </p:attrNameLst>
                                      </p:cBhvr>
                                      <p:tavLst>
                                        <p:tav tm="0">
                                          <p:val>
                                            <p:strVal val="#ppt_x"/>
                                          </p:val>
                                        </p:tav>
                                        <p:tav tm="100000">
                                          <p:val>
                                            <p:strVal val="#ppt_x"/>
                                          </p:val>
                                        </p:tav>
                                      </p:tavLst>
                                    </p:anim>
                                    <p:anim calcmode="lin" valueType="num">
                                      <p:cBhvr>
                                        <p:cTn id="170" dur="1000" fill="hold"/>
                                        <p:tgtEl>
                                          <p:spTgt spid="108"/>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09"/>
                                        </p:tgtEl>
                                        <p:attrNameLst>
                                          <p:attrName>style.visibility</p:attrName>
                                        </p:attrNameLst>
                                      </p:cBhvr>
                                      <p:to>
                                        <p:strVal val="visible"/>
                                      </p:to>
                                    </p:set>
                                    <p:animEffect transition="in" filter="fade">
                                      <p:cBhvr>
                                        <p:cTn id="173" dur="1000"/>
                                        <p:tgtEl>
                                          <p:spTgt spid="109"/>
                                        </p:tgtEl>
                                      </p:cBhvr>
                                    </p:animEffect>
                                    <p:anim calcmode="lin" valueType="num">
                                      <p:cBhvr>
                                        <p:cTn id="174" dur="1000" fill="hold"/>
                                        <p:tgtEl>
                                          <p:spTgt spid="109"/>
                                        </p:tgtEl>
                                        <p:attrNameLst>
                                          <p:attrName>ppt_x</p:attrName>
                                        </p:attrNameLst>
                                      </p:cBhvr>
                                      <p:tavLst>
                                        <p:tav tm="0">
                                          <p:val>
                                            <p:strVal val="#ppt_x"/>
                                          </p:val>
                                        </p:tav>
                                        <p:tav tm="100000">
                                          <p:val>
                                            <p:strVal val="#ppt_x"/>
                                          </p:val>
                                        </p:tav>
                                      </p:tavLst>
                                    </p:anim>
                                    <p:anim calcmode="lin" valueType="num">
                                      <p:cBhvr>
                                        <p:cTn id="175"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grpId="0" nodeType="clickEffect">
                                  <p:stCondLst>
                                    <p:cond delay="0"/>
                                  </p:stCondLst>
                                  <p:childTnLst>
                                    <p:set>
                                      <p:cBhvr>
                                        <p:cTn id="179" dur="1" fill="hold">
                                          <p:stCondLst>
                                            <p:cond delay="0"/>
                                          </p:stCondLst>
                                        </p:cTn>
                                        <p:tgtEl>
                                          <p:spTgt spid="17"/>
                                        </p:tgtEl>
                                        <p:attrNameLst>
                                          <p:attrName>style.visibility</p:attrName>
                                        </p:attrNameLst>
                                      </p:cBhvr>
                                      <p:to>
                                        <p:strVal val="visible"/>
                                      </p:to>
                                    </p:set>
                                    <p:animEffect transition="in" filter="fade">
                                      <p:cBhvr>
                                        <p:cTn id="180" dur="1000"/>
                                        <p:tgtEl>
                                          <p:spTgt spid="17"/>
                                        </p:tgtEl>
                                      </p:cBhvr>
                                    </p:animEffect>
                                    <p:anim calcmode="lin" valueType="num">
                                      <p:cBhvr>
                                        <p:cTn id="181" dur="1000" fill="hold"/>
                                        <p:tgtEl>
                                          <p:spTgt spid="17"/>
                                        </p:tgtEl>
                                        <p:attrNameLst>
                                          <p:attrName>ppt_x</p:attrName>
                                        </p:attrNameLst>
                                      </p:cBhvr>
                                      <p:tavLst>
                                        <p:tav tm="0">
                                          <p:val>
                                            <p:strVal val="#ppt_x"/>
                                          </p:val>
                                        </p:tav>
                                        <p:tav tm="100000">
                                          <p:val>
                                            <p:strVal val="#ppt_x"/>
                                          </p:val>
                                        </p:tav>
                                      </p:tavLst>
                                    </p:anim>
                                    <p:anim calcmode="lin" valueType="num">
                                      <p:cBhvr>
                                        <p:cTn id="1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102"/>
                                        </p:tgtEl>
                                        <p:attrNameLst>
                                          <p:attrName>style.visibility</p:attrName>
                                        </p:attrNameLst>
                                      </p:cBhvr>
                                      <p:to>
                                        <p:strVal val="visible"/>
                                      </p:to>
                                    </p:set>
                                    <p:animEffect transition="in" filter="fade">
                                      <p:cBhvr>
                                        <p:cTn id="187" dur="1000"/>
                                        <p:tgtEl>
                                          <p:spTgt spid="102"/>
                                        </p:tgtEl>
                                      </p:cBhvr>
                                    </p:animEffect>
                                    <p:anim calcmode="lin" valueType="num">
                                      <p:cBhvr>
                                        <p:cTn id="188" dur="1000" fill="hold"/>
                                        <p:tgtEl>
                                          <p:spTgt spid="102"/>
                                        </p:tgtEl>
                                        <p:attrNameLst>
                                          <p:attrName>ppt_x</p:attrName>
                                        </p:attrNameLst>
                                      </p:cBhvr>
                                      <p:tavLst>
                                        <p:tav tm="0">
                                          <p:val>
                                            <p:strVal val="#ppt_x"/>
                                          </p:val>
                                        </p:tav>
                                        <p:tav tm="100000">
                                          <p:val>
                                            <p:strVal val="#ppt_x"/>
                                          </p:val>
                                        </p:tav>
                                      </p:tavLst>
                                    </p:anim>
                                    <p:anim calcmode="lin" valueType="num">
                                      <p:cBhvr>
                                        <p:cTn id="189" dur="1000" fill="hold"/>
                                        <p:tgtEl>
                                          <p:spTgt spid="102"/>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03"/>
                                        </p:tgtEl>
                                        <p:attrNameLst>
                                          <p:attrName>style.visibility</p:attrName>
                                        </p:attrNameLst>
                                      </p:cBhvr>
                                      <p:to>
                                        <p:strVal val="visible"/>
                                      </p:to>
                                    </p:set>
                                    <p:animEffect transition="in" filter="fade">
                                      <p:cBhvr>
                                        <p:cTn id="192" dur="1000"/>
                                        <p:tgtEl>
                                          <p:spTgt spid="103"/>
                                        </p:tgtEl>
                                      </p:cBhvr>
                                    </p:animEffect>
                                    <p:anim calcmode="lin" valueType="num">
                                      <p:cBhvr>
                                        <p:cTn id="193" dur="1000" fill="hold"/>
                                        <p:tgtEl>
                                          <p:spTgt spid="103"/>
                                        </p:tgtEl>
                                        <p:attrNameLst>
                                          <p:attrName>ppt_x</p:attrName>
                                        </p:attrNameLst>
                                      </p:cBhvr>
                                      <p:tavLst>
                                        <p:tav tm="0">
                                          <p:val>
                                            <p:strVal val="#ppt_x"/>
                                          </p:val>
                                        </p:tav>
                                        <p:tav tm="100000">
                                          <p:val>
                                            <p:strVal val="#ppt_x"/>
                                          </p:val>
                                        </p:tav>
                                      </p:tavLst>
                                    </p:anim>
                                    <p:anim calcmode="lin" valueType="num">
                                      <p:cBhvr>
                                        <p:cTn id="194" dur="1000" fill="hold"/>
                                        <p:tgtEl>
                                          <p:spTgt spid="103"/>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26"/>
                                        </p:tgtEl>
                                        <p:attrNameLst>
                                          <p:attrName>style.visibility</p:attrName>
                                        </p:attrNameLst>
                                      </p:cBhvr>
                                      <p:to>
                                        <p:strVal val="visible"/>
                                      </p:to>
                                    </p:set>
                                    <p:animEffect transition="in" filter="fade">
                                      <p:cBhvr>
                                        <p:cTn id="197" dur="1000"/>
                                        <p:tgtEl>
                                          <p:spTgt spid="26"/>
                                        </p:tgtEl>
                                      </p:cBhvr>
                                    </p:animEffect>
                                    <p:anim calcmode="lin" valueType="num">
                                      <p:cBhvr>
                                        <p:cTn id="198" dur="1000" fill="hold"/>
                                        <p:tgtEl>
                                          <p:spTgt spid="26"/>
                                        </p:tgtEl>
                                        <p:attrNameLst>
                                          <p:attrName>ppt_x</p:attrName>
                                        </p:attrNameLst>
                                      </p:cBhvr>
                                      <p:tavLst>
                                        <p:tav tm="0">
                                          <p:val>
                                            <p:strVal val="#ppt_x"/>
                                          </p:val>
                                        </p:tav>
                                        <p:tav tm="100000">
                                          <p:val>
                                            <p:strVal val="#ppt_x"/>
                                          </p:val>
                                        </p:tav>
                                      </p:tavLst>
                                    </p:anim>
                                    <p:anim calcmode="lin" valueType="num">
                                      <p:cBhvr>
                                        <p:cTn id="199" dur="1000" fill="hold"/>
                                        <p:tgtEl>
                                          <p:spTgt spid="26"/>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29"/>
                                        </p:tgtEl>
                                        <p:attrNameLst>
                                          <p:attrName>style.visibility</p:attrName>
                                        </p:attrNameLst>
                                      </p:cBhvr>
                                      <p:to>
                                        <p:strVal val="visible"/>
                                      </p:to>
                                    </p:set>
                                    <p:animEffect transition="in" filter="fade">
                                      <p:cBhvr>
                                        <p:cTn id="202" dur="1000"/>
                                        <p:tgtEl>
                                          <p:spTgt spid="29"/>
                                        </p:tgtEl>
                                      </p:cBhvr>
                                    </p:animEffect>
                                    <p:anim calcmode="lin" valueType="num">
                                      <p:cBhvr>
                                        <p:cTn id="203" dur="1000" fill="hold"/>
                                        <p:tgtEl>
                                          <p:spTgt spid="29"/>
                                        </p:tgtEl>
                                        <p:attrNameLst>
                                          <p:attrName>ppt_x</p:attrName>
                                        </p:attrNameLst>
                                      </p:cBhvr>
                                      <p:tavLst>
                                        <p:tav tm="0">
                                          <p:val>
                                            <p:strVal val="#ppt_x"/>
                                          </p:val>
                                        </p:tav>
                                        <p:tav tm="100000">
                                          <p:val>
                                            <p:strVal val="#ppt_x"/>
                                          </p:val>
                                        </p:tav>
                                      </p:tavLst>
                                    </p:anim>
                                    <p:anim calcmode="lin" valueType="num">
                                      <p:cBhvr>
                                        <p:cTn id="204" dur="1000" fill="hold"/>
                                        <p:tgtEl>
                                          <p:spTgt spid="29"/>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110"/>
                                        </p:tgtEl>
                                        <p:attrNameLst>
                                          <p:attrName>style.visibility</p:attrName>
                                        </p:attrNameLst>
                                      </p:cBhvr>
                                      <p:to>
                                        <p:strVal val="visible"/>
                                      </p:to>
                                    </p:set>
                                    <p:animEffect transition="in" filter="fade">
                                      <p:cBhvr>
                                        <p:cTn id="207" dur="1000"/>
                                        <p:tgtEl>
                                          <p:spTgt spid="110"/>
                                        </p:tgtEl>
                                      </p:cBhvr>
                                    </p:animEffect>
                                    <p:anim calcmode="lin" valueType="num">
                                      <p:cBhvr>
                                        <p:cTn id="208" dur="1000" fill="hold"/>
                                        <p:tgtEl>
                                          <p:spTgt spid="110"/>
                                        </p:tgtEl>
                                        <p:attrNameLst>
                                          <p:attrName>ppt_x</p:attrName>
                                        </p:attrNameLst>
                                      </p:cBhvr>
                                      <p:tavLst>
                                        <p:tav tm="0">
                                          <p:val>
                                            <p:strVal val="#ppt_x"/>
                                          </p:val>
                                        </p:tav>
                                        <p:tav tm="100000">
                                          <p:val>
                                            <p:strVal val="#ppt_x"/>
                                          </p:val>
                                        </p:tav>
                                      </p:tavLst>
                                    </p:anim>
                                    <p:anim calcmode="lin" valueType="num">
                                      <p:cBhvr>
                                        <p:cTn id="209" dur="1000" fill="hold"/>
                                        <p:tgtEl>
                                          <p:spTgt spid="110"/>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113"/>
                                        </p:tgtEl>
                                        <p:attrNameLst>
                                          <p:attrName>style.visibility</p:attrName>
                                        </p:attrNameLst>
                                      </p:cBhvr>
                                      <p:to>
                                        <p:strVal val="visible"/>
                                      </p:to>
                                    </p:set>
                                    <p:animEffect transition="in" filter="fade">
                                      <p:cBhvr>
                                        <p:cTn id="212" dur="1000"/>
                                        <p:tgtEl>
                                          <p:spTgt spid="113"/>
                                        </p:tgtEl>
                                      </p:cBhvr>
                                    </p:animEffect>
                                    <p:anim calcmode="lin" valueType="num">
                                      <p:cBhvr>
                                        <p:cTn id="213" dur="1000" fill="hold"/>
                                        <p:tgtEl>
                                          <p:spTgt spid="113"/>
                                        </p:tgtEl>
                                        <p:attrNameLst>
                                          <p:attrName>ppt_x</p:attrName>
                                        </p:attrNameLst>
                                      </p:cBhvr>
                                      <p:tavLst>
                                        <p:tav tm="0">
                                          <p:val>
                                            <p:strVal val="#ppt_x"/>
                                          </p:val>
                                        </p:tav>
                                        <p:tav tm="100000">
                                          <p:val>
                                            <p:strVal val="#ppt_x"/>
                                          </p:val>
                                        </p:tav>
                                      </p:tavLst>
                                    </p:anim>
                                    <p:anim calcmode="lin" valueType="num">
                                      <p:cBhvr>
                                        <p:cTn id="214" dur="1000" fill="hold"/>
                                        <p:tgtEl>
                                          <p:spTgt spid="113"/>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0"/>
                                  </p:stCondLst>
                                  <p:childTnLst>
                                    <p:set>
                                      <p:cBhvr>
                                        <p:cTn id="216" dur="1" fill="hold">
                                          <p:stCondLst>
                                            <p:cond delay="0"/>
                                          </p:stCondLst>
                                        </p:cTn>
                                        <p:tgtEl>
                                          <p:spTgt spid="112"/>
                                        </p:tgtEl>
                                        <p:attrNameLst>
                                          <p:attrName>style.visibility</p:attrName>
                                        </p:attrNameLst>
                                      </p:cBhvr>
                                      <p:to>
                                        <p:strVal val="visible"/>
                                      </p:to>
                                    </p:set>
                                    <p:animEffect transition="in" filter="fade">
                                      <p:cBhvr>
                                        <p:cTn id="217" dur="1000"/>
                                        <p:tgtEl>
                                          <p:spTgt spid="112"/>
                                        </p:tgtEl>
                                      </p:cBhvr>
                                    </p:animEffect>
                                    <p:anim calcmode="lin" valueType="num">
                                      <p:cBhvr>
                                        <p:cTn id="218" dur="1000" fill="hold"/>
                                        <p:tgtEl>
                                          <p:spTgt spid="112"/>
                                        </p:tgtEl>
                                        <p:attrNameLst>
                                          <p:attrName>ppt_x</p:attrName>
                                        </p:attrNameLst>
                                      </p:cBhvr>
                                      <p:tavLst>
                                        <p:tav tm="0">
                                          <p:val>
                                            <p:strVal val="#ppt_x"/>
                                          </p:val>
                                        </p:tav>
                                        <p:tav tm="100000">
                                          <p:val>
                                            <p:strVal val="#ppt_x"/>
                                          </p:val>
                                        </p:tav>
                                      </p:tavLst>
                                    </p:anim>
                                    <p:anim calcmode="lin" valueType="num">
                                      <p:cBhvr>
                                        <p:cTn id="21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9" grpId="0" animBg="1"/>
      <p:bldP spid="31" grpId="0" animBg="1"/>
      <p:bldP spid="39" grpId="0" animBg="1"/>
      <p:bldP spid="40" grpId="0" animBg="1"/>
      <p:bldP spid="41" grpId="0" animBg="1"/>
      <p:bldP spid="43" grpId="0" animBg="1"/>
      <p:bldP spid="44" grpId="0" animBg="1"/>
      <p:bldP spid="45" grpId="0" animBg="1"/>
      <p:bldP spid="48" grpId="0"/>
      <p:bldP spid="52" grpId="0" animBg="1"/>
      <p:bldP spid="67" grpId="0" animBg="1"/>
      <p:bldP spid="78"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animBg="1"/>
      <p:bldP spid="1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8160F-4ABD-36AB-4226-1400CAE3A65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C86BF17-D63B-9807-B049-8B5A977E4246}"/>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di </a:t>
            </a:r>
            <a:r>
              <a:rPr lang="de-CH" dirty="0" err="1"/>
              <a:t>ufficiali</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2" name="Rechteck 1">
            <a:extLst>
              <a:ext uri="{FF2B5EF4-FFF2-40B4-BE49-F238E27FC236}">
                <a16:creationId xmlns:a16="http://schemas.microsoft.com/office/drawing/2014/main" id="{AB2BF7DB-A7BD-BC63-4B56-E85F8FB2EE48}"/>
              </a:ext>
            </a:extLst>
          </p:cNvPr>
          <p:cNvSpPr/>
          <p:nvPr/>
        </p:nvSpPr>
        <p:spPr bwMode="auto">
          <a:xfrm>
            <a:off x="2126630" y="1196752"/>
            <a:ext cx="6777682" cy="49388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3" name="Rechteck 2">
            <a:extLst>
              <a:ext uri="{FF2B5EF4-FFF2-40B4-BE49-F238E27FC236}">
                <a16:creationId xmlns:a16="http://schemas.microsoft.com/office/drawing/2014/main" id="{1F78A29B-967C-36B6-5BE0-BFD2D1103A72}"/>
              </a:ext>
            </a:extLst>
          </p:cNvPr>
          <p:cNvSpPr/>
          <p:nvPr/>
        </p:nvSpPr>
        <p:spPr bwMode="auto">
          <a:xfrm>
            <a:off x="8977174" y="1196752"/>
            <a:ext cx="648072" cy="49388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a:t>
            </a:r>
            <a:br>
              <a:rPr lang="de-CH" sz="1100" dirty="0">
                <a:solidFill>
                  <a:srgbClr val="000000"/>
                </a:solidFill>
              </a:rPr>
            </a:br>
            <a:r>
              <a:rPr lang="de-CH" sz="1100" dirty="0">
                <a:solidFill>
                  <a:srgbClr val="000000"/>
                </a:solidFill>
              </a:rPr>
              <a:t>min</a:t>
            </a:r>
          </a:p>
        </p:txBody>
      </p:sp>
      <p:sp>
        <p:nvSpPr>
          <p:cNvPr id="5" name="Rechteck 4">
            <a:extLst>
              <a:ext uri="{FF2B5EF4-FFF2-40B4-BE49-F238E27FC236}">
                <a16:creationId xmlns:a16="http://schemas.microsoft.com/office/drawing/2014/main" id="{155FAB17-FF4F-FD59-073E-17F394B8FA76}"/>
              </a:ext>
            </a:extLst>
          </p:cNvPr>
          <p:cNvSpPr/>
          <p:nvPr/>
        </p:nvSpPr>
        <p:spPr bwMode="auto">
          <a:xfrm>
            <a:off x="2126630" y="6239373"/>
            <a:ext cx="6777682" cy="32253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fr-CH" sz="950" dirty="0">
              <a:solidFill>
                <a:srgbClr val="000000"/>
              </a:solidFill>
            </a:endParaRPr>
          </a:p>
        </p:txBody>
      </p:sp>
      <p:sp>
        <p:nvSpPr>
          <p:cNvPr id="7" name="Rechteck 6">
            <a:extLst>
              <a:ext uri="{FF2B5EF4-FFF2-40B4-BE49-F238E27FC236}">
                <a16:creationId xmlns:a16="http://schemas.microsoft.com/office/drawing/2014/main" id="{170865E3-C4EA-A84D-7B52-BD57462AB013}"/>
              </a:ext>
            </a:extLst>
          </p:cNvPr>
          <p:cNvSpPr/>
          <p:nvPr/>
        </p:nvSpPr>
        <p:spPr bwMode="auto">
          <a:xfrm>
            <a:off x="8977174" y="6252341"/>
            <a:ext cx="648072" cy="32253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a:t>
            </a:r>
            <a:br>
              <a:rPr lang="de-CH" sz="1100" dirty="0">
                <a:solidFill>
                  <a:srgbClr val="000000"/>
                </a:solidFill>
              </a:rPr>
            </a:br>
            <a:r>
              <a:rPr lang="de-CH" sz="1100" dirty="0">
                <a:solidFill>
                  <a:srgbClr val="000000"/>
                </a:solidFill>
              </a:rPr>
              <a:t>min</a:t>
            </a:r>
          </a:p>
        </p:txBody>
      </p:sp>
      <p:sp>
        <p:nvSpPr>
          <p:cNvPr id="8" name="Rechteck 7">
            <a:extLst>
              <a:ext uri="{FF2B5EF4-FFF2-40B4-BE49-F238E27FC236}">
                <a16:creationId xmlns:a16="http://schemas.microsoft.com/office/drawing/2014/main" id="{E8C12D2F-DE86-C9FA-4440-0FA6124D0852}"/>
              </a:ext>
            </a:extLst>
          </p:cNvPr>
          <p:cNvSpPr/>
          <p:nvPr/>
        </p:nvSpPr>
        <p:spPr bwMode="auto">
          <a:xfrm>
            <a:off x="8986822"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9" name="Rechteck 8">
            <a:extLst>
              <a:ext uri="{FF2B5EF4-FFF2-40B4-BE49-F238E27FC236}">
                <a16:creationId xmlns:a16="http://schemas.microsoft.com/office/drawing/2014/main" id="{040C5E2B-47A4-A510-9C4D-185C06DD2537}"/>
              </a:ext>
            </a:extLst>
          </p:cNvPr>
          <p:cNvSpPr/>
          <p:nvPr/>
        </p:nvSpPr>
        <p:spPr bwMode="auto">
          <a:xfrm>
            <a:off x="8201252" y="6597352"/>
            <a:ext cx="711990"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10" name="Textfeld 4">
            <a:extLst>
              <a:ext uri="{FF2B5EF4-FFF2-40B4-BE49-F238E27FC236}">
                <a16:creationId xmlns:a16="http://schemas.microsoft.com/office/drawing/2014/main" id="{F2BDDDDD-B8AE-C058-0C4B-8146F1427177}"/>
              </a:ext>
            </a:extLst>
          </p:cNvPr>
          <p:cNvSpPr txBox="1">
            <a:spLocks noChangeArrowheads="1"/>
          </p:cNvSpPr>
          <p:nvPr/>
        </p:nvSpPr>
        <p:spPr bwMode="auto">
          <a:xfrm>
            <a:off x="2198638" y="2069239"/>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SU</a:t>
            </a:r>
            <a:br>
              <a:rPr lang="de-CH" altLang="fr-FR" sz="1100" b="1" dirty="0">
                <a:solidFill>
                  <a:srgbClr val="FFFFFF"/>
                </a:solidFill>
              </a:rPr>
            </a:br>
            <a:r>
              <a:rPr lang="de-CH" altLang="fr-FR" sz="1100" b="1" dirty="0">
                <a:solidFill>
                  <a:srgbClr val="FFFFFF"/>
                </a:solidFill>
              </a:rPr>
              <a:t>sett</a:t>
            </a:r>
          </a:p>
        </p:txBody>
      </p:sp>
      <p:sp>
        <p:nvSpPr>
          <p:cNvPr id="11" name="Textfeld 14">
            <a:extLst>
              <a:ext uri="{FF2B5EF4-FFF2-40B4-BE49-F238E27FC236}">
                <a16:creationId xmlns:a16="http://schemas.microsoft.com/office/drawing/2014/main" id="{CD25CDEA-00FE-A23E-280E-7FF2A7D732B6}"/>
              </a:ext>
            </a:extLst>
          </p:cNvPr>
          <p:cNvSpPr txBox="1">
            <a:spLocks noChangeArrowheads="1"/>
          </p:cNvSpPr>
          <p:nvPr/>
        </p:nvSpPr>
        <p:spPr bwMode="auto">
          <a:xfrm>
            <a:off x="2629884"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12" name="Rechteck 11">
            <a:extLst>
              <a:ext uri="{FF2B5EF4-FFF2-40B4-BE49-F238E27FC236}">
                <a16:creationId xmlns:a16="http://schemas.microsoft.com/office/drawing/2014/main" id="{07BB5BB3-5A7F-9ACE-9398-D16EDD38DAA7}"/>
              </a:ext>
            </a:extLst>
          </p:cNvPr>
          <p:cNvSpPr/>
          <p:nvPr/>
        </p:nvSpPr>
        <p:spPr bwMode="auto">
          <a:xfrm rot="16200000">
            <a:off x="2032064" y="5290292"/>
            <a:ext cx="1050541" cy="432049"/>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l"/>
            <a:r>
              <a:rPr lang="de-CH" sz="1000" dirty="0"/>
              <a:t>TFE </a:t>
            </a:r>
          </a:p>
          <a:p>
            <a:pPr algn="l"/>
            <a:r>
              <a:rPr lang="de-CH" sz="1000" dirty="0"/>
              <a:t>3 </a:t>
            </a:r>
            <a:r>
              <a:rPr lang="de-CH" sz="1000" dirty="0" err="1"/>
              <a:t>discipline</a:t>
            </a:r>
            <a:endParaRPr lang="de-CH" sz="1000" dirty="0"/>
          </a:p>
        </p:txBody>
      </p:sp>
      <p:sp>
        <p:nvSpPr>
          <p:cNvPr id="13" name="Rechteck 12">
            <a:extLst>
              <a:ext uri="{FF2B5EF4-FFF2-40B4-BE49-F238E27FC236}">
                <a16:creationId xmlns:a16="http://schemas.microsoft.com/office/drawing/2014/main" id="{464AA8F1-F966-B9F8-D3EF-E0086450498D}"/>
              </a:ext>
            </a:extLst>
          </p:cNvPr>
          <p:cNvSpPr/>
          <p:nvPr/>
        </p:nvSpPr>
        <p:spPr bwMode="auto">
          <a:xfrm>
            <a:off x="2670860" y="4350284"/>
            <a:ext cx="1152145"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Teoria </a:t>
            </a:r>
          </a:p>
          <a:p>
            <a:pPr algn="ctr" eaLnBrk="0" hangingPunct="0"/>
            <a:r>
              <a:rPr lang="de-CH" sz="1000" dirty="0" err="1"/>
              <a:t>dello</a:t>
            </a:r>
            <a:r>
              <a:rPr lang="de-CH" sz="1000" dirty="0"/>
              <a:t> </a:t>
            </a:r>
            <a:r>
              <a:rPr lang="de-CH" sz="1000" dirty="0" err="1"/>
              <a:t>sport</a:t>
            </a:r>
            <a:r>
              <a:rPr lang="de-CH" sz="1000" dirty="0"/>
              <a:t> 1</a:t>
            </a:r>
          </a:p>
        </p:txBody>
      </p:sp>
      <p:sp>
        <p:nvSpPr>
          <p:cNvPr id="14" name="Textfeld 14">
            <a:extLst>
              <a:ext uri="{FF2B5EF4-FFF2-40B4-BE49-F238E27FC236}">
                <a16:creationId xmlns:a16="http://schemas.microsoft.com/office/drawing/2014/main" id="{6C2608E8-6866-E5AF-7588-DC25B7363DAC}"/>
              </a:ext>
            </a:extLst>
          </p:cNvPr>
          <p:cNvSpPr txBox="1">
            <a:spLocks noChangeArrowheads="1"/>
          </p:cNvSpPr>
          <p:nvPr/>
        </p:nvSpPr>
        <p:spPr bwMode="auto">
          <a:xfrm>
            <a:off x="3862377"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4-6</a:t>
            </a:r>
          </a:p>
        </p:txBody>
      </p:sp>
      <p:sp>
        <p:nvSpPr>
          <p:cNvPr id="15" name="Textfeld 14">
            <a:extLst>
              <a:ext uri="{FF2B5EF4-FFF2-40B4-BE49-F238E27FC236}">
                <a16:creationId xmlns:a16="http://schemas.microsoft.com/office/drawing/2014/main" id="{71EB5095-58E9-1B2F-C28D-973479928E63}"/>
              </a:ext>
            </a:extLst>
          </p:cNvPr>
          <p:cNvSpPr txBox="1">
            <a:spLocks noChangeArrowheads="1"/>
          </p:cNvSpPr>
          <p:nvPr/>
        </p:nvSpPr>
        <p:spPr bwMode="auto">
          <a:xfrm>
            <a:off x="5095271"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7-9</a:t>
            </a:r>
          </a:p>
        </p:txBody>
      </p:sp>
      <p:sp>
        <p:nvSpPr>
          <p:cNvPr id="16" name="Textfeld 14">
            <a:extLst>
              <a:ext uri="{FF2B5EF4-FFF2-40B4-BE49-F238E27FC236}">
                <a16:creationId xmlns:a16="http://schemas.microsoft.com/office/drawing/2014/main" id="{E2FF5B52-E9E1-5977-4EAB-ADBC16DB3004}"/>
              </a:ext>
            </a:extLst>
          </p:cNvPr>
          <p:cNvSpPr txBox="1">
            <a:spLocks noChangeArrowheads="1"/>
          </p:cNvSpPr>
          <p:nvPr/>
        </p:nvSpPr>
        <p:spPr bwMode="auto">
          <a:xfrm>
            <a:off x="6328166"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10-12</a:t>
            </a:r>
          </a:p>
        </p:txBody>
      </p:sp>
      <p:sp>
        <p:nvSpPr>
          <p:cNvPr id="17" name="Textfeld 14">
            <a:extLst>
              <a:ext uri="{FF2B5EF4-FFF2-40B4-BE49-F238E27FC236}">
                <a16:creationId xmlns:a16="http://schemas.microsoft.com/office/drawing/2014/main" id="{9C6C7342-9135-965B-5FC8-FC1574DB8E5F}"/>
              </a:ext>
            </a:extLst>
          </p:cNvPr>
          <p:cNvSpPr txBox="1">
            <a:spLocks noChangeArrowheads="1"/>
          </p:cNvSpPr>
          <p:nvPr/>
        </p:nvSpPr>
        <p:spPr bwMode="auto">
          <a:xfrm>
            <a:off x="7560658" y="2104953"/>
            <a:ext cx="1232493"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13-15</a:t>
            </a:r>
          </a:p>
        </p:txBody>
      </p:sp>
      <p:cxnSp>
        <p:nvCxnSpPr>
          <p:cNvPr id="18" name="Gerade Verbindung 5">
            <a:extLst>
              <a:ext uri="{FF2B5EF4-FFF2-40B4-BE49-F238E27FC236}">
                <a16:creationId xmlns:a16="http://schemas.microsoft.com/office/drawing/2014/main" id="{557F65C2-FA7B-8C75-114D-7CF522B43E48}"/>
              </a:ext>
            </a:extLst>
          </p:cNvPr>
          <p:cNvCxnSpPr/>
          <p:nvPr/>
        </p:nvCxnSpPr>
        <p:spPr bwMode="auto">
          <a:xfrm>
            <a:off x="2126630" y="4905556"/>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20" name="Rechteck 19">
            <a:extLst>
              <a:ext uri="{FF2B5EF4-FFF2-40B4-BE49-F238E27FC236}">
                <a16:creationId xmlns:a16="http://schemas.microsoft.com/office/drawing/2014/main" id="{AC74E0C6-6A16-9205-D2D4-15B262C92D40}"/>
              </a:ext>
            </a:extLst>
          </p:cNvPr>
          <p:cNvSpPr/>
          <p:nvPr/>
        </p:nvSpPr>
        <p:spPr bwMode="auto">
          <a:xfrm>
            <a:off x="3903353" y="4350284"/>
            <a:ext cx="1159229"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Teoria </a:t>
            </a:r>
          </a:p>
          <a:p>
            <a:pPr algn="ctr" eaLnBrk="0" hangingPunct="0"/>
            <a:r>
              <a:rPr lang="de-CH" sz="1000" dirty="0" err="1"/>
              <a:t>dello</a:t>
            </a:r>
            <a:r>
              <a:rPr lang="de-CH" sz="1000" dirty="0"/>
              <a:t> </a:t>
            </a:r>
            <a:r>
              <a:rPr lang="de-CH" sz="1000" dirty="0" err="1"/>
              <a:t>sport</a:t>
            </a:r>
            <a:r>
              <a:rPr lang="de-CH" sz="1000" dirty="0"/>
              <a:t> 2</a:t>
            </a:r>
          </a:p>
        </p:txBody>
      </p:sp>
      <p:sp>
        <p:nvSpPr>
          <p:cNvPr id="21" name="Rechteck 20">
            <a:extLst>
              <a:ext uri="{FF2B5EF4-FFF2-40B4-BE49-F238E27FC236}">
                <a16:creationId xmlns:a16="http://schemas.microsoft.com/office/drawing/2014/main" id="{648483A1-EB32-86A5-C8CC-4C5BDBE602E2}"/>
              </a:ext>
            </a:extLst>
          </p:cNvPr>
          <p:cNvSpPr/>
          <p:nvPr/>
        </p:nvSpPr>
        <p:spPr bwMode="auto">
          <a:xfrm>
            <a:off x="5135444" y="4350284"/>
            <a:ext cx="1174743" cy="413274"/>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Teoria </a:t>
            </a:r>
          </a:p>
          <a:p>
            <a:pPr algn="ctr" eaLnBrk="0" hangingPunct="0"/>
            <a:r>
              <a:rPr lang="de-CH" sz="1000" dirty="0" err="1"/>
              <a:t>dello</a:t>
            </a:r>
            <a:r>
              <a:rPr lang="de-CH" sz="1000" dirty="0"/>
              <a:t> </a:t>
            </a:r>
            <a:r>
              <a:rPr lang="de-CH" sz="1000" dirty="0" err="1"/>
              <a:t>sport</a:t>
            </a:r>
            <a:r>
              <a:rPr lang="de-CH" sz="1000" dirty="0"/>
              <a:t> 3</a:t>
            </a:r>
          </a:p>
        </p:txBody>
      </p:sp>
      <p:sp>
        <p:nvSpPr>
          <p:cNvPr id="22" name="Rechteck 21">
            <a:extLst>
              <a:ext uri="{FF2B5EF4-FFF2-40B4-BE49-F238E27FC236}">
                <a16:creationId xmlns:a16="http://schemas.microsoft.com/office/drawing/2014/main" id="{FBFC2A42-41F4-0661-5427-4F68912970A9}"/>
              </a:ext>
            </a:extLst>
          </p:cNvPr>
          <p:cNvSpPr/>
          <p:nvPr/>
        </p:nvSpPr>
        <p:spPr bwMode="auto">
          <a:xfrm>
            <a:off x="6367536" y="4350284"/>
            <a:ext cx="1150300" cy="413742"/>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Teoria </a:t>
            </a:r>
          </a:p>
          <a:p>
            <a:pPr algn="ctr" eaLnBrk="0" hangingPunct="0"/>
            <a:r>
              <a:rPr lang="de-CH" sz="1000" dirty="0" err="1"/>
              <a:t>dello</a:t>
            </a:r>
            <a:r>
              <a:rPr lang="de-CH" sz="1000" dirty="0"/>
              <a:t> </a:t>
            </a:r>
            <a:r>
              <a:rPr lang="de-CH" sz="1000" dirty="0" err="1"/>
              <a:t>sport</a:t>
            </a:r>
            <a:r>
              <a:rPr lang="de-CH" sz="1000" dirty="0"/>
              <a:t> 4</a:t>
            </a:r>
            <a:endParaRPr kumimoji="0" lang="de-CH" sz="1000" b="0" i="0" u="none" strike="noStrike" cap="none" normalizeH="0" baseline="0" dirty="0">
              <a:ln>
                <a:noFill/>
              </a:ln>
              <a:solidFill>
                <a:schemeClr val="tx1"/>
              </a:solidFill>
              <a:effectLst/>
              <a:latin typeface="Arial" charset="0"/>
            </a:endParaRPr>
          </a:p>
        </p:txBody>
      </p:sp>
      <p:sp>
        <p:nvSpPr>
          <p:cNvPr id="23" name="Rechteck 22">
            <a:extLst>
              <a:ext uri="{FF2B5EF4-FFF2-40B4-BE49-F238E27FC236}">
                <a16:creationId xmlns:a16="http://schemas.microsoft.com/office/drawing/2014/main" id="{C8481284-A0DD-81CD-2F08-573D8F355ADD}"/>
              </a:ext>
            </a:extLst>
          </p:cNvPr>
          <p:cNvSpPr/>
          <p:nvPr/>
        </p:nvSpPr>
        <p:spPr bwMode="auto">
          <a:xfrm>
            <a:off x="2630686" y="4280148"/>
            <a:ext cx="6192687" cy="553400"/>
          </a:xfrm>
          <a:prstGeom prst="rect">
            <a:avLst/>
          </a:prstGeom>
          <a:noFill/>
          <a:ln w="254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25" name="Rechteck 24">
            <a:extLst>
              <a:ext uri="{FF2B5EF4-FFF2-40B4-BE49-F238E27FC236}">
                <a16:creationId xmlns:a16="http://schemas.microsoft.com/office/drawing/2014/main" id="{F953F12B-076D-32C6-4498-7E6D4F7C1145}"/>
              </a:ext>
            </a:extLst>
          </p:cNvPr>
          <p:cNvSpPr/>
          <p:nvPr/>
        </p:nvSpPr>
        <p:spPr bwMode="auto">
          <a:xfrm>
            <a:off x="3919520" y="3719624"/>
            <a:ext cx="1143062"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Pista</a:t>
            </a:r>
            <a:r>
              <a:rPr lang="de-CH" sz="1000" dirty="0"/>
              <a:t> </a:t>
            </a:r>
            <a:r>
              <a:rPr lang="de-CH" sz="1000" dirty="0" err="1"/>
              <a:t>osta</a:t>
            </a:r>
            <a:r>
              <a:rPr lang="de-CH" sz="1000" dirty="0"/>
              <a:t> </a:t>
            </a:r>
            <a:r>
              <a:rPr lang="de-CH" sz="1000" dirty="0" err="1"/>
              <a:t>terreno</a:t>
            </a:r>
            <a:endParaRPr lang="de-CH" sz="1000" dirty="0"/>
          </a:p>
        </p:txBody>
      </p:sp>
      <p:sp>
        <p:nvSpPr>
          <p:cNvPr id="26" name="Rechteck 25">
            <a:extLst>
              <a:ext uri="{FF2B5EF4-FFF2-40B4-BE49-F238E27FC236}">
                <a16:creationId xmlns:a16="http://schemas.microsoft.com/office/drawing/2014/main" id="{6FE5799D-9822-307D-0AA2-8BC71618CCBE}"/>
              </a:ext>
            </a:extLst>
          </p:cNvPr>
          <p:cNvSpPr/>
          <p:nvPr/>
        </p:nvSpPr>
        <p:spPr bwMode="auto">
          <a:xfrm>
            <a:off x="7605377" y="4350284"/>
            <a:ext cx="576000" cy="4140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Rip.</a:t>
            </a:r>
            <a:endParaRPr kumimoji="0" lang="de-CH" sz="1000" b="0" i="0" u="none" strike="noStrike" cap="none" normalizeH="0" baseline="0" dirty="0">
              <a:ln>
                <a:noFill/>
              </a:ln>
              <a:solidFill>
                <a:schemeClr val="tx1"/>
              </a:solidFill>
              <a:effectLst/>
              <a:latin typeface="Arial" charset="0"/>
            </a:endParaRPr>
          </a:p>
        </p:txBody>
      </p:sp>
      <p:sp>
        <p:nvSpPr>
          <p:cNvPr id="29" name="Rechteck 28">
            <a:extLst>
              <a:ext uri="{FF2B5EF4-FFF2-40B4-BE49-F238E27FC236}">
                <a16:creationId xmlns:a16="http://schemas.microsoft.com/office/drawing/2014/main" id="{2B209F0E-F966-BD61-C666-AB027B405E9F}"/>
              </a:ext>
            </a:extLst>
          </p:cNvPr>
          <p:cNvSpPr/>
          <p:nvPr/>
        </p:nvSpPr>
        <p:spPr bwMode="auto">
          <a:xfrm>
            <a:off x="8201252" y="4348913"/>
            <a:ext cx="576613" cy="413742"/>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Esame</a:t>
            </a:r>
            <a:endParaRPr lang="de-CH" sz="1000" dirty="0"/>
          </a:p>
        </p:txBody>
      </p:sp>
      <p:sp>
        <p:nvSpPr>
          <p:cNvPr id="31" name="Rechteck 30">
            <a:extLst>
              <a:ext uri="{FF2B5EF4-FFF2-40B4-BE49-F238E27FC236}">
                <a16:creationId xmlns:a16="http://schemas.microsoft.com/office/drawing/2014/main" id="{19FACB6B-AAA7-F490-BB51-9687BC3E2EE2}"/>
              </a:ext>
            </a:extLst>
          </p:cNvPr>
          <p:cNvSpPr/>
          <p:nvPr/>
        </p:nvSpPr>
        <p:spPr bwMode="auto">
          <a:xfrm>
            <a:off x="2814456" y="5538500"/>
            <a:ext cx="1008549"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000" dirty="0">
                <a:solidFill>
                  <a:srgbClr val="000000"/>
                </a:solidFill>
              </a:rPr>
              <a:t>Forme dei circuiti di forza</a:t>
            </a:r>
            <a:endParaRPr lang="de-CH" sz="1000" dirty="0">
              <a:solidFill>
                <a:srgbClr val="000000"/>
              </a:solidFill>
            </a:endParaRPr>
          </a:p>
        </p:txBody>
      </p:sp>
      <p:sp>
        <p:nvSpPr>
          <p:cNvPr id="39" name="Rechteck 38">
            <a:extLst>
              <a:ext uri="{FF2B5EF4-FFF2-40B4-BE49-F238E27FC236}">
                <a16:creationId xmlns:a16="http://schemas.microsoft.com/office/drawing/2014/main" id="{05AC794B-698E-1412-5389-BA36A1DB6927}"/>
              </a:ext>
            </a:extLst>
          </p:cNvPr>
          <p:cNvSpPr/>
          <p:nvPr/>
        </p:nvSpPr>
        <p:spPr bwMode="auto">
          <a:xfrm>
            <a:off x="2670861" y="2553755"/>
            <a:ext cx="1152145" cy="1127769"/>
          </a:xfrm>
          <a:prstGeom prst="rect">
            <a:avLst/>
          </a:prstGeom>
          <a:solidFill>
            <a:schemeClr val="accent3">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000" dirty="0" err="1">
                <a:solidFill>
                  <a:srgbClr val="000000"/>
                </a:solidFill>
              </a:rPr>
              <a:t>Introduzione</a:t>
            </a:r>
            <a:r>
              <a:rPr lang="de-CH" sz="1000" dirty="0">
                <a:solidFill>
                  <a:srgbClr val="000000"/>
                </a:solidFill>
              </a:rPr>
              <a:t>:</a:t>
            </a:r>
            <a:r>
              <a:rPr lang="de-CH" sz="1000" b="1" dirty="0">
                <a:solidFill>
                  <a:srgbClr val="000000"/>
                </a:solidFill>
              </a:rPr>
              <a:t> </a:t>
            </a:r>
            <a:r>
              <a:rPr lang="de-CH" sz="1000" dirty="0">
                <a:solidFill>
                  <a:srgbClr val="000000"/>
                </a:solidFill>
              </a:rPr>
              <a:t>Allenamento di </a:t>
            </a:r>
            <a:r>
              <a:rPr lang="de-CH" sz="1000" dirty="0" err="1">
                <a:solidFill>
                  <a:srgbClr val="000000"/>
                </a:solidFill>
              </a:rPr>
              <a:t>corsa</a:t>
            </a:r>
            <a:r>
              <a:rPr lang="de-CH" sz="1000" dirty="0">
                <a:solidFill>
                  <a:srgbClr val="000000"/>
                </a:solidFill>
              </a:rPr>
              <a:t> / forza</a:t>
            </a:r>
          </a:p>
          <a:p>
            <a:pPr algn="ctr"/>
            <a:r>
              <a:rPr lang="de-CH" sz="1000" dirty="0">
                <a:solidFill>
                  <a:srgbClr val="000000"/>
                </a:solidFill>
              </a:rPr>
              <a:t>Sala </a:t>
            </a:r>
            <a:r>
              <a:rPr lang="de-CH" sz="1000" dirty="0" err="1">
                <a:solidFill>
                  <a:srgbClr val="000000"/>
                </a:solidFill>
              </a:rPr>
              <a:t>fitness</a:t>
            </a:r>
            <a:endParaRPr lang="de-CH" sz="1000" dirty="0">
              <a:solidFill>
                <a:srgbClr val="000000"/>
              </a:solidFill>
            </a:endParaRPr>
          </a:p>
        </p:txBody>
      </p:sp>
      <p:sp>
        <p:nvSpPr>
          <p:cNvPr id="40" name="Rechteck 39">
            <a:extLst>
              <a:ext uri="{FF2B5EF4-FFF2-40B4-BE49-F238E27FC236}">
                <a16:creationId xmlns:a16="http://schemas.microsoft.com/office/drawing/2014/main" id="{03B5956B-7B96-05BE-441E-CA34792A7444}"/>
              </a:ext>
            </a:extLst>
          </p:cNvPr>
          <p:cNvSpPr/>
          <p:nvPr/>
        </p:nvSpPr>
        <p:spPr bwMode="auto">
          <a:xfrm>
            <a:off x="2670861" y="3719625"/>
            <a:ext cx="1152145" cy="36445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CO </a:t>
            </a:r>
            <a:r>
              <a:rPr lang="de-CH" sz="1000" dirty="0" err="1"/>
              <a:t>pz</a:t>
            </a:r>
            <a:r>
              <a:rPr lang="de-CH" sz="1000" dirty="0"/>
              <a:t> </a:t>
            </a:r>
            <a:r>
              <a:rPr lang="de-CH" sz="1000" dirty="0" err="1"/>
              <a:t>armi</a:t>
            </a:r>
            <a:endParaRPr kumimoji="0" lang="de-CH" sz="1000" b="0" i="0" u="none" strike="noStrike" cap="none" normalizeH="0" baseline="0" dirty="0">
              <a:ln>
                <a:noFill/>
              </a:ln>
              <a:solidFill>
                <a:schemeClr val="tx1"/>
              </a:solidFill>
              <a:effectLst/>
              <a:latin typeface="Arial" charset="0"/>
            </a:endParaRPr>
          </a:p>
        </p:txBody>
      </p:sp>
      <p:sp>
        <p:nvSpPr>
          <p:cNvPr id="41" name="Rechteck 40">
            <a:extLst>
              <a:ext uri="{FF2B5EF4-FFF2-40B4-BE49-F238E27FC236}">
                <a16:creationId xmlns:a16="http://schemas.microsoft.com/office/drawing/2014/main" id="{C8EA9395-BD13-744D-D8B8-ECC784047073}"/>
              </a:ext>
            </a:extLst>
          </p:cNvPr>
          <p:cNvSpPr/>
          <p:nvPr/>
        </p:nvSpPr>
        <p:spPr bwMode="auto">
          <a:xfrm>
            <a:off x="3911435" y="2553754"/>
            <a:ext cx="1152145" cy="112776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000" dirty="0">
                <a:solidFill>
                  <a:srgbClr val="000000"/>
                </a:solidFill>
              </a:rPr>
              <a:t>Forme dei circuiti di forza</a:t>
            </a:r>
            <a:endParaRPr lang="de-CH" sz="1000" dirty="0">
              <a:solidFill>
                <a:srgbClr val="000000"/>
              </a:solidFill>
            </a:endParaRPr>
          </a:p>
          <a:p>
            <a:pPr algn="ctr" eaLnBrk="0" hangingPunct="0"/>
            <a:r>
              <a:rPr lang="de-CH" sz="1000" dirty="0">
                <a:solidFill>
                  <a:srgbClr val="000000"/>
                </a:solidFill>
              </a:rPr>
              <a:t>(</a:t>
            </a:r>
            <a:r>
              <a:rPr lang="de-CH" sz="1000" dirty="0" err="1">
                <a:solidFill>
                  <a:srgbClr val="000000"/>
                </a:solidFill>
              </a:rPr>
              <a:t>outdoor</a:t>
            </a:r>
            <a:r>
              <a:rPr lang="de-CH" sz="1000" dirty="0">
                <a:solidFill>
                  <a:srgbClr val="000000"/>
                </a:solidFill>
              </a:rPr>
              <a:t>)</a:t>
            </a:r>
          </a:p>
        </p:txBody>
      </p:sp>
      <p:sp>
        <p:nvSpPr>
          <p:cNvPr id="43" name="Rechteck 42">
            <a:extLst>
              <a:ext uri="{FF2B5EF4-FFF2-40B4-BE49-F238E27FC236}">
                <a16:creationId xmlns:a16="http://schemas.microsoft.com/office/drawing/2014/main" id="{AB81810F-C949-583E-2628-89952EC6D8D5}"/>
              </a:ext>
            </a:extLst>
          </p:cNvPr>
          <p:cNvSpPr/>
          <p:nvPr/>
        </p:nvSpPr>
        <p:spPr bwMode="auto">
          <a:xfrm>
            <a:off x="5151523" y="3030349"/>
            <a:ext cx="1152145"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Esercizi</a:t>
            </a:r>
            <a:r>
              <a:rPr lang="de-CH" sz="1000" dirty="0">
                <a:solidFill>
                  <a:srgbClr val="000000"/>
                </a:solidFill>
              </a:rPr>
              <a:t> di </a:t>
            </a:r>
            <a:r>
              <a:rPr lang="de-CH" sz="1000" dirty="0" err="1">
                <a:solidFill>
                  <a:srgbClr val="000000"/>
                </a:solidFill>
              </a:rPr>
              <a:t>coorinazione</a:t>
            </a:r>
            <a:endParaRPr lang="de-CH" sz="1000" dirty="0">
              <a:solidFill>
                <a:srgbClr val="000000"/>
              </a:solidFill>
            </a:endParaRPr>
          </a:p>
          <a:p>
            <a:pPr algn="ctr" eaLnBrk="0" hangingPunct="0"/>
            <a:r>
              <a:rPr lang="de-CH" sz="1000" dirty="0">
                <a:solidFill>
                  <a:srgbClr val="000000"/>
                </a:solidFill>
              </a:rPr>
              <a:t>(indoor)</a:t>
            </a:r>
            <a:endParaRPr kumimoji="0" lang="de-CH" sz="1000" b="0" i="0" u="none" strike="noStrike" cap="none" normalizeH="0" baseline="0" dirty="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C04F5A70-567D-1199-D2AF-E6D29FA8C322}"/>
              </a:ext>
            </a:extLst>
          </p:cNvPr>
          <p:cNvSpPr/>
          <p:nvPr/>
        </p:nvSpPr>
        <p:spPr bwMode="auto">
          <a:xfrm>
            <a:off x="6368340" y="2553755"/>
            <a:ext cx="1149496" cy="44136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Ginnastica</a:t>
            </a:r>
            <a:r>
              <a:rPr lang="de-CH" sz="1000" dirty="0"/>
              <a:t> a </a:t>
            </a:r>
            <a:r>
              <a:rPr lang="de-CH" sz="1000" dirty="0" err="1"/>
              <a:t>terra</a:t>
            </a:r>
            <a:r>
              <a:rPr lang="de-CH" sz="1000" dirty="0"/>
              <a:t> / </a:t>
            </a:r>
            <a:r>
              <a:rPr lang="de-CH" sz="1000" dirty="0" err="1"/>
              <a:t>agli</a:t>
            </a:r>
            <a:r>
              <a:rPr lang="de-CH" sz="1000" dirty="0"/>
              <a:t> </a:t>
            </a:r>
            <a:r>
              <a:rPr lang="de-CH" sz="1000" dirty="0" err="1"/>
              <a:t>attrezzi</a:t>
            </a:r>
            <a:endParaRPr kumimoji="0" lang="de-CH" sz="1000" b="0" i="0" u="none" strike="noStrike" cap="none" normalizeH="0" baseline="0" dirty="0">
              <a:ln>
                <a:noFill/>
              </a:ln>
              <a:solidFill>
                <a:schemeClr val="tx1"/>
              </a:solidFill>
              <a:effectLst/>
              <a:latin typeface="Arial" charset="0"/>
            </a:endParaRPr>
          </a:p>
        </p:txBody>
      </p:sp>
      <p:sp>
        <p:nvSpPr>
          <p:cNvPr id="45" name="Rechteck 44">
            <a:extLst>
              <a:ext uri="{FF2B5EF4-FFF2-40B4-BE49-F238E27FC236}">
                <a16:creationId xmlns:a16="http://schemas.microsoft.com/office/drawing/2014/main" id="{67AB00CD-6752-9D5C-E396-EF11DA207B37}"/>
              </a:ext>
            </a:extLst>
          </p:cNvPr>
          <p:cNvSpPr/>
          <p:nvPr/>
        </p:nvSpPr>
        <p:spPr bwMode="auto">
          <a:xfrm>
            <a:off x="6368339" y="3027833"/>
            <a:ext cx="1156580" cy="44198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CO</a:t>
            </a:r>
          </a:p>
        </p:txBody>
      </p:sp>
      <p:sp>
        <p:nvSpPr>
          <p:cNvPr id="48" name="Textfeld 47">
            <a:extLst>
              <a:ext uri="{FF2B5EF4-FFF2-40B4-BE49-F238E27FC236}">
                <a16:creationId xmlns:a16="http://schemas.microsoft.com/office/drawing/2014/main" id="{1F84A48E-60C6-4A5E-43CD-555D8094D792}"/>
              </a:ext>
            </a:extLst>
          </p:cNvPr>
          <p:cNvSpPr txBox="1"/>
          <p:nvPr/>
        </p:nvSpPr>
        <p:spPr>
          <a:xfrm>
            <a:off x="2090550" y="2553755"/>
            <a:ext cx="615553" cy="2117898"/>
          </a:xfrm>
          <a:prstGeom prst="rect">
            <a:avLst/>
          </a:prstGeom>
          <a:noFill/>
        </p:spPr>
        <p:txBody>
          <a:bodyPr vert="vert270" wrap="square" rtlCol="0">
            <a:spAutoFit/>
          </a:bodyPr>
          <a:lstStyle/>
          <a:p>
            <a:pPr algn="ctr"/>
            <a:r>
              <a:rPr lang="de-CH" sz="2800" b="1" dirty="0">
                <a:solidFill>
                  <a:srgbClr val="FF0000"/>
                </a:solidFill>
              </a:rPr>
              <a:t>MSM</a:t>
            </a:r>
          </a:p>
        </p:txBody>
      </p:sp>
      <p:sp>
        <p:nvSpPr>
          <p:cNvPr id="50" name="Rechteck 49">
            <a:extLst>
              <a:ext uri="{FF2B5EF4-FFF2-40B4-BE49-F238E27FC236}">
                <a16:creationId xmlns:a16="http://schemas.microsoft.com/office/drawing/2014/main" id="{7EBE59D3-DB20-5343-79D3-B5CCC838C318}"/>
              </a:ext>
            </a:extLst>
          </p:cNvPr>
          <p:cNvSpPr/>
          <p:nvPr/>
        </p:nvSpPr>
        <p:spPr bwMode="auto">
          <a:xfrm>
            <a:off x="2126630" y="1757760"/>
            <a:ext cx="6777682" cy="4416096"/>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51" name="Rechteck 50">
            <a:extLst>
              <a:ext uri="{FF2B5EF4-FFF2-40B4-BE49-F238E27FC236}">
                <a16:creationId xmlns:a16="http://schemas.microsoft.com/office/drawing/2014/main" id="{DF2A670E-0068-5BFE-D136-77328FB919FD}"/>
              </a:ext>
            </a:extLst>
          </p:cNvPr>
          <p:cNvSpPr/>
          <p:nvPr/>
        </p:nvSpPr>
        <p:spPr bwMode="auto">
          <a:xfrm>
            <a:off x="8977174" y="1750146"/>
            <a:ext cx="648072" cy="441515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br>
              <a:rPr lang="de-CH" sz="1100" dirty="0">
                <a:solidFill>
                  <a:srgbClr val="000000"/>
                </a:solidFill>
              </a:rPr>
            </a:br>
            <a:r>
              <a:rPr lang="de-CH" sz="1100" dirty="0">
                <a:solidFill>
                  <a:srgbClr val="000000"/>
                </a:solidFill>
              </a:rPr>
              <a:t>min</a:t>
            </a:r>
          </a:p>
        </p:txBody>
      </p:sp>
      <p:sp>
        <p:nvSpPr>
          <p:cNvPr id="52" name="Rechteck 51">
            <a:extLst>
              <a:ext uri="{FF2B5EF4-FFF2-40B4-BE49-F238E27FC236}">
                <a16:creationId xmlns:a16="http://schemas.microsoft.com/office/drawing/2014/main" id="{2E61791B-302B-D303-22F2-1C0C5996A853}"/>
              </a:ext>
            </a:extLst>
          </p:cNvPr>
          <p:cNvSpPr/>
          <p:nvPr/>
        </p:nvSpPr>
        <p:spPr bwMode="auto">
          <a:xfrm>
            <a:off x="5150958" y="2567338"/>
            <a:ext cx="1152145" cy="430877"/>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Gioco</a:t>
            </a:r>
            <a:r>
              <a:rPr lang="de-CH" sz="1000" dirty="0"/>
              <a:t> di </a:t>
            </a:r>
            <a:r>
              <a:rPr lang="de-CH" sz="1000" dirty="0" err="1"/>
              <a:t>combattimento</a:t>
            </a:r>
            <a:r>
              <a:rPr lang="de-CH" sz="1000" dirty="0"/>
              <a:t> </a:t>
            </a:r>
          </a:p>
          <a:p>
            <a:pPr algn="ctr" eaLnBrk="0" hangingPunct="0"/>
            <a:r>
              <a:rPr lang="de-CH" sz="1000" dirty="0"/>
              <a:t>e </a:t>
            </a:r>
            <a:r>
              <a:rPr lang="de-CH" sz="1000" dirty="0" err="1"/>
              <a:t>lotta</a:t>
            </a:r>
            <a:endParaRPr lang="de-CH" sz="1000" dirty="0"/>
          </a:p>
        </p:txBody>
      </p:sp>
      <p:sp>
        <p:nvSpPr>
          <p:cNvPr id="67" name="Rechteck 66">
            <a:extLst>
              <a:ext uri="{FF2B5EF4-FFF2-40B4-BE49-F238E27FC236}">
                <a16:creationId xmlns:a16="http://schemas.microsoft.com/office/drawing/2014/main" id="{C7B9B0BC-F8F4-A78F-6E29-134F0F9B7F18}"/>
              </a:ext>
            </a:extLst>
          </p:cNvPr>
          <p:cNvSpPr/>
          <p:nvPr/>
        </p:nvSpPr>
        <p:spPr bwMode="auto">
          <a:xfrm>
            <a:off x="5145718" y="3506492"/>
            <a:ext cx="1163194"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Pista</a:t>
            </a:r>
            <a:r>
              <a:rPr lang="de-CH" sz="1000" dirty="0"/>
              <a:t> </a:t>
            </a:r>
            <a:r>
              <a:rPr lang="de-CH" sz="1000" dirty="0" err="1"/>
              <a:t>osta</a:t>
            </a:r>
            <a:endParaRPr lang="de-CH" sz="1000" dirty="0"/>
          </a:p>
          <a:p>
            <a:pPr algn="ctr" eaLnBrk="0" hangingPunct="0"/>
            <a:r>
              <a:rPr lang="de-CH" sz="1000" dirty="0" err="1"/>
              <a:t>palestra</a:t>
            </a:r>
            <a:endParaRPr lang="de-CH" sz="1000" dirty="0"/>
          </a:p>
        </p:txBody>
      </p:sp>
      <p:sp>
        <p:nvSpPr>
          <p:cNvPr id="78" name="Rechteck 77">
            <a:extLst>
              <a:ext uri="{FF2B5EF4-FFF2-40B4-BE49-F238E27FC236}">
                <a16:creationId xmlns:a16="http://schemas.microsoft.com/office/drawing/2014/main" id="{B8D83E90-B9FC-A3DC-6A85-59776756F4F0}"/>
              </a:ext>
            </a:extLst>
          </p:cNvPr>
          <p:cNvSpPr/>
          <p:nvPr/>
        </p:nvSpPr>
        <p:spPr bwMode="auto">
          <a:xfrm>
            <a:off x="5145718" y="3889789"/>
            <a:ext cx="1163194"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Arrampicata</a:t>
            </a:r>
            <a:r>
              <a:rPr lang="de-CH" sz="1000" dirty="0"/>
              <a:t>/TFE</a:t>
            </a:r>
          </a:p>
          <a:p>
            <a:pPr algn="ctr" eaLnBrk="0" hangingPunct="0"/>
            <a:r>
              <a:rPr lang="de-CH" sz="1000" dirty="0"/>
              <a:t>5 </a:t>
            </a:r>
            <a:r>
              <a:rPr lang="de-CH" sz="1000" dirty="0" err="1"/>
              <a:t>discipline</a:t>
            </a:r>
            <a:endParaRPr lang="de-CH" sz="1000" dirty="0"/>
          </a:p>
        </p:txBody>
      </p:sp>
      <p:sp>
        <p:nvSpPr>
          <p:cNvPr id="100" name="Rechteck 99">
            <a:extLst>
              <a:ext uri="{FF2B5EF4-FFF2-40B4-BE49-F238E27FC236}">
                <a16:creationId xmlns:a16="http://schemas.microsoft.com/office/drawing/2014/main" id="{608C9352-3DBC-CA68-DC02-1940F6EECC66}"/>
              </a:ext>
            </a:extLst>
          </p:cNvPr>
          <p:cNvSpPr/>
          <p:nvPr/>
        </p:nvSpPr>
        <p:spPr bwMode="auto">
          <a:xfrm>
            <a:off x="6365690" y="3884363"/>
            <a:ext cx="1152145" cy="352155"/>
          </a:xfrm>
          <a:prstGeom prst="rect">
            <a:avLst/>
          </a:prstGeom>
          <a:solidFill>
            <a:srgbClr val="FF33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TCC</a:t>
            </a:r>
          </a:p>
        </p:txBody>
      </p:sp>
      <p:sp>
        <p:nvSpPr>
          <p:cNvPr id="101" name="Rechteck 100">
            <a:extLst>
              <a:ext uri="{FF2B5EF4-FFF2-40B4-BE49-F238E27FC236}">
                <a16:creationId xmlns:a16="http://schemas.microsoft.com/office/drawing/2014/main" id="{F36AB180-AB3F-9D6C-2EBB-9B06D800C72B}"/>
              </a:ext>
            </a:extLst>
          </p:cNvPr>
          <p:cNvSpPr/>
          <p:nvPr/>
        </p:nvSpPr>
        <p:spPr bwMode="auto">
          <a:xfrm>
            <a:off x="6365690" y="3495356"/>
            <a:ext cx="1152145" cy="35550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t>Giochi</a:t>
            </a:r>
            <a:endParaRPr lang="de-CH" sz="1000" dirty="0"/>
          </a:p>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Torneo di </a:t>
            </a:r>
            <a:r>
              <a:rPr kumimoji="0" lang="de-CH" sz="1000" b="0" i="0" u="none" strike="noStrike" cap="none" normalizeH="0" baseline="0" dirty="0" err="1">
                <a:ln>
                  <a:noFill/>
                </a:ln>
                <a:solidFill>
                  <a:schemeClr val="tx1"/>
                </a:solidFill>
                <a:effectLst/>
                <a:latin typeface="Arial" charset="0"/>
              </a:rPr>
              <a:t>gioco</a:t>
            </a:r>
            <a:endParaRPr kumimoji="0" lang="de-CH" sz="1000" b="0" i="0" u="none" strike="noStrike" cap="none" normalizeH="0" baseline="0" dirty="0">
              <a:ln>
                <a:noFill/>
              </a:ln>
              <a:solidFill>
                <a:schemeClr val="tx1"/>
              </a:solidFill>
              <a:effectLst/>
              <a:latin typeface="Arial" charset="0"/>
            </a:endParaRPr>
          </a:p>
        </p:txBody>
      </p:sp>
      <p:sp>
        <p:nvSpPr>
          <p:cNvPr id="102" name="Rechteck 101">
            <a:extLst>
              <a:ext uri="{FF2B5EF4-FFF2-40B4-BE49-F238E27FC236}">
                <a16:creationId xmlns:a16="http://schemas.microsoft.com/office/drawing/2014/main" id="{0D6959D9-5E1A-7358-ECF9-A2A75E66625E}"/>
              </a:ext>
            </a:extLst>
          </p:cNvPr>
          <p:cNvSpPr/>
          <p:nvPr/>
        </p:nvSpPr>
        <p:spPr bwMode="auto">
          <a:xfrm>
            <a:off x="7605377" y="2550809"/>
            <a:ext cx="1155195" cy="441364"/>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Nordic Walking</a:t>
            </a:r>
          </a:p>
        </p:txBody>
      </p:sp>
      <p:sp>
        <p:nvSpPr>
          <p:cNvPr id="103" name="Rechteck 102">
            <a:extLst>
              <a:ext uri="{FF2B5EF4-FFF2-40B4-BE49-F238E27FC236}">
                <a16:creationId xmlns:a16="http://schemas.microsoft.com/office/drawing/2014/main" id="{392974D0-8C6F-B9BF-8278-0A78170C1461}"/>
              </a:ext>
            </a:extLst>
          </p:cNvPr>
          <p:cNvSpPr/>
          <p:nvPr/>
        </p:nvSpPr>
        <p:spPr bwMode="auto">
          <a:xfrm>
            <a:off x="7608427" y="3027191"/>
            <a:ext cx="1152145" cy="4394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solidFill>
                  <a:srgbClr val="000000"/>
                </a:solidFill>
              </a:rPr>
              <a:t>Esercizi</a:t>
            </a:r>
            <a:r>
              <a:rPr lang="de-CH" sz="1000" dirty="0">
                <a:solidFill>
                  <a:srgbClr val="000000"/>
                </a:solidFill>
              </a:rPr>
              <a:t> di </a:t>
            </a:r>
            <a:r>
              <a:rPr lang="de-CH" sz="1000" dirty="0" err="1">
                <a:solidFill>
                  <a:srgbClr val="000000"/>
                </a:solidFill>
              </a:rPr>
              <a:t>coorinazione</a:t>
            </a:r>
            <a:endParaRPr lang="de-CH" sz="1000" dirty="0">
              <a:solidFill>
                <a:srgbClr val="000000"/>
              </a:solidFill>
            </a:endParaRPr>
          </a:p>
          <a:p>
            <a:pPr algn="ctr" eaLnBrk="0" hangingPunct="0"/>
            <a:r>
              <a:rPr lang="de-CH" sz="1000" dirty="0">
                <a:solidFill>
                  <a:srgbClr val="000000"/>
                </a:solidFill>
              </a:rPr>
              <a:t>(</a:t>
            </a:r>
            <a:r>
              <a:rPr lang="de-CH" sz="1000" dirty="0" err="1">
                <a:solidFill>
                  <a:srgbClr val="000000"/>
                </a:solidFill>
              </a:rPr>
              <a:t>outdoor</a:t>
            </a:r>
            <a:r>
              <a:rPr lang="de-CH" sz="1000" dirty="0">
                <a:solidFill>
                  <a:srgbClr val="000000"/>
                </a:solidFill>
              </a:rPr>
              <a:t>)</a:t>
            </a:r>
            <a:endParaRPr lang="de-CH" sz="1000" dirty="0">
              <a:latin typeface="Arial" charset="0"/>
            </a:endParaRPr>
          </a:p>
        </p:txBody>
      </p:sp>
      <p:sp>
        <p:nvSpPr>
          <p:cNvPr id="104" name="Rechteck 103">
            <a:extLst>
              <a:ext uri="{FF2B5EF4-FFF2-40B4-BE49-F238E27FC236}">
                <a16:creationId xmlns:a16="http://schemas.microsoft.com/office/drawing/2014/main" id="{19AA6295-F050-6043-25C4-006CE0D542A5}"/>
              </a:ext>
            </a:extLst>
          </p:cNvPr>
          <p:cNvSpPr/>
          <p:nvPr/>
        </p:nvSpPr>
        <p:spPr bwMode="auto">
          <a:xfrm>
            <a:off x="2814455" y="4981966"/>
            <a:ext cx="1008549"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Tchoukball</a:t>
            </a:r>
            <a:endParaRPr kumimoji="0" lang="de-CH" sz="1000" b="0" i="0" u="none" strike="noStrike" cap="none" normalizeH="0" baseline="0" dirty="0">
              <a:ln>
                <a:noFill/>
              </a:ln>
              <a:solidFill>
                <a:schemeClr val="tx1"/>
              </a:solidFill>
              <a:effectLst/>
              <a:latin typeface="Arial" charset="0"/>
            </a:endParaRPr>
          </a:p>
        </p:txBody>
      </p:sp>
      <p:sp>
        <p:nvSpPr>
          <p:cNvPr id="105" name="Rechteck 104">
            <a:extLst>
              <a:ext uri="{FF2B5EF4-FFF2-40B4-BE49-F238E27FC236}">
                <a16:creationId xmlns:a16="http://schemas.microsoft.com/office/drawing/2014/main" id="{E3D4AF64-1ACE-8471-2545-B3DBE825E5EF}"/>
              </a:ext>
            </a:extLst>
          </p:cNvPr>
          <p:cNvSpPr/>
          <p:nvPr/>
        </p:nvSpPr>
        <p:spPr bwMode="auto">
          <a:xfrm>
            <a:off x="3903353" y="5533886"/>
            <a:ext cx="1159229" cy="493086"/>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000" dirty="0">
                <a:solidFill>
                  <a:srgbClr val="000000"/>
                </a:solidFill>
              </a:rPr>
              <a:t>Forme dei circuiti di forza</a:t>
            </a:r>
            <a:endParaRPr lang="de-CH" sz="1000" dirty="0">
              <a:solidFill>
                <a:srgbClr val="000000"/>
              </a:solidFill>
            </a:endParaRPr>
          </a:p>
        </p:txBody>
      </p:sp>
      <p:sp>
        <p:nvSpPr>
          <p:cNvPr id="106" name="Rechteck 105">
            <a:extLst>
              <a:ext uri="{FF2B5EF4-FFF2-40B4-BE49-F238E27FC236}">
                <a16:creationId xmlns:a16="http://schemas.microsoft.com/office/drawing/2014/main" id="{509915C4-4BC9-66A0-8C3B-F9370504A6CA}"/>
              </a:ext>
            </a:extLst>
          </p:cNvPr>
          <p:cNvSpPr/>
          <p:nvPr/>
        </p:nvSpPr>
        <p:spPr bwMode="auto">
          <a:xfrm>
            <a:off x="3903353" y="4978031"/>
            <a:ext cx="1159229"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Gioco</a:t>
            </a:r>
            <a:r>
              <a:rPr lang="de-CH" sz="1000" dirty="0"/>
              <a:t> a </a:t>
            </a:r>
            <a:r>
              <a:rPr lang="de-CH" sz="1000" dirty="0" err="1"/>
              <a:t>scelta</a:t>
            </a:r>
            <a:endParaRPr lang="de-CH" sz="1000" dirty="0"/>
          </a:p>
        </p:txBody>
      </p:sp>
      <p:sp>
        <p:nvSpPr>
          <p:cNvPr id="107" name="Rechteck 106">
            <a:extLst>
              <a:ext uri="{FF2B5EF4-FFF2-40B4-BE49-F238E27FC236}">
                <a16:creationId xmlns:a16="http://schemas.microsoft.com/office/drawing/2014/main" id="{E89618D0-2CF9-87A3-768B-3A6E721B78F7}"/>
              </a:ext>
            </a:extLst>
          </p:cNvPr>
          <p:cNvSpPr/>
          <p:nvPr/>
        </p:nvSpPr>
        <p:spPr bwMode="auto">
          <a:xfrm>
            <a:off x="5150958" y="5538499"/>
            <a:ext cx="1159229" cy="493085"/>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t>Light-Contact</a:t>
            </a:r>
            <a:endParaRPr kumimoji="0" lang="de-CH" sz="1000" b="0" i="0" u="none" strike="noStrike" cap="none" normalizeH="0" baseline="0" dirty="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6011AF88-FA20-A444-D10F-88C14869A86F}"/>
              </a:ext>
            </a:extLst>
          </p:cNvPr>
          <p:cNvSpPr/>
          <p:nvPr/>
        </p:nvSpPr>
        <p:spPr bwMode="auto">
          <a:xfrm>
            <a:off x="6365690" y="4988305"/>
            <a:ext cx="1159229" cy="49308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Kin-ball</a:t>
            </a:r>
          </a:p>
        </p:txBody>
      </p:sp>
      <p:sp>
        <p:nvSpPr>
          <p:cNvPr id="109" name="Rechteck 108">
            <a:extLst>
              <a:ext uri="{FF2B5EF4-FFF2-40B4-BE49-F238E27FC236}">
                <a16:creationId xmlns:a16="http://schemas.microsoft.com/office/drawing/2014/main" id="{F0B86606-D2FB-7361-8C9E-CB3416F7B88A}"/>
              </a:ext>
            </a:extLst>
          </p:cNvPr>
          <p:cNvSpPr/>
          <p:nvPr/>
        </p:nvSpPr>
        <p:spPr bwMode="auto">
          <a:xfrm>
            <a:off x="6362147" y="5538499"/>
            <a:ext cx="1159229" cy="4930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p:txBody>
      </p:sp>
      <p:sp>
        <p:nvSpPr>
          <p:cNvPr id="110" name="Rechteck 109">
            <a:extLst>
              <a:ext uri="{FF2B5EF4-FFF2-40B4-BE49-F238E27FC236}">
                <a16:creationId xmlns:a16="http://schemas.microsoft.com/office/drawing/2014/main" id="{164B647A-1F13-9929-B136-F73BC9D8EBB5}"/>
              </a:ext>
            </a:extLst>
          </p:cNvPr>
          <p:cNvSpPr/>
          <p:nvPr/>
        </p:nvSpPr>
        <p:spPr bwMode="auto">
          <a:xfrm>
            <a:off x="7593140" y="4992240"/>
            <a:ext cx="1227801" cy="30115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t>Gioco</a:t>
            </a:r>
            <a:r>
              <a:rPr lang="de-CH" sz="1000" dirty="0"/>
              <a:t> a </a:t>
            </a:r>
            <a:r>
              <a:rPr lang="de-CH" sz="1000" dirty="0" err="1"/>
              <a:t>scelta</a:t>
            </a:r>
            <a:endParaRPr lang="de-CH" sz="1000" dirty="0"/>
          </a:p>
        </p:txBody>
      </p:sp>
      <p:sp>
        <p:nvSpPr>
          <p:cNvPr id="112" name="Rechteck 111">
            <a:extLst>
              <a:ext uri="{FF2B5EF4-FFF2-40B4-BE49-F238E27FC236}">
                <a16:creationId xmlns:a16="http://schemas.microsoft.com/office/drawing/2014/main" id="{A071CF7C-13FC-4482-459F-9A4BA8D3A46B}"/>
              </a:ext>
            </a:extLst>
          </p:cNvPr>
          <p:cNvSpPr/>
          <p:nvPr/>
        </p:nvSpPr>
        <p:spPr bwMode="auto">
          <a:xfrm>
            <a:off x="7593141" y="5719851"/>
            <a:ext cx="1227800" cy="311733"/>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t>CO</a:t>
            </a:r>
          </a:p>
        </p:txBody>
      </p:sp>
      <p:sp>
        <p:nvSpPr>
          <p:cNvPr id="113" name="Rechteck 112">
            <a:extLst>
              <a:ext uri="{FF2B5EF4-FFF2-40B4-BE49-F238E27FC236}">
                <a16:creationId xmlns:a16="http://schemas.microsoft.com/office/drawing/2014/main" id="{30F96FE5-637A-240D-226C-207F1263795A}"/>
              </a:ext>
            </a:extLst>
          </p:cNvPr>
          <p:cNvSpPr/>
          <p:nvPr/>
        </p:nvSpPr>
        <p:spPr bwMode="auto">
          <a:xfrm>
            <a:off x="7593140" y="5361182"/>
            <a:ext cx="1227801" cy="30115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p:txBody>
      </p:sp>
      <p:sp>
        <p:nvSpPr>
          <p:cNvPr id="6" name="SeitenzahlBenutzerdefiniert">
            <a:extLst>
              <a:ext uri="{FF2B5EF4-FFF2-40B4-BE49-F238E27FC236}">
                <a16:creationId xmlns:a16="http://schemas.microsoft.com/office/drawing/2014/main" id="{AC7F2337-9067-6D04-8138-7603582F21B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46</a:t>
            </a:r>
            <a:endParaRPr lang="de-CH" sz="900" dirty="0"/>
          </a:p>
        </p:txBody>
      </p:sp>
    </p:spTree>
    <p:extLst>
      <p:ext uri="{BB962C8B-B14F-4D97-AF65-F5344CB8AC3E}">
        <p14:creationId xmlns:p14="http://schemas.microsoft.com/office/powerpoint/2010/main" val="11757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1000"/>
                                        <p:tgtEl>
                                          <p:spTgt spid="39"/>
                                        </p:tgtEl>
                                      </p:cBhvr>
                                    </p:animEffect>
                                    <p:anim calcmode="lin" valueType="num">
                                      <p:cBhvr>
                                        <p:cTn id="27" dur="1000" fill="hold"/>
                                        <p:tgtEl>
                                          <p:spTgt spid="39"/>
                                        </p:tgtEl>
                                        <p:attrNameLst>
                                          <p:attrName>ppt_x</p:attrName>
                                        </p:attrNameLst>
                                      </p:cBhvr>
                                      <p:tavLst>
                                        <p:tav tm="0">
                                          <p:val>
                                            <p:strVal val="#ppt_x"/>
                                          </p:val>
                                        </p:tav>
                                        <p:tav tm="100000">
                                          <p:val>
                                            <p:strVal val="#ppt_x"/>
                                          </p:val>
                                        </p:tav>
                                      </p:tavLst>
                                    </p:anim>
                                    <p:anim calcmode="lin" valueType="num">
                                      <p:cBhvr>
                                        <p:cTn id="2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1000"/>
                                        <p:tgtEl>
                                          <p:spTgt spid="104"/>
                                        </p:tgtEl>
                                      </p:cBhvr>
                                    </p:animEffect>
                                    <p:anim calcmode="lin" valueType="num">
                                      <p:cBhvr>
                                        <p:cTn id="53" dur="1000" fill="hold"/>
                                        <p:tgtEl>
                                          <p:spTgt spid="104"/>
                                        </p:tgtEl>
                                        <p:attrNameLst>
                                          <p:attrName>ppt_x</p:attrName>
                                        </p:attrNameLst>
                                      </p:cBhvr>
                                      <p:tavLst>
                                        <p:tav tm="0">
                                          <p:val>
                                            <p:strVal val="#ppt_x"/>
                                          </p:val>
                                        </p:tav>
                                        <p:tav tm="100000">
                                          <p:val>
                                            <p:strVal val="#ppt_x"/>
                                          </p:val>
                                        </p:tav>
                                      </p:tavLst>
                                    </p:anim>
                                    <p:anim calcmode="lin" valueType="num">
                                      <p:cBhvr>
                                        <p:cTn id="54" dur="1000" fill="hold"/>
                                        <p:tgtEl>
                                          <p:spTgt spid="10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anim calcmode="lin" valueType="num">
                                      <p:cBhvr>
                                        <p:cTn id="72" dur="1000" fill="hold"/>
                                        <p:tgtEl>
                                          <p:spTgt spid="41"/>
                                        </p:tgtEl>
                                        <p:attrNameLst>
                                          <p:attrName>ppt_x</p:attrName>
                                        </p:attrNameLst>
                                      </p:cBhvr>
                                      <p:tavLst>
                                        <p:tav tm="0">
                                          <p:val>
                                            <p:strVal val="#ppt_x"/>
                                          </p:val>
                                        </p:tav>
                                        <p:tav tm="100000">
                                          <p:val>
                                            <p:strVal val="#ppt_x"/>
                                          </p:val>
                                        </p:tav>
                                      </p:tavLst>
                                    </p:anim>
                                    <p:anim calcmode="lin" valueType="num">
                                      <p:cBhvr>
                                        <p:cTn id="73" dur="1000" fill="hold"/>
                                        <p:tgtEl>
                                          <p:spTgt spid="41"/>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06"/>
                                        </p:tgtEl>
                                        <p:attrNameLst>
                                          <p:attrName>style.visibility</p:attrName>
                                        </p:attrNameLst>
                                      </p:cBhvr>
                                      <p:to>
                                        <p:strVal val="visible"/>
                                      </p:to>
                                    </p:set>
                                    <p:animEffect transition="in" filter="fade">
                                      <p:cBhvr>
                                        <p:cTn id="86" dur="1000"/>
                                        <p:tgtEl>
                                          <p:spTgt spid="106"/>
                                        </p:tgtEl>
                                      </p:cBhvr>
                                    </p:animEffect>
                                    <p:anim calcmode="lin" valueType="num">
                                      <p:cBhvr>
                                        <p:cTn id="87" dur="1000" fill="hold"/>
                                        <p:tgtEl>
                                          <p:spTgt spid="106"/>
                                        </p:tgtEl>
                                        <p:attrNameLst>
                                          <p:attrName>ppt_x</p:attrName>
                                        </p:attrNameLst>
                                      </p:cBhvr>
                                      <p:tavLst>
                                        <p:tav tm="0">
                                          <p:val>
                                            <p:strVal val="#ppt_x"/>
                                          </p:val>
                                        </p:tav>
                                        <p:tav tm="100000">
                                          <p:val>
                                            <p:strVal val="#ppt_x"/>
                                          </p:val>
                                        </p:tav>
                                      </p:tavLst>
                                    </p:anim>
                                    <p:anim calcmode="lin" valueType="num">
                                      <p:cBhvr>
                                        <p:cTn id="88" dur="1000" fill="hold"/>
                                        <p:tgtEl>
                                          <p:spTgt spid="10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05"/>
                                        </p:tgtEl>
                                        <p:attrNameLst>
                                          <p:attrName>style.visibility</p:attrName>
                                        </p:attrNameLst>
                                      </p:cBhvr>
                                      <p:to>
                                        <p:strVal val="visible"/>
                                      </p:to>
                                    </p:set>
                                    <p:animEffect transition="in" filter="fade">
                                      <p:cBhvr>
                                        <p:cTn id="91" dur="1000"/>
                                        <p:tgtEl>
                                          <p:spTgt spid="105"/>
                                        </p:tgtEl>
                                      </p:cBhvr>
                                    </p:animEffect>
                                    <p:anim calcmode="lin" valueType="num">
                                      <p:cBhvr>
                                        <p:cTn id="92" dur="1000" fill="hold"/>
                                        <p:tgtEl>
                                          <p:spTgt spid="105"/>
                                        </p:tgtEl>
                                        <p:attrNameLst>
                                          <p:attrName>ppt_x</p:attrName>
                                        </p:attrNameLst>
                                      </p:cBhvr>
                                      <p:tavLst>
                                        <p:tav tm="0">
                                          <p:val>
                                            <p:strVal val="#ppt_x"/>
                                          </p:val>
                                        </p:tav>
                                        <p:tav tm="100000">
                                          <p:val>
                                            <p:strVal val="#ppt_x"/>
                                          </p:val>
                                        </p:tav>
                                      </p:tavLst>
                                    </p:anim>
                                    <p:anim calcmode="lin" valueType="num">
                                      <p:cBhvr>
                                        <p:cTn id="93"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1000"/>
                                        <p:tgtEl>
                                          <p:spTgt spid="15"/>
                                        </p:tgtEl>
                                      </p:cBhvr>
                                    </p:animEffect>
                                    <p:anim calcmode="lin" valueType="num">
                                      <p:cBhvr>
                                        <p:cTn id="99" dur="1000" fill="hold"/>
                                        <p:tgtEl>
                                          <p:spTgt spid="15"/>
                                        </p:tgtEl>
                                        <p:attrNameLst>
                                          <p:attrName>ppt_x</p:attrName>
                                        </p:attrNameLst>
                                      </p:cBhvr>
                                      <p:tavLst>
                                        <p:tav tm="0">
                                          <p:val>
                                            <p:strVal val="#ppt_x"/>
                                          </p:val>
                                        </p:tav>
                                        <p:tav tm="100000">
                                          <p:val>
                                            <p:strVal val="#ppt_x"/>
                                          </p:val>
                                        </p:tav>
                                      </p:tavLst>
                                    </p:anim>
                                    <p:anim calcmode="lin" valueType="num">
                                      <p:cBhvr>
                                        <p:cTn id="10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fade">
                                      <p:cBhvr>
                                        <p:cTn id="105" dur="1000"/>
                                        <p:tgtEl>
                                          <p:spTgt spid="52"/>
                                        </p:tgtEl>
                                      </p:cBhvr>
                                    </p:animEffect>
                                    <p:anim calcmode="lin" valueType="num">
                                      <p:cBhvr>
                                        <p:cTn id="106" dur="1000" fill="hold"/>
                                        <p:tgtEl>
                                          <p:spTgt spid="52"/>
                                        </p:tgtEl>
                                        <p:attrNameLst>
                                          <p:attrName>ppt_x</p:attrName>
                                        </p:attrNameLst>
                                      </p:cBhvr>
                                      <p:tavLst>
                                        <p:tav tm="0">
                                          <p:val>
                                            <p:strVal val="#ppt_x"/>
                                          </p:val>
                                        </p:tav>
                                        <p:tav tm="100000">
                                          <p:val>
                                            <p:strVal val="#ppt_x"/>
                                          </p:val>
                                        </p:tav>
                                      </p:tavLst>
                                    </p:anim>
                                    <p:anim calcmode="lin" valueType="num">
                                      <p:cBhvr>
                                        <p:cTn id="107" dur="1000" fill="hold"/>
                                        <p:tgtEl>
                                          <p:spTgt spid="5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1000"/>
                                        <p:tgtEl>
                                          <p:spTgt spid="43"/>
                                        </p:tgtEl>
                                      </p:cBhvr>
                                    </p:animEffect>
                                    <p:anim calcmode="lin" valueType="num">
                                      <p:cBhvr>
                                        <p:cTn id="111" dur="1000" fill="hold"/>
                                        <p:tgtEl>
                                          <p:spTgt spid="43"/>
                                        </p:tgtEl>
                                        <p:attrNameLst>
                                          <p:attrName>ppt_x</p:attrName>
                                        </p:attrNameLst>
                                      </p:cBhvr>
                                      <p:tavLst>
                                        <p:tav tm="0">
                                          <p:val>
                                            <p:strVal val="#ppt_x"/>
                                          </p:val>
                                        </p:tav>
                                        <p:tav tm="100000">
                                          <p:val>
                                            <p:strVal val="#ppt_x"/>
                                          </p:val>
                                        </p:tav>
                                      </p:tavLst>
                                    </p:anim>
                                    <p:anim calcmode="lin" valueType="num">
                                      <p:cBhvr>
                                        <p:cTn id="112" dur="1000" fill="hold"/>
                                        <p:tgtEl>
                                          <p:spTgt spid="4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67"/>
                                        </p:tgtEl>
                                        <p:attrNameLst>
                                          <p:attrName>style.visibility</p:attrName>
                                        </p:attrNameLst>
                                      </p:cBhvr>
                                      <p:to>
                                        <p:strVal val="visible"/>
                                      </p:to>
                                    </p:set>
                                    <p:animEffect transition="in" filter="fade">
                                      <p:cBhvr>
                                        <p:cTn id="115" dur="1000"/>
                                        <p:tgtEl>
                                          <p:spTgt spid="67"/>
                                        </p:tgtEl>
                                      </p:cBhvr>
                                    </p:animEffect>
                                    <p:anim calcmode="lin" valueType="num">
                                      <p:cBhvr>
                                        <p:cTn id="116" dur="1000" fill="hold"/>
                                        <p:tgtEl>
                                          <p:spTgt spid="67"/>
                                        </p:tgtEl>
                                        <p:attrNameLst>
                                          <p:attrName>ppt_x</p:attrName>
                                        </p:attrNameLst>
                                      </p:cBhvr>
                                      <p:tavLst>
                                        <p:tav tm="0">
                                          <p:val>
                                            <p:strVal val="#ppt_x"/>
                                          </p:val>
                                        </p:tav>
                                        <p:tav tm="100000">
                                          <p:val>
                                            <p:strVal val="#ppt_x"/>
                                          </p:val>
                                        </p:tav>
                                      </p:tavLst>
                                    </p:anim>
                                    <p:anim calcmode="lin" valueType="num">
                                      <p:cBhvr>
                                        <p:cTn id="117" dur="1000" fill="hold"/>
                                        <p:tgtEl>
                                          <p:spTgt spid="6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fade">
                                      <p:cBhvr>
                                        <p:cTn id="120" dur="1000"/>
                                        <p:tgtEl>
                                          <p:spTgt spid="78"/>
                                        </p:tgtEl>
                                      </p:cBhvr>
                                    </p:animEffect>
                                    <p:anim calcmode="lin" valueType="num">
                                      <p:cBhvr>
                                        <p:cTn id="121" dur="1000" fill="hold"/>
                                        <p:tgtEl>
                                          <p:spTgt spid="78"/>
                                        </p:tgtEl>
                                        <p:attrNameLst>
                                          <p:attrName>ppt_x</p:attrName>
                                        </p:attrNameLst>
                                      </p:cBhvr>
                                      <p:tavLst>
                                        <p:tav tm="0">
                                          <p:val>
                                            <p:strVal val="#ppt_x"/>
                                          </p:val>
                                        </p:tav>
                                        <p:tav tm="100000">
                                          <p:val>
                                            <p:strVal val="#ppt_x"/>
                                          </p:val>
                                        </p:tav>
                                      </p:tavLst>
                                    </p:anim>
                                    <p:anim calcmode="lin" valueType="num">
                                      <p:cBhvr>
                                        <p:cTn id="122" dur="1000" fill="hold"/>
                                        <p:tgtEl>
                                          <p:spTgt spid="7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1000"/>
                                        <p:tgtEl>
                                          <p:spTgt spid="21"/>
                                        </p:tgtEl>
                                      </p:cBhvr>
                                    </p:animEffect>
                                    <p:anim calcmode="lin" valueType="num">
                                      <p:cBhvr>
                                        <p:cTn id="126" dur="1000" fill="hold"/>
                                        <p:tgtEl>
                                          <p:spTgt spid="21"/>
                                        </p:tgtEl>
                                        <p:attrNameLst>
                                          <p:attrName>ppt_x</p:attrName>
                                        </p:attrNameLst>
                                      </p:cBhvr>
                                      <p:tavLst>
                                        <p:tav tm="0">
                                          <p:val>
                                            <p:strVal val="#ppt_x"/>
                                          </p:val>
                                        </p:tav>
                                        <p:tav tm="100000">
                                          <p:val>
                                            <p:strVal val="#ppt_x"/>
                                          </p:val>
                                        </p:tav>
                                      </p:tavLst>
                                    </p:anim>
                                    <p:anim calcmode="lin" valueType="num">
                                      <p:cBhvr>
                                        <p:cTn id="127" dur="1000" fill="hold"/>
                                        <p:tgtEl>
                                          <p:spTgt spid="21"/>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07"/>
                                        </p:tgtEl>
                                        <p:attrNameLst>
                                          <p:attrName>style.visibility</p:attrName>
                                        </p:attrNameLst>
                                      </p:cBhvr>
                                      <p:to>
                                        <p:strVal val="visible"/>
                                      </p:to>
                                    </p:set>
                                    <p:animEffect transition="in" filter="fade">
                                      <p:cBhvr>
                                        <p:cTn id="130" dur="1000"/>
                                        <p:tgtEl>
                                          <p:spTgt spid="107"/>
                                        </p:tgtEl>
                                      </p:cBhvr>
                                    </p:animEffect>
                                    <p:anim calcmode="lin" valueType="num">
                                      <p:cBhvr>
                                        <p:cTn id="131" dur="1000" fill="hold"/>
                                        <p:tgtEl>
                                          <p:spTgt spid="107"/>
                                        </p:tgtEl>
                                        <p:attrNameLst>
                                          <p:attrName>ppt_x</p:attrName>
                                        </p:attrNameLst>
                                      </p:cBhvr>
                                      <p:tavLst>
                                        <p:tav tm="0">
                                          <p:val>
                                            <p:strVal val="#ppt_x"/>
                                          </p:val>
                                        </p:tav>
                                        <p:tav tm="100000">
                                          <p:val>
                                            <p:strVal val="#ppt_x"/>
                                          </p:val>
                                        </p:tav>
                                      </p:tavLst>
                                    </p:anim>
                                    <p:anim calcmode="lin" valueType="num">
                                      <p:cBhvr>
                                        <p:cTn id="132"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fade">
                                      <p:cBhvr>
                                        <p:cTn id="137" dur="1000"/>
                                        <p:tgtEl>
                                          <p:spTgt spid="16"/>
                                        </p:tgtEl>
                                      </p:cBhvr>
                                    </p:animEffect>
                                    <p:anim calcmode="lin" valueType="num">
                                      <p:cBhvr>
                                        <p:cTn id="138" dur="1000" fill="hold"/>
                                        <p:tgtEl>
                                          <p:spTgt spid="16"/>
                                        </p:tgtEl>
                                        <p:attrNameLst>
                                          <p:attrName>ppt_x</p:attrName>
                                        </p:attrNameLst>
                                      </p:cBhvr>
                                      <p:tavLst>
                                        <p:tav tm="0">
                                          <p:val>
                                            <p:strVal val="#ppt_x"/>
                                          </p:val>
                                        </p:tav>
                                        <p:tav tm="100000">
                                          <p:val>
                                            <p:strVal val="#ppt_x"/>
                                          </p:val>
                                        </p:tav>
                                      </p:tavLst>
                                    </p:anim>
                                    <p:anim calcmode="lin" valueType="num">
                                      <p:cBhvr>
                                        <p:cTn id="1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44"/>
                                        </p:tgtEl>
                                        <p:attrNameLst>
                                          <p:attrName>style.visibility</p:attrName>
                                        </p:attrNameLst>
                                      </p:cBhvr>
                                      <p:to>
                                        <p:strVal val="visible"/>
                                      </p:to>
                                    </p:set>
                                    <p:animEffect transition="in" filter="fade">
                                      <p:cBhvr>
                                        <p:cTn id="144" dur="1000"/>
                                        <p:tgtEl>
                                          <p:spTgt spid="44"/>
                                        </p:tgtEl>
                                      </p:cBhvr>
                                    </p:animEffect>
                                    <p:anim calcmode="lin" valueType="num">
                                      <p:cBhvr>
                                        <p:cTn id="145" dur="1000" fill="hold"/>
                                        <p:tgtEl>
                                          <p:spTgt spid="44"/>
                                        </p:tgtEl>
                                        <p:attrNameLst>
                                          <p:attrName>ppt_x</p:attrName>
                                        </p:attrNameLst>
                                      </p:cBhvr>
                                      <p:tavLst>
                                        <p:tav tm="0">
                                          <p:val>
                                            <p:strVal val="#ppt_x"/>
                                          </p:val>
                                        </p:tav>
                                        <p:tav tm="100000">
                                          <p:val>
                                            <p:strVal val="#ppt_x"/>
                                          </p:val>
                                        </p:tav>
                                      </p:tavLst>
                                    </p:anim>
                                    <p:anim calcmode="lin" valueType="num">
                                      <p:cBhvr>
                                        <p:cTn id="146" dur="1000" fill="hold"/>
                                        <p:tgtEl>
                                          <p:spTgt spid="44"/>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5"/>
                                        </p:tgtEl>
                                        <p:attrNameLst>
                                          <p:attrName>style.visibility</p:attrName>
                                        </p:attrNameLst>
                                      </p:cBhvr>
                                      <p:to>
                                        <p:strVal val="visible"/>
                                      </p:to>
                                    </p:set>
                                    <p:animEffect transition="in" filter="fade">
                                      <p:cBhvr>
                                        <p:cTn id="149" dur="1000"/>
                                        <p:tgtEl>
                                          <p:spTgt spid="45"/>
                                        </p:tgtEl>
                                      </p:cBhvr>
                                    </p:animEffect>
                                    <p:anim calcmode="lin" valueType="num">
                                      <p:cBhvr>
                                        <p:cTn id="150" dur="1000" fill="hold"/>
                                        <p:tgtEl>
                                          <p:spTgt spid="45"/>
                                        </p:tgtEl>
                                        <p:attrNameLst>
                                          <p:attrName>ppt_x</p:attrName>
                                        </p:attrNameLst>
                                      </p:cBhvr>
                                      <p:tavLst>
                                        <p:tav tm="0">
                                          <p:val>
                                            <p:strVal val="#ppt_x"/>
                                          </p:val>
                                        </p:tav>
                                        <p:tav tm="100000">
                                          <p:val>
                                            <p:strVal val="#ppt_x"/>
                                          </p:val>
                                        </p:tav>
                                      </p:tavLst>
                                    </p:anim>
                                    <p:anim calcmode="lin" valueType="num">
                                      <p:cBhvr>
                                        <p:cTn id="151" dur="1000" fill="hold"/>
                                        <p:tgtEl>
                                          <p:spTgt spid="45"/>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101"/>
                                        </p:tgtEl>
                                        <p:attrNameLst>
                                          <p:attrName>style.visibility</p:attrName>
                                        </p:attrNameLst>
                                      </p:cBhvr>
                                      <p:to>
                                        <p:strVal val="visible"/>
                                      </p:to>
                                    </p:set>
                                    <p:animEffect transition="in" filter="fade">
                                      <p:cBhvr>
                                        <p:cTn id="154" dur="1000"/>
                                        <p:tgtEl>
                                          <p:spTgt spid="101"/>
                                        </p:tgtEl>
                                      </p:cBhvr>
                                    </p:animEffect>
                                    <p:anim calcmode="lin" valueType="num">
                                      <p:cBhvr>
                                        <p:cTn id="155" dur="1000" fill="hold"/>
                                        <p:tgtEl>
                                          <p:spTgt spid="101"/>
                                        </p:tgtEl>
                                        <p:attrNameLst>
                                          <p:attrName>ppt_x</p:attrName>
                                        </p:attrNameLst>
                                      </p:cBhvr>
                                      <p:tavLst>
                                        <p:tav tm="0">
                                          <p:val>
                                            <p:strVal val="#ppt_x"/>
                                          </p:val>
                                        </p:tav>
                                        <p:tav tm="100000">
                                          <p:val>
                                            <p:strVal val="#ppt_x"/>
                                          </p:val>
                                        </p:tav>
                                      </p:tavLst>
                                    </p:anim>
                                    <p:anim calcmode="lin" valueType="num">
                                      <p:cBhvr>
                                        <p:cTn id="156" dur="1000" fill="hold"/>
                                        <p:tgtEl>
                                          <p:spTgt spid="101"/>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100"/>
                                        </p:tgtEl>
                                        <p:attrNameLst>
                                          <p:attrName>style.visibility</p:attrName>
                                        </p:attrNameLst>
                                      </p:cBhvr>
                                      <p:to>
                                        <p:strVal val="visible"/>
                                      </p:to>
                                    </p:set>
                                    <p:animEffect transition="in" filter="fade">
                                      <p:cBhvr>
                                        <p:cTn id="159" dur="1000"/>
                                        <p:tgtEl>
                                          <p:spTgt spid="100"/>
                                        </p:tgtEl>
                                      </p:cBhvr>
                                    </p:animEffect>
                                    <p:anim calcmode="lin" valueType="num">
                                      <p:cBhvr>
                                        <p:cTn id="160" dur="1000" fill="hold"/>
                                        <p:tgtEl>
                                          <p:spTgt spid="100"/>
                                        </p:tgtEl>
                                        <p:attrNameLst>
                                          <p:attrName>ppt_x</p:attrName>
                                        </p:attrNameLst>
                                      </p:cBhvr>
                                      <p:tavLst>
                                        <p:tav tm="0">
                                          <p:val>
                                            <p:strVal val="#ppt_x"/>
                                          </p:val>
                                        </p:tav>
                                        <p:tav tm="100000">
                                          <p:val>
                                            <p:strVal val="#ppt_x"/>
                                          </p:val>
                                        </p:tav>
                                      </p:tavLst>
                                    </p:anim>
                                    <p:anim calcmode="lin" valueType="num">
                                      <p:cBhvr>
                                        <p:cTn id="161" dur="1000" fill="hold"/>
                                        <p:tgtEl>
                                          <p:spTgt spid="100"/>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2"/>
                                        </p:tgtEl>
                                        <p:attrNameLst>
                                          <p:attrName>style.visibility</p:attrName>
                                        </p:attrNameLst>
                                      </p:cBhvr>
                                      <p:to>
                                        <p:strVal val="visible"/>
                                      </p:to>
                                    </p:set>
                                    <p:animEffect transition="in" filter="fade">
                                      <p:cBhvr>
                                        <p:cTn id="164" dur="1000"/>
                                        <p:tgtEl>
                                          <p:spTgt spid="22"/>
                                        </p:tgtEl>
                                      </p:cBhvr>
                                    </p:animEffect>
                                    <p:anim calcmode="lin" valueType="num">
                                      <p:cBhvr>
                                        <p:cTn id="165" dur="1000" fill="hold"/>
                                        <p:tgtEl>
                                          <p:spTgt spid="22"/>
                                        </p:tgtEl>
                                        <p:attrNameLst>
                                          <p:attrName>ppt_x</p:attrName>
                                        </p:attrNameLst>
                                      </p:cBhvr>
                                      <p:tavLst>
                                        <p:tav tm="0">
                                          <p:val>
                                            <p:strVal val="#ppt_x"/>
                                          </p:val>
                                        </p:tav>
                                        <p:tav tm="100000">
                                          <p:val>
                                            <p:strVal val="#ppt_x"/>
                                          </p:val>
                                        </p:tav>
                                      </p:tavLst>
                                    </p:anim>
                                    <p:anim calcmode="lin" valueType="num">
                                      <p:cBhvr>
                                        <p:cTn id="166" dur="1000" fill="hold"/>
                                        <p:tgtEl>
                                          <p:spTgt spid="22"/>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108"/>
                                        </p:tgtEl>
                                        <p:attrNameLst>
                                          <p:attrName>style.visibility</p:attrName>
                                        </p:attrNameLst>
                                      </p:cBhvr>
                                      <p:to>
                                        <p:strVal val="visible"/>
                                      </p:to>
                                    </p:set>
                                    <p:animEffect transition="in" filter="fade">
                                      <p:cBhvr>
                                        <p:cTn id="169" dur="1000"/>
                                        <p:tgtEl>
                                          <p:spTgt spid="108"/>
                                        </p:tgtEl>
                                      </p:cBhvr>
                                    </p:animEffect>
                                    <p:anim calcmode="lin" valueType="num">
                                      <p:cBhvr>
                                        <p:cTn id="170" dur="1000" fill="hold"/>
                                        <p:tgtEl>
                                          <p:spTgt spid="108"/>
                                        </p:tgtEl>
                                        <p:attrNameLst>
                                          <p:attrName>ppt_x</p:attrName>
                                        </p:attrNameLst>
                                      </p:cBhvr>
                                      <p:tavLst>
                                        <p:tav tm="0">
                                          <p:val>
                                            <p:strVal val="#ppt_x"/>
                                          </p:val>
                                        </p:tav>
                                        <p:tav tm="100000">
                                          <p:val>
                                            <p:strVal val="#ppt_x"/>
                                          </p:val>
                                        </p:tav>
                                      </p:tavLst>
                                    </p:anim>
                                    <p:anim calcmode="lin" valueType="num">
                                      <p:cBhvr>
                                        <p:cTn id="171" dur="1000" fill="hold"/>
                                        <p:tgtEl>
                                          <p:spTgt spid="108"/>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109"/>
                                        </p:tgtEl>
                                        <p:attrNameLst>
                                          <p:attrName>style.visibility</p:attrName>
                                        </p:attrNameLst>
                                      </p:cBhvr>
                                      <p:to>
                                        <p:strVal val="visible"/>
                                      </p:to>
                                    </p:set>
                                    <p:animEffect transition="in" filter="fade">
                                      <p:cBhvr>
                                        <p:cTn id="174" dur="1000"/>
                                        <p:tgtEl>
                                          <p:spTgt spid="109"/>
                                        </p:tgtEl>
                                      </p:cBhvr>
                                    </p:animEffect>
                                    <p:anim calcmode="lin" valueType="num">
                                      <p:cBhvr>
                                        <p:cTn id="175" dur="1000" fill="hold"/>
                                        <p:tgtEl>
                                          <p:spTgt spid="109"/>
                                        </p:tgtEl>
                                        <p:attrNameLst>
                                          <p:attrName>ppt_x</p:attrName>
                                        </p:attrNameLst>
                                      </p:cBhvr>
                                      <p:tavLst>
                                        <p:tav tm="0">
                                          <p:val>
                                            <p:strVal val="#ppt_x"/>
                                          </p:val>
                                        </p:tav>
                                        <p:tav tm="100000">
                                          <p:val>
                                            <p:strVal val="#ppt_x"/>
                                          </p:val>
                                        </p:tav>
                                      </p:tavLst>
                                    </p:anim>
                                    <p:anim calcmode="lin" valueType="num">
                                      <p:cBhvr>
                                        <p:cTn id="176"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17"/>
                                        </p:tgtEl>
                                        <p:attrNameLst>
                                          <p:attrName>style.visibility</p:attrName>
                                        </p:attrNameLst>
                                      </p:cBhvr>
                                      <p:to>
                                        <p:strVal val="visible"/>
                                      </p:to>
                                    </p:set>
                                    <p:animEffect transition="in" filter="fade">
                                      <p:cBhvr>
                                        <p:cTn id="181" dur="1000"/>
                                        <p:tgtEl>
                                          <p:spTgt spid="17"/>
                                        </p:tgtEl>
                                      </p:cBhvr>
                                    </p:animEffect>
                                    <p:anim calcmode="lin" valueType="num">
                                      <p:cBhvr>
                                        <p:cTn id="182" dur="1000" fill="hold"/>
                                        <p:tgtEl>
                                          <p:spTgt spid="17"/>
                                        </p:tgtEl>
                                        <p:attrNameLst>
                                          <p:attrName>ppt_x</p:attrName>
                                        </p:attrNameLst>
                                      </p:cBhvr>
                                      <p:tavLst>
                                        <p:tav tm="0">
                                          <p:val>
                                            <p:strVal val="#ppt_x"/>
                                          </p:val>
                                        </p:tav>
                                        <p:tav tm="100000">
                                          <p:val>
                                            <p:strVal val="#ppt_x"/>
                                          </p:val>
                                        </p:tav>
                                      </p:tavLst>
                                    </p:anim>
                                    <p:anim calcmode="lin" valueType="num">
                                      <p:cBhvr>
                                        <p:cTn id="18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102"/>
                                        </p:tgtEl>
                                        <p:attrNameLst>
                                          <p:attrName>style.visibility</p:attrName>
                                        </p:attrNameLst>
                                      </p:cBhvr>
                                      <p:to>
                                        <p:strVal val="visible"/>
                                      </p:to>
                                    </p:set>
                                    <p:animEffect transition="in" filter="fade">
                                      <p:cBhvr>
                                        <p:cTn id="188" dur="1000"/>
                                        <p:tgtEl>
                                          <p:spTgt spid="102"/>
                                        </p:tgtEl>
                                      </p:cBhvr>
                                    </p:animEffect>
                                    <p:anim calcmode="lin" valueType="num">
                                      <p:cBhvr>
                                        <p:cTn id="189" dur="1000" fill="hold"/>
                                        <p:tgtEl>
                                          <p:spTgt spid="102"/>
                                        </p:tgtEl>
                                        <p:attrNameLst>
                                          <p:attrName>ppt_x</p:attrName>
                                        </p:attrNameLst>
                                      </p:cBhvr>
                                      <p:tavLst>
                                        <p:tav tm="0">
                                          <p:val>
                                            <p:strVal val="#ppt_x"/>
                                          </p:val>
                                        </p:tav>
                                        <p:tav tm="100000">
                                          <p:val>
                                            <p:strVal val="#ppt_x"/>
                                          </p:val>
                                        </p:tav>
                                      </p:tavLst>
                                    </p:anim>
                                    <p:anim calcmode="lin" valueType="num">
                                      <p:cBhvr>
                                        <p:cTn id="190" dur="1000" fill="hold"/>
                                        <p:tgtEl>
                                          <p:spTgt spid="102"/>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103"/>
                                        </p:tgtEl>
                                        <p:attrNameLst>
                                          <p:attrName>style.visibility</p:attrName>
                                        </p:attrNameLst>
                                      </p:cBhvr>
                                      <p:to>
                                        <p:strVal val="visible"/>
                                      </p:to>
                                    </p:set>
                                    <p:animEffect transition="in" filter="fade">
                                      <p:cBhvr>
                                        <p:cTn id="193" dur="1000"/>
                                        <p:tgtEl>
                                          <p:spTgt spid="103"/>
                                        </p:tgtEl>
                                      </p:cBhvr>
                                    </p:animEffect>
                                    <p:anim calcmode="lin" valueType="num">
                                      <p:cBhvr>
                                        <p:cTn id="194" dur="1000" fill="hold"/>
                                        <p:tgtEl>
                                          <p:spTgt spid="103"/>
                                        </p:tgtEl>
                                        <p:attrNameLst>
                                          <p:attrName>ppt_x</p:attrName>
                                        </p:attrNameLst>
                                      </p:cBhvr>
                                      <p:tavLst>
                                        <p:tav tm="0">
                                          <p:val>
                                            <p:strVal val="#ppt_x"/>
                                          </p:val>
                                        </p:tav>
                                        <p:tav tm="100000">
                                          <p:val>
                                            <p:strVal val="#ppt_x"/>
                                          </p:val>
                                        </p:tav>
                                      </p:tavLst>
                                    </p:anim>
                                    <p:anim calcmode="lin" valueType="num">
                                      <p:cBhvr>
                                        <p:cTn id="195" dur="1000" fill="hold"/>
                                        <p:tgtEl>
                                          <p:spTgt spid="103"/>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26"/>
                                        </p:tgtEl>
                                        <p:attrNameLst>
                                          <p:attrName>style.visibility</p:attrName>
                                        </p:attrNameLst>
                                      </p:cBhvr>
                                      <p:to>
                                        <p:strVal val="visible"/>
                                      </p:to>
                                    </p:set>
                                    <p:animEffect transition="in" filter="fade">
                                      <p:cBhvr>
                                        <p:cTn id="198" dur="1000"/>
                                        <p:tgtEl>
                                          <p:spTgt spid="26"/>
                                        </p:tgtEl>
                                      </p:cBhvr>
                                    </p:animEffect>
                                    <p:anim calcmode="lin" valueType="num">
                                      <p:cBhvr>
                                        <p:cTn id="199" dur="1000" fill="hold"/>
                                        <p:tgtEl>
                                          <p:spTgt spid="26"/>
                                        </p:tgtEl>
                                        <p:attrNameLst>
                                          <p:attrName>ppt_x</p:attrName>
                                        </p:attrNameLst>
                                      </p:cBhvr>
                                      <p:tavLst>
                                        <p:tav tm="0">
                                          <p:val>
                                            <p:strVal val="#ppt_x"/>
                                          </p:val>
                                        </p:tav>
                                        <p:tav tm="100000">
                                          <p:val>
                                            <p:strVal val="#ppt_x"/>
                                          </p:val>
                                        </p:tav>
                                      </p:tavLst>
                                    </p:anim>
                                    <p:anim calcmode="lin" valueType="num">
                                      <p:cBhvr>
                                        <p:cTn id="200" dur="1000" fill="hold"/>
                                        <p:tgtEl>
                                          <p:spTgt spid="26"/>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29"/>
                                        </p:tgtEl>
                                        <p:attrNameLst>
                                          <p:attrName>style.visibility</p:attrName>
                                        </p:attrNameLst>
                                      </p:cBhvr>
                                      <p:to>
                                        <p:strVal val="visible"/>
                                      </p:to>
                                    </p:set>
                                    <p:animEffect transition="in" filter="fade">
                                      <p:cBhvr>
                                        <p:cTn id="203" dur="1000"/>
                                        <p:tgtEl>
                                          <p:spTgt spid="29"/>
                                        </p:tgtEl>
                                      </p:cBhvr>
                                    </p:animEffect>
                                    <p:anim calcmode="lin" valueType="num">
                                      <p:cBhvr>
                                        <p:cTn id="204" dur="1000" fill="hold"/>
                                        <p:tgtEl>
                                          <p:spTgt spid="29"/>
                                        </p:tgtEl>
                                        <p:attrNameLst>
                                          <p:attrName>ppt_x</p:attrName>
                                        </p:attrNameLst>
                                      </p:cBhvr>
                                      <p:tavLst>
                                        <p:tav tm="0">
                                          <p:val>
                                            <p:strVal val="#ppt_x"/>
                                          </p:val>
                                        </p:tav>
                                        <p:tav tm="100000">
                                          <p:val>
                                            <p:strVal val="#ppt_x"/>
                                          </p:val>
                                        </p:tav>
                                      </p:tavLst>
                                    </p:anim>
                                    <p:anim calcmode="lin" valueType="num">
                                      <p:cBhvr>
                                        <p:cTn id="205" dur="1000" fill="hold"/>
                                        <p:tgtEl>
                                          <p:spTgt spid="29"/>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110"/>
                                        </p:tgtEl>
                                        <p:attrNameLst>
                                          <p:attrName>style.visibility</p:attrName>
                                        </p:attrNameLst>
                                      </p:cBhvr>
                                      <p:to>
                                        <p:strVal val="visible"/>
                                      </p:to>
                                    </p:set>
                                    <p:animEffect transition="in" filter="fade">
                                      <p:cBhvr>
                                        <p:cTn id="208" dur="1000"/>
                                        <p:tgtEl>
                                          <p:spTgt spid="110"/>
                                        </p:tgtEl>
                                      </p:cBhvr>
                                    </p:animEffect>
                                    <p:anim calcmode="lin" valueType="num">
                                      <p:cBhvr>
                                        <p:cTn id="209" dur="1000" fill="hold"/>
                                        <p:tgtEl>
                                          <p:spTgt spid="110"/>
                                        </p:tgtEl>
                                        <p:attrNameLst>
                                          <p:attrName>ppt_x</p:attrName>
                                        </p:attrNameLst>
                                      </p:cBhvr>
                                      <p:tavLst>
                                        <p:tav tm="0">
                                          <p:val>
                                            <p:strVal val="#ppt_x"/>
                                          </p:val>
                                        </p:tav>
                                        <p:tav tm="100000">
                                          <p:val>
                                            <p:strVal val="#ppt_x"/>
                                          </p:val>
                                        </p:tav>
                                      </p:tavLst>
                                    </p:anim>
                                    <p:anim calcmode="lin" valueType="num">
                                      <p:cBhvr>
                                        <p:cTn id="210" dur="1000" fill="hold"/>
                                        <p:tgtEl>
                                          <p:spTgt spid="11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113"/>
                                        </p:tgtEl>
                                        <p:attrNameLst>
                                          <p:attrName>style.visibility</p:attrName>
                                        </p:attrNameLst>
                                      </p:cBhvr>
                                      <p:to>
                                        <p:strVal val="visible"/>
                                      </p:to>
                                    </p:set>
                                    <p:animEffect transition="in" filter="fade">
                                      <p:cBhvr>
                                        <p:cTn id="213" dur="1000"/>
                                        <p:tgtEl>
                                          <p:spTgt spid="113"/>
                                        </p:tgtEl>
                                      </p:cBhvr>
                                    </p:animEffect>
                                    <p:anim calcmode="lin" valueType="num">
                                      <p:cBhvr>
                                        <p:cTn id="214" dur="1000" fill="hold"/>
                                        <p:tgtEl>
                                          <p:spTgt spid="113"/>
                                        </p:tgtEl>
                                        <p:attrNameLst>
                                          <p:attrName>ppt_x</p:attrName>
                                        </p:attrNameLst>
                                      </p:cBhvr>
                                      <p:tavLst>
                                        <p:tav tm="0">
                                          <p:val>
                                            <p:strVal val="#ppt_x"/>
                                          </p:val>
                                        </p:tav>
                                        <p:tav tm="100000">
                                          <p:val>
                                            <p:strVal val="#ppt_x"/>
                                          </p:val>
                                        </p:tav>
                                      </p:tavLst>
                                    </p:anim>
                                    <p:anim calcmode="lin" valueType="num">
                                      <p:cBhvr>
                                        <p:cTn id="215" dur="1000" fill="hold"/>
                                        <p:tgtEl>
                                          <p:spTgt spid="113"/>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112"/>
                                        </p:tgtEl>
                                        <p:attrNameLst>
                                          <p:attrName>style.visibility</p:attrName>
                                        </p:attrNameLst>
                                      </p:cBhvr>
                                      <p:to>
                                        <p:strVal val="visible"/>
                                      </p:to>
                                    </p:set>
                                    <p:animEffect transition="in" filter="fade">
                                      <p:cBhvr>
                                        <p:cTn id="218" dur="1000"/>
                                        <p:tgtEl>
                                          <p:spTgt spid="112"/>
                                        </p:tgtEl>
                                      </p:cBhvr>
                                    </p:animEffect>
                                    <p:anim calcmode="lin" valueType="num">
                                      <p:cBhvr>
                                        <p:cTn id="219" dur="1000" fill="hold"/>
                                        <p:tgtEl>
                                          <p:spTgt spid="112"/>
                                        </p:tgtEl>
                                        <p:attrNameLst>
                                          <p:attrName>ppt_x</p:attrName>
                                        </p:attrNameLst>
                                      </p:cBhvr>
                                      <p:tavLst>
                                        <p:tav tm="0">
                                          <p:val>
                                            <p:strVal val="#ppt_x"/>
                                          </p:val>
                                        </p:tav>
                                        <p:tav tm="100000">
                                          <p:val>
                                            <p:strVal val="#ppt_x"/>
                                          </p:val>
                                        </p:tav>
                                      </p:tavLst>
                                    </p:anim>
                                    <p:anim calcmode="lin" valueType="num">
                                      <p:cBhvr>
                                        <p:cTn id="220"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5" grpId="0" animBg="1"/>
      <p:bldP spid="26" grpId="0" animBg="1"/>
      <p:bldP spid="29" grpId="0" animBg="1"/>
      <p:bldP spid="31" grpId="0" animBg="1"/>
      <p:bldP spid="39" grpId="0" animBg="1"/>
      <p:bldP spid="40" grpId="0" animBg="1"/>
      <p:bldP spid="41" grpId="0" animBg="1"/>
      <p:bldP spid="43" grpId="0" animBg="1"/>
      <p:bldP spid="44" grpId="0" animBg="1"/>
      <p:bldP spid="45" grpId="0" animBg="1"/>
      <p:bldP spid="48" grpId="0"/>
      <p:bldP spid="52" grpId="0" animBg="1"/>
      <p:bldP spid="67" grpId="0" animBg="1"/>
      <p:bldP spid="78"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animBg="1"/>
      <p:bldP spid="1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5097-21A4-67CD-64AE-FCB56D5C7B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18F098-654C-455B-8830-69F1FD928EE2}"/>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Entwicklungsfaktoren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Athletik – Ausdauer</a:t>
            </a:r>
            <a:endParaRPr lang="de-CH" dirty="0"/>
          </a:p>
        </p:txBody>
      </p:sp>
      <p:pic>
        <p:nvPicPr>
          <p:cNvPr id="5" name="Grafik 4" descr="Ein Bild, das Text, Screenshot, Design enthält.&#10;&#10;KI-generierte Inhalte können fehlerhaft sein.">
            <a:extLst>
              <a:ext uri="{FF2B5EF4-FFF2-40B4-BE49-F238E27FC236}">
                <a16:creationId xmlns:a16="http://schemas.microsoft.com/office/drawing/2014/main" id="{1C2480BD-D485-EE22-C5C7-FCA6D293D186}"/>
              </a:ext>
            </a:extLst>
          </p:cNvPr>
          <p:cNvPicPr>
            <a:picLocks noChangeAspect="1"/>
          </p:cNvPicPr>
          <p:nvPr/>
        </p:nvPicPr>
        <p:blipFill>
          <a:blip r:embed="rId2">
            <a:extLst>
              <a:ext uri="{28A0092B-C50C-407E-A947-70E740481C1C}">
                <a14:useLocalDpi xmlns:a14="http://schemas.microsoft.com/office/drawing/2010/main" val="0"/>
              </a:ext>
            </a:extLst>
          </a:blip>
          <a:srcRect l="8989" t="24172" b="54200"/>
          <a:stretch/>
        </p:blipFill>
        <p:spPr>
          <a:xfrm>
            <a:off x="1325399" y="1844824"/>
            <a:ext cx="9541202" cy="3689992"/>
          </a:xfrm>
          <a:prstGeom prst="rect">
            <a:avLst/>
          </a:prstGeom>
        </p:spPr>
      </p:pic>
      <p:sp>
        <p:nvSpPr>
          <p:cNvPr id="6" name="Rectangle 3">
            <a:extLst>
              <a:ext uri="{FF2B5EF4-FFF2-40B4-BE49-F238E27FC236}">
                <a16:creationId xmlns:a16="http://schemas.microsoft.com/office/drawing/2014/main" id="{8CF4388F-A8D1-A297-DF53-A071F8752483}"/>
              </a:ext>
            </a:extLst>
          </p:cNvPr>
          <p:cNvSpPr/>
          <p:nvPr/>
        </p:nvSpPr>
        <p:spPr>
          <a:xfrm>
            <a:off x="2711624" y="1844824"/>
            <a:ext cx="8148463"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75D16C7C-7055-9C28-B6AA-725ADF5A420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34064896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4325A-6C7C-AD68-239F-DDCEE1BE076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BFCFB4F-DBD9-AD2B-AE05-563D8E6AE159}"/>
              </a:ext>
            </a:extLst>
          </p:cNvPr>
          <p:cNvSpPr>
            <a:spLocks noGrp="1"/>
          </p:cNvSpPr>
          <p:nvPr>
            <p:ph type="title"/>
          </p:nvPr>
        </p:nvSpPr>
        <p:spPr/>
        <p:txBody>
          <a:bodyPr/>
          <a:lstStyle/>
          <a:p>
            <a:r>
              <a:rPr lang="de-CH" dirty="0"/>
              <a:t>Sport in der Armee - Offiziersschule</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dirty="0"/>
          </a:p>
        </p:txBody>
      </p:sp>
      <p:sp>
        <p:nvSpPr>
          <p:cNvPr id="122" name="Rechteck 121">
            <a:extLst>
              <a:ext uri="{FF2B5EF4-FFF2-40B4-BE49-F238E27FC236}">
                <a16:creationId xmlns:a16="http://schemas.microsoft.com/office/drawing/2014/main" id="{42AC7419-126B-C689-8191-CFEC12525050}"/>
              </a:ext>
            </a:extLst>
          </p:cNvPr>
          <p:cNvSpPr/>
          <p:nvPr/>
        </p:nvSpPr>
        <p:spPr bwMode="auto">
          <a:xfrm>
            <a:off x="2135560" y="1556792"/>
            <a:ext cx="6777682" cy="3740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123" name="Rechteck 122">
            <a:extLst>
              <a:ext uri="{FF2B5EF4-FFF2-40B4-BE49-F238E27FC236}">
                <a16:creationId xmlns:a16="http://schemas.microsoft.com/office/drawing/2014/main" id="{5C2C0000-93A0-56D5-F2B4-C0B0A0DB0A4C}"/>
              </a:ext>
            </a:extLst>
          </p:cNvPr>
          <p:cNvSpPr/>
          <p:nvPr/>
        </p:nvSpPr>
        <p:spPr bwMode="auto">
          <a:xfrm>
            <a:off x="2135560" y="5661393"/>
            <a:ext cx="6777682"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124" name="Rechteck 123">
            <a:extLst>
              <a:ext uri="{FF2B5EF4-FFF2-40B4-BE49-F238E27FC236}">
                <a16:creationId xmlns:a16="http://schemas.microsoft.com/office/drawing/2014/main" id="{A8A9A3E7-310B-E83D-07B3-2F01A39A47B1}"/>
              </a:ext>
            </a:extLst>
          </p:cNvPr>
          <p:cNvSpPr/>
          <p:nvPr/>
        </p:nvSpPr>
        <p:spPr bwMode="auto">
          <a:xfrm>
            <a:off x="2135560" y="1965393"/>
            <a:ext cx="6777682" cy="3605988"/>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125" name="Rechteck 124">
            <a:extLst>
              <a:ext uri="{FF2B5EF4-FFF2-40B4-BE49-F238E27FC236}">
                <a16:creationId xmlns:a16="http://schemas.microsoft.com/office/drawing/2014/main" id="{82B49BB5-CAE6-30C7-1B8A-45D96A46E332}"/>
              </a:ext>
            </a:extLst>
          </p:cNvPr>
          <p:cNvSpPr/>
          <p:nvPr/>
        </p:nvSpPr>
        <p:spPr bwMode="auto">
          <a:xfrm>
            <a:off x="9007871" y="1930887"/>
            <a:ext cx="648072" cy="37305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26" name="Textfeld 4">
            <a:extLst>
              <a:ext uri="{FF2B5EF4-FFF2-40B4-BE49-F238E27FC236}">
                <a16:creationId xmlns:a16="http://schemas.microsoft.com/office/drawing/2014/main" id="{C9E299DC-74A7-937B-CA5D-1126EB99BA47}"/>
              </a:ext>
            </a:extLst>
          </p:cNvPr>
          <p:cNvSpPr txBox="1">
            <a:spLocks noChangeArrowheads="1"/>
          </p:cNvSpPr>
          <p:nvPr/>
        </p:nvSpPr>
        <p:spPr bwMode="auto">
          <a:xfrm>
            <a:off x="2207568" y="224886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a:solidFill>
                  <a:srgbClr val="FFFFFF"/>
                </a:solidFill>
              </a:rPr>
              <a:t>OS</a:t>
            </a:r>
            <a:br>
              <a:rPr lang="de-CH" altLang="fr-FR" sz="1100" b="1">
                <a:solidFill>
                  <a:srgbClr val="FFFFFF"/>
                </a:solidFill>
              </a:rPr>
            </a:br>
            <a:r>
              <a:rPr lang="de-CH" altLang="fr-FR" sz="1100" b="1">
                <a:solidFill>
                  <a:srgbClr val="FFFFFF"/>
                </a:solidFill>
              </a:rPr>
              <a:t>Wo</a:t>
            </a:r>
            <a:endParaRPr lang="de-CH" altLang="fr-FR" sz="1100" b="1" dirty="0">
              <a:solidFill>
                <a:srgbClr val="FFFFFF"/>
              </a:solidFill>
            </a:endParaRPr>
          </a:p>
        </p:txBody>
      </p:sp>
      <p:sp>
        <p:nvSpPr>
          <p:cNvPr id="127" name="Rechteck 126">
            <a:extLst>
              <a:ext uri="{FF2B5EF4-FFF2-40B4-BE49-F238E27FC236}">
                <a16:creationId xmlns:a16="http://schemas.microsoft.com/office/drawing/2014/main" id="{91C54701-EC49-FB58-0CC8-516A680C8BBF}"/>
              </a:ext>
            </a:extLst>
          </p:cNvPr>
          <p:cNvSpPr/>
          <p:nvPr/>
        </p:nvSpPr>
        <p:spPr bwMode="auto">
          <a:xfrm>
            <a:off x="9007871" y="1556792"/>
            <a:ext cx="652617" cy="3740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28" name="Rechteck 127">
            <a:extLst>
              <a:ext uri="{FF2B5EF4-FFF2-40B4-BE49-F238E27FC236}">
                <a16:creationId xmlns:a16="http://schemas.microsoft.com/office/drawing/2014/main" id="{32A4F68D-9226-2087-58A1-95845981FAAF}"/>
              </a:ext>
            </a:extLst>
          </p:cNvPr>
          <p:cNvSpPr/>
          <p:nvPr/>
        </p:nvSpPr>
        <p:spPr bwMode="auto">
          <a:xfrm>
            <a:off x="9003326" y="5661392"/>
            <a:ext cx="652617" cy="322537"/>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cxnSp>
        <p:nvCxnSpPr>
          <p:cNvPr id="134" name="Gerade Verbindung 34">
            <a:extLst>
              <a:ext uri="{FF2B5EF4-FFF2-40B4-BE49-F238E27FC236}">
                <a16:creationId xmlns:a16="http://schemas.microsoft.com/office/drawing/2014/main" id="{9D89D0A4-9293-BFA4-0628-55A92EF91359}"/>
              </a:ext>
            </a:extLst>
          </p:cNvPr>
          <p:cNvCxnSpPr/>
          <p:nvPr/>
        </p:nvCxnSpPr>
        <p:spPr bwMode="auto">
          <a:xfrm>
            <a:off x="2135560" y="4426690"/>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135" name="Textfeld 134">
            <a:extLst>
              <a:ext uri="{FF2B5EF4-FFF2-40B4-BE49-F238E27FC236}">
                <a16:creationId xmlns:a16="http://schemas.microsoft.com/office/drawing/2014/main" id="{47449E9A-7948-0E7A-F226-19B6DBEDAF97}"/>
              </a:ext>
            </a:extLst>
          </p:cNvPr>
          <p:cNvSpPr txBox="1"/>
          <p:nvPr/>
        </p:nvSpPr>
        <p:spPr>
          <a:xfrm>
            <a:off x="2211546" y="2716401"/>
            <a:ext cx="615553" cy="1551217"/>
          </a:xfrm>
          <a:prstGeom prst="rect">
            <a:avLst/>
          </a:prstGeom>
          <a:noFill/>
        </p:spPr>
        <p:txBody>
          <a:bodyPr vert="vert270" wrap="square" rtlCol="0">
            <a:spAutoFit/>
          </a:bodyPr>
          <a:lstStyle/>
          <a:p>
            <a:pPr algn="ctr"/>
            <a:r>
              <a:rPr lang="de-CH" sz="2800" b="1" dirty="0">
                <a:solidFill>
                  <a:srgbClr val="FF0000"/>
                </a:solidFill>
              </a:rPr>
              <a:t>MSL</a:t>
            </a:r>
          </a:p>
        </p:txBody>
      </p:sp>
      <p:sp>
        <p:nvSpPr>
          <p:cNvPr id="137" name="Rechteck 136">
            <a:extLst>
              <a:ext uri="{FF2B5EF4-FFF2-40B4-BE49-F238E27FC236}">
                <a16:creationId xmlns:a16="http://schemas.microsoft.com/office/drawing/2014/main" id="{20777A65-A634-8581-03B4-00912D5749C9}"/>
              </a:ext>
            </a:extLst>
          </p:cNvPr>
          <p:cNvSpPr/>
          <p:nvPr/>
        </p:nvSpPr>
        <p:spPr bwMode="auto">
          <a:xfrm>
            <a:off x="2459528" y="4511707"/>
            <a:ext cx="900119" cy="4629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Einführungs-theorie</a:t>
            </a:r>
          </a:p>
        </p:txBody>
      </p:sp>
      <p:sp>
        <p:nvSpPr>
          <p:cNvPr id="147" name="Rechteck 146">
            <a:extLst>
              <a:ext uri="{FF2B5EF4-FFF2-40B4-BE49-F238E27FC236}">
                <a16:creationId xmlns:a16="http://schemas.microsoft.com/office/drawing/2014/main" id="{070DFE27-3934-71EE-9A13-A7A50D821BDA}"/>
              </a:ext>
            </a:extLst>
          </p:cNvPr>
          <p:cNvSpPr/>
          <p:nvPr/>
        </p:nvSpPr>
        <p:spPr bwMode="auto">
          <a:xfrm>
            <a:off x="3364901" y="2760226"/>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64" name="Rechteck 163">
            <a:extLst>
              <a:ext uri="{FF2B5EF4-FFF2-40B4-BE49-F238E27FC236}">
                <a16:creationId xmlns:a16="http://schemas.microsoft.com/office/drawing/2014/main" id="{275A6372-B8D1-0BE6-EF2B-3BB1995BF0C1}"/>
              </a:ext>
            </a:extLst>
          </p:cNvPr>
          <p:cNvSpPr/>
          <p:nvPr/>
        </p:nvSpPr>
        <p:spPr bwMode="auto">
          <a:xfrm>
            <a:off x="2459076" y="5037195"/>
            <a:ext cx="90011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Grundlagen-training</a:t>
            </a:r>
          </a:p>
        </p:txBody>
      </p:sp>
      <p:sp>
        <p:nvSpPr>
          <p:cNvPr id="167" name="Rechteck 166">
            <a:extLst>
              <a:ext uri="{FF2B5EF4-FFF2-40B4-BE49-F238E27FC236}">
                <a16:creationId xmlns:a16="http://schemas.microsoft.com/office/drawing/2014/main" id="{C17F5BC5-803E-A9AA-8D7C-24A47CCDF898}"/>
              </a:ext>
            </a:extLst>
          </p:cNvPr>
          <p:cNvSpPr/>
          <p:nvPr/>
        </p:nvSpPr>
        <p:spPr bwMode="auto">
          <a:xfrm>
            <a:off x="3441101" y="4519300"/>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Grundlagen-training</a:t>
            </a:r>
          </a:p>
        </p:txBody>
      </p:sp>
      <p:sp>
        <p:nvSpPr>
          <p:cNvPr id="168" name="Rechteck 167">
            <a:extLst>
              <a:ext uri="{FF2B5EF4-FFF2-40B4-BE49-F238E27FC236}">
                <a16:creationId xmlns:a16="http://schemas.microsoft.com/office/drawing/2014/main" id="{228A8613-2302-0341-B906-2A6C56CDDDD4}"/>
              </a:ext>
            </a:extLst>
          </p:cNvPr>
          <p:cNvSpPr/>
          <p:nvPr/>
        </p:nvSpPr>
        <p:spPr bwMode="auto">
          <a:xfrm>
            <a:off x="4481090" y="4507163"/>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Intervall-training</a:t>
            </a:r>
          </a:p>
        </p:txBody>
      </p:sp>
      <p:sp>
        <p:nvSpPr>
          <p:cNvPr id="169" name="Rechteck 168">
            <a:extLst>
              <a:ext uri="{FF2B5EF4-FFF2-40B4-BE49-F238E27FC236}">
                <a16:creationId xmlns:a16="http://schemas.microsoft.com/office/drawing/2014/main" id="{BFCF848B-F42A-FD31-42F8-CDCDC3DC4A0A}"/>
              </a:ext>
            </a:extLst>
          </p:cNvPr>
          <p:cNvSpPr/>
          <p:nvPr/>
        </p:nvSpPr>
        <p:spPr bwMode="auto">
          <a:xfrm>
            <a:off x="4481090" y="5037195"/>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(H)</a:t>
            </a:r>
          </a:p>
        </p:txBody>
      </p:sp>
      <p:sp>
        <p:nvSpPr>
          <p:cNvPr id="170" name="Rechteck 169">
            <a:extLst>
              <a:ext uri="{FF2B5EF4-FFF2-40B4-BE49-F238E27FC236}">
                <a16:creationId xmlns:a16="http://schemas.microsoft.com/office/drawing/2014/main" id="{B100A7D3-CF16-8060-D502-813A7A9F1DCE}"/>
              </a:ext>
            </a:extLst>
          </p:cNvPr>
          <p:cNvSpPr/>
          <p:nvPr/>
        </p:nvSpPr>
        <p:spPr bwMode="auto">
          <a:xfrm>
            <a:off x="5569173" y="4519300"/>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Intervall-training</a:t>
            </a:r>
          </a:p>
        </p:txBody>
      </p:sp>
      <p:sp>
        <p:nvSpPr>
          <p:cNvPr id="171" name="Rechteck 170">
            <a:extLst>
              <a:ext uri="{FF2B5EF4-FFF2-40B4-BE49-F238E27FC236}">
                <a16:creationId xmlns:a16="http://schemas.microsoft.com/office/drawing/2014/main" id="{7A2F15AC-B953-1D46-4D01-A0FA58D0175C}"/>
              </a:ext>
            </a:extLst>
          </p:cNvPr>
          <p:cNvSpPr/>
          <p:nvPr/>
        </p:nvSpPr>
        <p:spPr bwMode="auto">
          <a:xfrm>
            <a:off x="5569173" y="5037195"/>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(H)</a:t>
            </a:r>
          </a:p>
        </p:txBody>
      </p:sp>
      <p:sp>
        <p:nvSpPr>
          <p:cNvPr id="172" name="Rechteck 171">
            <a:extLst>
              <a:ext uri="{FF2B5EF4-FFF2-40B4-BE49-F238E27FC236}">
                <a16:creationId xmlns:a16="http://schemas.microsoft.com/office/drawing/2014/main" id="{F7A1925D-5EE1-4506-D7BB-4D969D81AF0A}"/>
              </a:ext>
            </a:extLst>
          </p:cNvPr>
          <p:cNvSpPr/>
          <p:nvPr/>
        </p:nvSpPr>
        <p:spPr bwMode="auto">
          <a:xfrm>
            <a:off x="6649317" y="5042822"/>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(J)</a:t>
            </a:r>
          </a:p>
        </p:txBody>
      </p:sp>
      <p:sp>
        <p:nvSpPr>
          <p:cNvPr id="173" name="Rechteck 172">
            <a:extLst>
              <a:ext uri="{FF2B5EF4-FFF2-40B4-BE49-F238E27FC236}">
                <a16:creationId xmlns:a16="http://schemas.microsoft.com/office/drawing/2014/main" id="{E9CFC31F-5B1D-36D8-24F8-D9FCAF5825E4}"/>
              </a:ext>
            </a:extLst>
          </p:cNvPr>
          <p:cNvSpPr/>
          <p:nvPr/>
        </p:nvSpPr>
        <p:spPr bwMode="auto">
          <a:xfrm>
            <a:off x="6657256" y="4519300"/>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Intervall-/ Pyramiden-training</a:t>
            </a:r>
          </a:p>
        </p:txBody>
      </p:sp>
      <p:sp>
        <p:nvSpPr>
          <p:cNvPr id="174" name="Rechteck 173">
            <a:extLst>
              <a:ext uri="{FF2B5EF4-FFF2-40B4-BE49-F238E27FC236}">
                <a16:creationId xmlns:a16="http://schemas.microsoft.com/office/drawing/2014/main" id="{D3F52B3B-6F0B-453E-34BA-8CE776286195}"/>
              </a:ext>
            </a:extLst>
          </p:cNvPr>
          <p:cNvSpPr/>
          <p:nvPr/>
        </p:nvSpPr>
        <p:spPr bwMode="auto">
          <a:xfrm>
            <a:off x="7724537" y="4519300"/>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Intervall-training</a:t>
            </a:r>
          </a:p>
        </p:txBody>
      </p:sp>
      <p:sp>
        <p:nvSpPr>
          <p:cNvPr id="175" name="Rechteck 174">
            <a:extLst>
              <a:ext uri="{FF2B5EF4-FFF2-40B4-BE49-F238E27FC236}">
                <a16:creationId xmlns:a16="http://schemas.microsoft.com/office/drawing/2014/main" id="{CF43B2C7-3C2B-447B-F4ED-5F191858A45F}"/>
              </a:ext>
            </a:extLst>
          </p:cNvPr>
          <p:cNvSpPr/>
          <p:nvPr/>
        </p:nvSpPr>
        <p:spPr bwMode="auto">
          <a:xfrm>
            <a:off x="3441101" y="3685231"/>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Grundlagen-training</a:t>
            </a:r>
          </a:p>
        </p:txBody>
      </p:sp>
      <p:sp>
        <p:nvSpPr>
          <p:cNvPr id="176" name="Rechteck 175">
            <a:extLst>
              <a:ext uri="{FF2B5EF4-FFF2-40B4-BE49-F238E27FC236}">
                <a16:creationId xmlns:a16="http://schemas.microsoft.com/office/drawing/2014/main" id="{D2E46935-FED6-EAB7-4251-C23EE6479916}"/>
              </a:ext>
            </a:extLst>
          </p:cNvPr>
          <p:cNvSpPr/>
          <p:nvPr/>
        </p:nvSpPr>
        <p:spPr bwMode="auto">
          <a:xfrm>
            <a:off x="3441102" y="2855932"/>
            <a:ext cx="94535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(A)</a:t>
            </a:r>
          </a:p>
        </p:txBody>
      </p:sp>
      <p:sp>
        <p:nvSpPr>
          <p:cNvPr id="177" name="Rechteck 176">
            <a:extLst>
              <a:ext uri="{FF2B5EF4-FFF2-40B4-BE49-F238E27FC236}">
                <a16:creationId xmlns:a16="http://schemas.microsoft.com/office/drawing/2014/main" id="{A1C3C5E9-ACDC-A2AA-A1CF-5C1562CF23EF}"/>
              </a:ext>
            </a:extLst>
          </p:cNvPr>
          <p:cNvSpPr/>
          <p:nvPr/>
        </p:nvSpPr>
        <p:spPr bwMode="auto">
          <a:xfrm>
            <a:off x="3373694" y="3586673"/>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78" name="Rechteck 177">
            <a:extLst>
              <a:ext uri="{FF2B5EF4-FFF2-40B4-BE49-F238E27FC236}">
                <a16:creationId xmlns:a16="http://schemas.microsoft.com/office/drawing/2014/main" id="{FC0D91DE-E9E9-557A-8F22-BC163E592074}"/>
              </a:ext>
            </a:extLst>
          </p:cNvPr>
          <p:cNvSpPr/>
          <p:nvPr/>
        </p:nvSpPr>
        <p:spPr bwMode="auto">
          <a:xfrm>
            <a:off x="4481090" y="2855932"/>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(B)</a:t>
            </a:r>
          </a:p>
        </p:txBody>
      </p:sp>
      <p:sp>
        <p:nvSpPr>
          <p:cNvPr id="179" name="Rechteck 178">
            <a:extLst>
              <a:ext uri="{FF2B5EF4-FFF2-40B4-BE49-F238E27FC236}">
                <a16:creationId xmlns:a16="http://schemas.microsoft.com/office/drawing/2014/main" id="{158A653F-1F97-19A9-2038-65492F49D96F}"/>
              </a:ext>
            </a:extLst>
          </p:cNvPr>
          <p:cNvSpPr/>
          <p:nvPr/>
        </p:nvSpPr>
        <p:spPr bwMode="auto">
          <a:xfrm>
            <a:off x="4481089" y="3692104"/>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000" dirty="0">
                <a:latin typeface="Arial" charset="0"/>
              </a:rPr>
              <a:t>Intervall</a:t>
            </a:r>
            <a:r>
              <a:rPr kumimoji="0" lang="de-CH" sz="1000" b="0" i="0" u="none" strike="noStrike" cap="none" normalizeH="0" baseline="0" dirty="0">
                <a:ln>
                  <a:noFill/>
                </a:ln>
                <a:solidFill>
                  <a:schemeClr val="tx1"/>
                </a:solidFill>
                <a:effectLst/>
                <a:latin typeface="Arial" charset="0"/>
              </a:rPr>
              <a:t>-training</a:t>
            </a:r>
          </a:p>
        </p:txBody>
      </p:sp>
      <p:sp>
        <p:nvSpPr>
          <p:cNvPr id="180" name="Rechteck 179">
            <a:extLst>
              <a:ext uri="{FF2B5EF4-FFF2-40B4-BE49-F238E27FC236}">
                <a16:creationId xmlns:a16="http://schemas.microsoft.com/office/drawing/2014/main" id="{5FC0D4E2-F021-638B-2D3A-9467AA61B50C}"/>
              </a:ext>
            </a:extLst>
          </p:cNvPr>
          <p:cNvSpPr/>
          <p:nvPr/>
        </p:nvSpPr>
        <p:spPr bwMode="auto">
          <a:xfrm>
            <a:off x="5566317" y="2854316"/>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(C)</a:t>
            </a:r>
          </a:p>
        </p:txBody>
      </p:sp>
      <p:sp>
        <p:nvSpPr>
          <p:cNvPr id="181" name="Rechteck 180">
            <a:extLst>
              <a:ext uri="{FF2B5EF4-FFF2-40B4-BE49-F238E27FC236}">
                <a16:creationId xmlns:a16="http://schemas.microsoft.com/office/drawing/2014/main" id="{F02A8CF8-A7A5-2CA3-14C3-AB50BF9B72F9}"/>
              </a:ext>
            </a:extLst>
          </p:cNvPr>
          <p:cNvSpPr/>
          <p:nvPr/>
        </p:nvSpPr>
        <p:spPr bwMode="auto">
          <a:xfrm>
            <a:off x="5571226" y="3685231"/>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 Pyramiden-training</a:t>
            </a:r>
          </a:p>
        </p:txBody>
      </p:sp>
      <p:sp>
        <p:nvSpPr>
          <p:cNvPr id="182" name="Rechteck 181">
            <a:extLst>
              <a:ext uri="{FF2B5EF4-FFF2-40B4-BE49-F238E27FC236}">
                <a16:creationId xmlns:a16="http://schemas.microsoft.com/office/drawing/2014/main" id="{A386E2B3-525F-9D50-2E9C-B3BF03E05303}"/>
              </a:ext>
            </a:extLst>
          </p:cNvPr>
          <p:cNvSpPr/>
          <p:nvPr/>
        </p:nvSpPr>
        <p:spPr bwMode="auto">
          <a:xfrm>
            <a:off x="6649317" y="2859643"/>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(D)</a:t>
            </a:r>
          </a:p>
        </p:txBody>
      </p:sp>
      <p:sp>
        <p:nvSpPr>
          <p:cNvPr id="183" name="Rechteck 182">
            <a:extLst>
              <a:ext uri="{FF2B5EF4-FFF2-40B4-BE49-F238E27FC236}">
                <a16:creationId xmlns:a16="http://schemas.microsoft.com/office/drawing/2014/main" id="{F55177B7-7B86-CD9B-1DDD-727ED41E6BB0}"/>
              </a:ext>
            </a:extLst>
          </p:cNvPr>
          <p:cNvSpPr/>
          <p:nvPr/>
        </p:nvSpPr>
        <p:spPr bwMode="auto">
          <a:xfrm>
            <a:off x="7724539" y="2854316"/>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Kräftigungs-formen (E/F)</a:t>
            </a:r>
          </a:p>
        </p:txBody>
      </p:sp>
      <p:sp>
        <p:nvSpPr>
          <p:cNvPr id="184" name="Rechteck 183">
            <a:extLst>
              <a:ext uri="{FF2B5EF4-FFF2-40B4-BE49-F238E27FC236}">
                <a16:creationId xmlns:a16="http://schemas.microsoft.com/office/drawing/2014/main" id="{63C8C363-029D-AB35-6F8D-EE5DFA947268}"/>
              </a:ext>
            </a:extLst>
          </p:cNvPr>
          <p:cNvSpPr/>
          <p:nvPr/>
        </p:nvSpPr>
        <p:spPr bwMode="auto">
          <a:xfrm>
            <a:off x="7724537" y="3692104"/>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Intervall-Test</a:t>
            </a:r>
          </a:p>
        </p:txBody>
      </p:sp>
      <p:sp>
        <p:nvSpPr>
          <p:cNvPr id="2" name="SeitenzahlBenutzerdefiniert">
            <a:extLst>
              <a:ext uri="{FF2B5EF4-FFF2-40B4-BE49-F238E27FC236}">
                <a16:creationId xmlns:a16="http://schemas.microsoft.com/office/drawing/2014/main" id="{441B63AA-9746-8715-E934-C43189DC6FC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
        <p:nvSpPr>
          <p:cNvPr id="3" name="Textfeld 14">
            <a:extLst>
              <a:ext uri="{FF2B5EF4-FFF2-40B4-BE49-F238E27FC236}">
                <a16:creationId xmlns:a16="http://schemas.microsoft.com/office/drawing/2014/main" id="{1FC0EA52-5949-12CD-FF1A-6CFDC1763735}"/>
              </a:ext>
            </a:extLst>
          </p:cNvPr>
          <p:cNvSpPr txBox="1">
            <a:spLocks noChangeArrowheads="1"/>
          </p:cNvSpPr>
          <p:nvPr/>
        </p:nvSpPr>
        <p:spPr bwMode="auto">
          <a:xfrm>
            <a:off x="3377091" y="2287263"/>
            <a:ext cx="1080000"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5" name="Textfeld 14">
            <a:extLst>
              <a:ext uri="{FF2B5EF4-FFF2-40B4-BE49-F238E27FC236}">
                <a16:creationId xmlns:a16="http://schemas.microsoft.com/office/drawing/2014/main" id="{6569E10B-4EE6-671A-5A7C-759BB85427A0}"/>
              </a:ext>
            </a:extLst>
          </p:cNvPr>
          <p:cNvSpPr txBox="1">
            <a:spLocks noChangeArrowheads="1"/>
          </p:cNvSpPr>
          <p:nvPr/>
        </p:nvSpPr>
        <p:spPr bwMode="auto">
          <a:xfrm>
            <a:off x="4457092" y="2287263"/>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5-7</a:t>
            </a:r>
          </a:p>
        </p:txBody>
      </p:sp>
      <p:sp>
        <p:nvSpPr>
          <p:cNvPr id="6" name="Textfeld 14">
            <a:extLst>
              <a:ext uri="{FF2B5EF4-FFF2-40B4-BE49-F238E27FC236}">
                <a16:creationId xmlns:a16="http://schemas.microsoft.com/office/drawing/2014/main" id="{7952A782-9D99-8463-FEBA-67EDEAC016B6}"/>
              </a:ext>
            </a:extLst>
          </p:cNvPr>
          <p:cNvSpPr txBox="1">
            <a:spLocks noChangeArrowheads="1"/>
          </p:cNvSpPr>
          <p:nvPr/>
        </p:nvSpPr>
        <p:spPr bwMode="auto">
          <a:xfrm>
            <a:off x="5534861" y="2287914"/>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8-10</a:t>
            </a:r>
          </a:p>
        </p:txBody>
      </p:sp>
      <p:sp>
        <p:nvSpPr>
          <p:cNvPr id="7" name="Textfeld 14">
            <a:extLst>
              <a:ext uri="{FF2B5EF4-FFF2-40B4-BE49-F238E27FC236}">
                <a16:creationId xmlns:a16="http://schemas.microsoft.com/office/drawing/2014/main" id="{60D7A7E7-04E3-66D9-8971-3D01C77B9F09}"/>
              </a:ext>
            </a:extLst>
          </p:cNvPr>
          <p:cNvSpPr txBox="1">
            <a:spLocks noChangeArrowheads="1"/>
          </p:cNvSpPr>
          <p:nvPr/>
        </p:nvSpPr>
        <p:spPr bwMode="auto">
          <a:xfrm>
            <a:off x="6615006" y="2287263"/>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11-13</a:t>
            </a:r>
          </a:p>
        </p:txBody>
      </p:sp>
      <p:sp>
        <p:nvSpPr>
          <p:cNvPr id="8" name="Textfeld 14">
            <a:extLst>
              <a:ext uri="{FF2B5EF4-FFF2-40B4-BE49-F238E27FC236}">
                <a16:creationId xmlns:a16="http://schemas.microsoft.com/office/drawing/2014/main" id="{9A60C9D4-E3CD-F18C-92E2-55CF6686C91E}"/>
              </a:ext>
            </a:extLst>
          </p:cNvPr>
          <p:cNvSpPr txBox="1">
            <a:spLocks noChangeArrowheads="1"/>
          </p:cNvSpPr>
          <p:nvPr/>
        </p:nvSpPr>
        <p:spPr bwMode="auto">
          <a:xfrm>
            <a:off x="7695150" y="2287263"/>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14-15</a:t>
            </a:r>
          </a:p>
        </p:txBody>
      </p:sp>
      <p:sp>
        <p:nvSpPr>
          <p:cNvPr id="9" name="Textfeld 14">
            <a:extLst>
              <a:ext uri="{FF2B5EF4-FFF2-40B4-BE49-F238E27FC236}">
                <a16:creationId xmlns:a16="http://schemas.microsoft.com/office/drawing/2014/main" id="{CB35F785-CD4E-45B8-2E34-80A7F9CD346B}"/>
              </a:ext>
            </a:extLst>
          </p:cNvPr>
          <p:cNvSpPr txBox="1">
            <a:spLocks noChangeArrowheads="1"/>
          </p:cNvSpPr>
          <p:nvPr/>
        </p:nvSpPr>
        <p:spPr bwMode="auto">
          <a:xfrm>
            <a:off x="2637550" y="2287914"/>
            <a:ext cx="739397"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Tree>
    <p:extLst>
      <p:ext uri="{BB962C8B-B14F-4D97-AF65-F5344CB8AC3E}">
        <p14:creationId xmlns:p14="http://schemas.microsoft.com/office/powerpoint/2010/main" val="222329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anim calcmode="lin" valueType="num">
                                      <p:cBhvr>
                                        <p:cTn id="13" dur="1000" fill="hold"/>
                                        <p:tgtEl>
                                          <p:spTgt spid="135"/>
                                        </p:tgtEl>
                                        <p:attrNameLst>
                                          <p:attrName>ppt_x</p:attrName>
                                        </p:attrNameLst>
                                      </p:cBhvr>
                                      <p:tavLst>
                                        <p:tav tm="0">
                                          <p:val>
                                            <p:strVal val="#ppt_x"/>
                                          </p:val>
                                        </p:tav>
                                        <p:tav tm="100000">
                                          <p:val>
                                            <p:strVal val="#ppt_x"/>
                                          </p:val>
                                        </p:tav>
                                      </p:tavLst>
                                    </p:anim>
                                    <p:anim calcmode="lin" valueType="num">
                                      <p:cBhvr>
                                        <p:cTn id="14"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1000"/>
                                        <p:tgtEl>
                                          <p:spTgt spid="137"/>
                                        </p:tgtEl>
                                      </p:cBhvr>
                                    </p:animEffect>
                                    <p:anim calcmode="lin" valueType="num">
                                      <p:cBhvr>
                                        <p:cTn id="27" dur="1000" fill="hold"/>
                                        <p:tgtEl>
                                          <p:spTgt spid="137"/>
                                        </p:tgtEl>
                                        <p:attrNameLst>
                                          <p:attrName>ppt_x</p:attrName>
                                        </p:attrNameLst>
                                      </p:cBhvr>
                                      <p:tavLst>
                                        <p:tav tm="0">
                                          <p:val>
                                            <p:strVal val="#ppt_x"/>
                                          </p:val>
                                        </p:tav>
                                        <p:tav tm="100000">
                                          <p:val>
                                            <p:strVal val="#ppt_x"/>
                                          </p:val>
                                        </p:tav>
                                      </p:tavLst>
                                    </p:anim>
                                    <p:anim calcmode="lin" valueType="num">
                                      <p:cBhvr>
                                        <p:cTn id="28" dur="1000" fill="hold"/>
                                        <p:tgtEl>
                                          <p:spTgt spid="13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1000"/>
                                        <p:tgtEl>
                                          <p:spTgt spid="164"/>
                                        </p:tgtEl>
                                      </p:cBhvr>
                                    </p:animEffect>
                                    <p:anim calcmode="lin" valueType="num">
                                      <p:cBhvr>
                                        <p:cTn id="32" dur="1000" fill="hold"/>
                                        <p:tgtEl>
                                          <p:spTgt spid="164"/>
                                        </p:tgtEl>
                                        <p:attrNameLst>
                                          <p:attrName>ppt_x</p:attrName>
                                        </p:attrNameLst>
                                      </p:cBhvr>
                                      <p:tavLst>
                                        <p:tav tm="0">
                                          <p:val>
                                            <p:strVal val="#ppt_x"/>
                                          </p:val>
                                        </p:tav>
                                        <p:tav tm="100000">
                                          <p:val>
                                            <p:strVal val="#ppt_x"/>
                                          </p:val>
                                        </p:tav>
                                      </p:tavLst>
                                    </p:anim>
                                    <p:anim calcmode="lin" valueType="num">
                                      <p:cBhvr>
                                        <p:cTn id="33"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1000"/>
                                        <p:tgtEl>
                                          <p:spTgt spid="147"/>
                                        </p:tgtEl>
                                      </p:cBhvr>
                                    </p:animEffect>
                                    <p:anim calcmode="lin" valueType="num">
                                      <p:cBhvr>
                                        <p:cTn id="46" dur="1000" fill="hold"/>
                                        <p:tgtEl>
                                          <p:spTgt spid="147"/>
                                        </p:tgtEl>
                                        <p:attrNameLst>
                                          <p:attrName>ppt_x</p:attrName>
                                        </p:attrNameLst>
                                      </p:cBhvr>
                                      <p:tavLst>
                                        <p:tav tm="0">
                                          <p:val>
                                            <p:strVal val="#ppt_x"/>
                                          </p:val>
                                        </p:tav>
                                        <p:tav tm="100000">
                                          <p:val>
                                            <p:strVal val="#ppt_x"/>
                                          </p:val>
                                        </p:tav>
                                      </p:tavLst>
                                    </p:anim>
                                    <p:anim calcmode="lin" valueType="num">
                                      <p:cBhvr>
                                        <p:cTn id="47" dur="1000" fill="hold"/>
                                        <p:tgtEl>
                                          <p:spTgt spid="14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77"/>
                                        </p:tgtEl>
                                        <p:attrNameLst>
                                          <p:attrName>style.visibility</p:attrName>
                                        </p:attrNameLst>
                                      </p:cBhvr>
                                      <p:to>
                                        <p:strVal val="visible"/>
                                      </p:to>
                                    </p:set>
                                    <p:animEffect transition="in" filter="fade">
                                      <p:cBhvr>
                                        <p:cTn id="50" dur="1000"/>
                                        <p:tgtEl>
                                          <p:spTgt spid="177"/>
                                        </p:tgtEl>
                                      </p:cBhvr>
                                    </p:animEffect>
                                    <p:anim calcmode="lin" valueType="num">
                                      <p:cBhvr>
                                        <p:cTn id="51" dur="1000" fill="hold"/>
                                        <p:tgtEl>
                                          <p:spTgt spid="177"/>
                                        </p:tgtEl>
                                        <p:attrNameLst>
                                          <p:attrName>ppt_x</p:attrName>
                                        </p:attrNameLst>
                                      </p:cBhvr>
                                      <p:tavLst>
                                        <p:tav tm="0">
                                          <p:val>
                                            <p:strVal val="#ppt_x"/>
                                          </p:val>
                                        </p:tav>
                                        <p:tav tm="100000">
                                          <p:val>
                                            <p:strVal val="#ppt_x"/>
                                          </p:val>
                                        </p:tav>
                                      </p:tavLst>
                                    </p:anim>
                                    <p:anim calcmode="lin" valueType="num">
                                      <p:cBhvr>
                                        <p:cTn id="52"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6"/>
                                        </p:tgtEl>
                                        <p:attrNameLst>
                                          <p:attrName>style.visibility</p:attrName>
                                        </p:attrNameLst>
                                      </p:cBhvr>
                                      <p:to>
                                        <p:strVal val="visible"/>
                                      </p:to>
                                    </p:set>
                                    <p:animEffect transition="in" filter="fade">
                                      <p:cBhvr>
                                        <p:cTn id="57" dur="1000"/>
                                        <p:tgtEl>
                                          <p:spTgt spid="176"/>
                                        </p:tgtEl>
                                      </p:cBhvr>
                                    </p:animEffect>
                                    <p:anim calcmode="lin" valueType="num">
                                      <p:cBhvr>
                                        <p:cTn id="58" dur="1000" fill="hold"/>
                                        <p:tgtEl>
                                          <p:spTgt spid="176"/>
                                        </p:tgtEl>
                                        <p:attrNameLst>
                                          <p:attrName>ppt_x</p:attrName>
                                        </p:attrNameLst>
                                      </p:cBhvr>
                                      <p:tavLst>
                                        <p:tav tm="0">
                                          <p:val>
                                            <p:strVal val="#ppt_x"/>
                                          </p:val>
                                        </p:tav>
                                        <p:tav tm="100000">
                                          <p:val>
                                            <p:strVal val="#ppt_x"/>
                                          </p:val>
                                        </p:tav>
                                      </p:tavLst>
                                    </p:anim>
                                    <p:anim calcmode="lin" valueType="num">
                                      <p:cBhvr>
                                        <p:cTn id="59" dur="1000" fill="hold"/>
                                        <p:tgtEl>
                                          <p:spTgt spid="17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5"/>
                                        </p:tgtEl>
                                        <p:attrNameLst>
                                          <p:attrName>style.visibility</p:attrName>
                                        </p:attrNameLst>
                                      </p:cBhvr>
                                      <p:to>
                                        <p:strVal val="visible"/>
                                      </p:to>
                                    </p:set>
                                    <p:animEffect transition="in" filter="fade">
                                      <p:cBhvr>
                                        <p:cTn id="62" dur="1000"/>
                                        <p:tgtEl>
                                          <p:spTgt spid="175"/>
                                        </p:tgtEl>
                                      </p:cBhvr>
                                    </p:animEffect>
                                    <p:anim calcmode="lin" valueType="num">
                                      <p:cBhvr>
                                        <p:cTn id="63" dur="1000" fill="hold"/>
                                        <p:tgtEl>
                                          <p:spTgt spid="175"/>
                                        </p:tgtEl>
                                        <p:attrNameLst>
                                          <p:attrName>ppt_x</p:attrName>
                                        </p:attrNameLst>
                                      </p:cBhvr>
                                      <p:tavLst>
                                        <p:tav tm="0">
                                          <p:val>
                                            <p:strVal val="#ppt_x"/>
                                          </p:val>
                                        </p:tav>
                                        <p:tav tm="100000">
                                          <p:val>
                                            <p:strVal val="#ppt_x"/>
                                          </p:val>
                                        </p:tav>
                                      </p:tavLst>
                                    </p:anim>
                                    <p:anim calcmode="lin" valueType="num">
                                      <p:cBhvr>
                                        <p:cTn id="6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anim calcmode="lin" valueType="num">
                                      <p:cBhvr>
                                        <p:cTn id="70" dur="1000" fill="hold"/>
                                        <p:tgtEl>
                                          <p:spTgt spid="5"/>
                                        </p:tgtEl>
                                        <p:attrNameLst>
                                          <p:attrName>ppt_x</p:attrName>
                                        </p:attrNameLst>
                                      </p:cBhvr>
                                      <p:tavLst>
                                        <p:tav tm="0">
                                          <p:val>
                                            <p:strVal val="#ppt_x"/>
                                          </p:val>
                                        </p:tav>
                                        <p:tav tm="100000">
                                          <p:val>
                                            <p:strVal val="#ppt_x"/>
                                          </p:val>
                                        </p:tav>
                                      </p:tavLst>
                                    </p:anim>
                                    <p:anim calcmode="lin" valueType="num">
                                      <p:cBhvr>
                                        <p:cTn id="71" dur="1000" fill="hold"/>
                                        <p:tgtEl>
                                          <p:spTgt spid="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7"/>
                                        </p:tgtEl>
                                        <p:attrNameLst>
                                          <p:attrName>style.visibility</p:attrName>
                                        </p:attrNameLst>
                                      </p:cBhvr>
                                      <p:to>
                                        <p:strVal val="visible"/>
                                      </p:to>
                                    </p:set>
                                    <p:animEffect transition="in" filter="fade">
                                      <p:cBhvr>
                                        <p:cTn id="74" dur="1000"/>
                                        <p:tgtEl>
                                          <p:spTgt spid="167"/>
                                        </p:tgtEl>
                                      </p:cBhvr>
                                    </p:animEffect>
                                    <p:anim calcmode="lin" valueType="num">
                                      <p:cBhvr>
                                        <p:cTn id="75" dur="1000" fill="hold"/>
                                        <p:tgtEl>
                                          <p:spTgt spid="167"/>
                                        </p:tgtEl>
                                        <p:attrNameLst>
                                          <p:attrName>ppt_x</p:attrName>
                                        </p:attrNameLst>
                                      </p:cBhvr>
                                      <p:tavLst>
                                        <p:tav tm="0">
                                          <p:val>
                                            <p:strVal val="#ppt_x"/>
                                          </p:val>
                                        </p:tav>
                                        <p:tav tm="100000">
                                          <p:val>
                                            <p:strVal val="#ppt_x"/>
                                          </p:val>
                                        </p:tav>
                                      </p:tavLst>
                                    </p:anim>
                                    <p:anim calcmode="lin" valueType="num">
                                      <p:cBhvr>
                                        <p:cTn id="76"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78"/>
                                        </p:tgtEl>
                                        <p:attrNameLst>
                                          <p:attrName>style.visibility</p:attrName>
                                        </p:attrNameLst>
                                      </p:cBhvr>
                                      <p:to>
                                        <p:strVal val="visible"/>
                                      </p:to>
                                    </p:set>
                                    <p:animEffect transition="in" filter="fade">
                                      <p:cBhvr>
                                        <p:cTn id="81" dur="1000"/>
                                        <p:tgtEl>
                                          <p:spTgt spid="178"/>
                                        </p:tgtEl>
                                      </p:cBhvr>
                                    </p:animEffect>
                                    <p:anim calcmode="lin" valueType="num">
                                      <p:cBhvr>
                                        <p:cTn id="82" dur="1000" fill="hold"/>
                                        <p:tgtEl>
                                          <p:spTgt spid="178"/>
                                        </p:tgtEl>
                                        <p:attrNameLst>
                                          <p:attrName>ppt_x</p:attrName>
                                        </p:attrNameLst>
                                      </p:cBhvr>
                                      <p:tavLst>
                                        <p:tav tm="0">
                                          <p:val>
                                            <p:strVal val="#ppt_x"/>
                                          </p:val>
                                        </p:tav>
                                        <p:tav tm="100000">
                                          <p:val>
                                            <p:strVal val="#ppt_x"/>
                                          </p:val>
                                        </p:tav>
                                      </p:tavLst>
                                    </p:anim>
                                    <p:anim calcmode="lin" valueType="num">
                                      <p:cBhvr>
                                        <p:cTn id="83" dur="1000" fill="hold"/>
                                        <p:tgtEl>
                                          <p:spTgt spid="17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79"/>
                                        </p:tgtEl>
                                        <p:attrNameLst>
                                          <p:attrName>style.visibility</p:attrName>
                                        </p:attrNameLst>
                                      </p:cBhvr>
                                      <p:to>
                                        <p:strVal val="visible"/>
                                      </p:to>
                                    </p:set>
                                    <p:animEffect transition="in" filter="fade">
                                      <p:cBhvr>
                                        <p:cTn id="86" dur="1000"/>
                                        <p:tgtEl>
                                          <p:spTgt spid="179"/>
                                        </p:tgtEl>
                                      </p:cBhvr>
                                    </p:animEffect>
                                    <p:anim calcmode="lin" valueType="num">
                                      <p:cBhvr>
                                        <p:cTn id="87" dur="1000" fill="hold"/>
                                        <p:tgtEl>
                                          <p:spTgt spid="179"/>
                                        </p:tgtEl>
                                        <p:attrNameLst>
                                          <p:attrName>ppt_x</p:attrName>
                                        </p:attrNameLst>
                                      </p:cBhvr>
                                      <p:tavLst>
                                        <p:tav tm="0">
                                          <p:val>
                                            <p:strVal val="#ppt_x"/>
                                          </p:val>
                                        </p:tav>
                                        <p:tav tm="100000">
                                          <p:val>
                                            <p:strVal val="#ppt_x"/>
                                          </p:val>
                                        </p:tav>
                                      </p:tavLst>
                                    </p:anim>
                                    <p:anim calcmode="lin" valueType="num">
                                      <p:cBhvr>
                                        <p:cTn id="88" dur="1000" fill="hold"/>
                                        <p:tgtEl>
                                          <p:spTgt spid="17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68"/>
                                        </p:tgtEl>
                                        <p:attrNameLst>
                                          <p:attrName>style.visibility</p:attrName>
                                        </p:attrNameLst>
                                      </p:cBhvr>
                                      <p:to>
                                        <p:strVal val="visible"/>
                                      </p:to>
                                    </p:set>
                                    <p:animEffect transition="in" filter="fade">
                                      <p:cBhvr>
                                        <p:cTn id="91" dur="1000"/>
                                        <p:tgtEl>
                                          <p:spTgt spid="168"/>
                                        </p:tgtEl>
                                      </p:cBhvr>
                                    </p:animEffect>
                                    <p:anim calcmode="lin" valueType="num">
                                      <p:cBhvr>
                                        <p:cTn id="92" dur="1000" fill="hold"/>
                                        <p:tgtEl>
                                          <p:spTgt spid="168"/>
                                        </p:tgtEl>
                                        <p:attrNameLst>
                                          <p:attrName>ppt_x</p:attrName>
                                        </p:attrNameLst>
                                      </p:cBhvr>
                                      <p:tavLst>
                                        <p:tav tm="0">
                                          <p:val>
                                            <p:strVal val="#ppt_x"/>
                                          </p:val>
                                        </p:tav>
                                        <p:tav tm="100000">
                                          <p:val>
                                            <p:strVal val="#ppt_x"/>
                                          </p:val>
                                        </p:tav>
                                      </p:tavLst>
                                    </p:anim>
                                    <p:anim calcmode="lin" valueType="num">
                                      <p:cBhvr>
                                        <p:cTn id="93" dur="1000" fill="hold"/>
                                        <p:tgtEl>
                                          <p:spTgt spid="16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69"/>
                                        </p:tgtEl>
                                        <p:attrNameLst>
                                          <p:attrName>style.visibility</p:attrName>
                                        </p:attrNameLst>
                                      </p:cBhvr>
                                      <p:to>
                                        <p:strVal val="visible"/>
                                      </p:to>
                                    </p:set>
                                    <p:animEffect transition="in" filter="fade">
                                      <p:cBhvr>
                                        <p:cTn id="96" dur="1000"/>
                                        <p:tgtEl>
                                          <p:spTgt spid="169"/>
                                        </p:tgtEl>
                                      </p:cBhvr>
                                    </p:animEffect>
                                    <p:anim calcmode="lin" valueType="num">
                                      <p:cBhvr>
                                        <p:cTn id="97" dur="1000" fill="hold"/>
                                        <p:tgtEl>
                                          <p:spTgt spid="169"/>
                                        </p:tgtEl>
                                        <p:attrNameLst>
                                          <p:attrName>ppt_x</p:attrName>
                                        </p:attrNameLst>
                                      </p:cBhvr>
                                      <p:tavLst>
                                        <p:tav tm="0">
                                          <p:val>
                                            <p:strVal val="#ppt_x"/>
                                          </p:val>
                                        </p:tav>
                                        <p:tav tm="100000">
                                          <p:val>
                                            <p:strVal val="#ppt_x"/>
                                          </p:val>
                                        </p:tav>
                                      </p:tavLst>
                                    </p:anim>
                                    <p:anim calcmode="lin" valueType="num">
                                      <p:cBhvr>
                                        <p:cTn id="98" dur="1000" fill="hold"/>
                                        <p:tgtEl>
                                          <p:spTgt spid="16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80"/>
                                        </p:tgtEl>
                                        <p:attrNameLst>
                                          <p:attrName>style.visibility</p:attrName>
                                        </p:attrNameLst>
                                      </p:cBhvr>
                                      <p:to>
                                        <p:strVal val="visible"/>
                                      </p:to>
                                    </p:set>
                                    <p:animEffect transition="in" filter="fade">
                                      <p:cBhvr>
                                        <p:cTn id="101" dur="1000"/>
                                        <p:tgtEl>
                                          <p:spTgt spid="180"/>
                                        </p:tgtEl>
                                      </p:cBhvr>
                                    </p:animEffect>
                                    <p:anim calcmode="lin" valueType="num">
                                      <p:cBhvr>
                                        <p:cTn id="102" dur="1000" fill="hold"/>
                                        <p:tgtEl>
                                          <p:spTgt spid="180"/>
                                        </p:tgtEl>
                                        <p:attrNameLst>
                                          <p:attrName>ppt_x</p:attrName>
                                        </p:attrNameLst>
                                      </p:cBhvr>
                                      <p:tavLst>
                                        <p:tav tm="0">
                                          <p:val>
                                            <p:strVal val="#ppt_x"/>
                                          </p:val>
                                        </p:tav>
                                        <p:tav tm="100000">
                                          <p:val>
                                            <p:strVal val="#ppt_x"/>
                                          </p:val>
                                        </p:tav>
                                      </p:tavLst>
                                    </p:anim>
                                    <p:anim calcmode="lin" valueType="num">
                                      <p:cBhvr>
                                        <p:cTn id="103" dur="1000" fill="hold"/>
                                        <p:tgtEl>
                                          <p:spTgt spid="180"/>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81"/>
                                        </p:tgtEl>
                                        <p:attrNameLst>
                                          <p:attrName>style.visibility</p:attrName>
                                        </p:attrNameLst>
                                      </p:cBhvr>
                                      <p:to>
                                        <p:strVal val="visible"/>
                                      </p:to>
                                    </p:set>
                                    <p:animEffect transition="in" filter="fade">
                                      <p:cBhvr>
                                        <p:cTn id="106" dur="1000"/>
                                        <p:tgtEl>
                                          <p:spTgt spid="181"/>
                                        </p:tgtEl>
                                      </p:cBhvr>
                                    </p:animEffect>
                                    <p:anim calcmode="lin" valueType="num">
                                      <p:cBhvr>
                                        <p:cTn id="107" dur="1000" fill="hold"/>
                                        <p:tgtEl>
                                          <p:spTgt spid="181"/>
                                        </p:tgtEl>
                                        <p:attrNameLst>
                                          <p:attrName>ppt_x</p:attrName>
                                        </p:attrNameLst>
                                      </p:cBhvr>
                                      <p:tavLst>
                                        <p:tav tm="0">
                                          <p:val>
                                            <p:strVal val="#ppt_x"/>
                                          </p:val>
                                        </p:tav>
                                        <p:tav tm="100000">
                                          <p:val>
                                            <p:strVal val="#ppt_x"/>
                                          </p:val>
                                        </p:tav>
                                      </p:tavLst>
                                    </p:anim>
                                    <p:anim calcmode="lin" valueType="num">
                                      <p:cBhvr>
                                        <p:cTn id="108" dur="1000" fill="hold"/>
                                        <p:tgtEl>
                                          <p:spTgt spid="18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70"/>
                                        </p:tgtEl>
                                        <p:attrNameLst>
                                          <p:attrName>style.visibility</p:attrName>
                                        </p:attrNameLst>
                                      </p:cBhvr>
                                      <p:to>
                                        <p:strVal val="visible"/>
                                      </p:to>
                                    </p:set>
                                    <p:animEffect transition="in" filter="fade">
                                      <p:cBhvr>
                                        <p:cTn id="111" dur="1000"/>
                                        <p:tgtEl>
                                          <p:spTgt spid="170"/>
                                        </p:tgtEl>
                                      </p:cBhvr>
                                    </p:animEffect>
                                    <p:anim calcmode="lin" valueType="num">
                                      <p:cBhvr>
                                        <p:cTn id="112" dur="1000" fill="hold"/>
                                        <p:tgtEl>
                                          <p:spTgt spid="170"/>
                                        </p:tgtEl>
                                        <p:attrNameLst>
                                          <p:attrName>ppt_x</p:attrName>
                                        </p:attrNameLst>
                                      </p:cBhvr>
                                      <p:tavLst>
                                        <p:tav tm="0">
                                          <p:val>
                                            <p:strVal val="#ppt_x"/>
                                          </p:val>
                                        </p:tav>
                                        <p:tav tm="100000">
                                          <p:val>
                                            <p:strVal val="#ppt_x"/>
                                          </p:val>
                                        </p:tav>
                                      </p:tavLst>
                                    </p:anim>
                                    <p:anim calcmode="lin" valueType="num">
                                      <p:cBhvr>
                                        <p:cTn id="113"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fade">
                                      <p:cBhvr>
                                        <p:cTn id="118" dur="1000"/>
                                        <p:tgtEl>
                                          <p:spTgt spid="6"/>
                                        </p:tgtEl>
                                      </p:cBhvr>
                                    </p:animEffect>
                                    <p:anim calcmode="lin" valueType="num">
                                      <p:cBhvr>
                                        <p:cTn id="119" dur="1000" fill="hold"/>
                                        <p:tgtEl>
                                          <p:spTgt spid="6"/>
                                        </p:tgtEl>
                                        <p:attrNameLst>
                                          <p:attrName>ppt_x</p:attrName>
                                        </p:attrNameLst>
                                      </p:cBhvr>
                                      <p:tavLst>
                                        <p:tav tm="0">
                                          <p:val>
                                            <p:strVal val="#ppt_x"/>
                                          </p:val>
                                        </p:tav>
                                        <p:tav tm="100000">
                                          <p:val>
                                            <p:strVal val="#ppt_x"/>
                                          </p:val>
                                        </p:tav>
                                      </p:tavLst>
                                    </p:anim>
                                    <p:anim calcmode="lin" valueType="num">
                                      <p:cBhvr>
                                        <p:cTn id="120" dur="1000" fill="hold"/>
                                        <p:tgtEl>
                                          <p:spTgt spid="6"/>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171"/>
                                        </p:tgtEl>
                                        <p:attrNameLst>
                                          <p:attrName>style.visibility</p:attrName>
                                        </p:attrNameLst>
                                      </p:cBhvr>
                                      <p:to>
                                        <p:strVal val="visible"/>
                                      </p:to>
                                    </p:set>
                                    <p:animEffect transition="in" filter="fade">
                                      <p:cBhvr>
                                        <p:cTn id="123" dur="1000"/>
                                        <p:tgtEl>
                                          <p:spTgt spid="171"/>
                                        </p:tgtEl>
                                      </p:cBhvr>
                                    </p:animEffect>
                                    <p:anim calcmode="lin" valueType="num">
                                      <p:cBhvr>
                                        <p:cTn id="124" dur="1000" fill="hold"/>
                                        <p:tgtEl>
                                          <p:spTgt spid="171"/>
                                        </p:tgtEl>
                                        <p:attrNameLst>
                                          <p:attrName>ppt_x</p:attrName>
                                        </p:attrNameLst>
                                      </p:cBhvr>
                                      <p:tavLst>
                                        <p:tav tm="0">
                                          <p:val>
                                            <p:strVal val="#ppt_x"/>
                                          </p:val>
                                        </p:tav>
                                        <p:tav tm="100000">
                                          <p:val>
                                            <p:strVal val="#ppt_x"/>
                                          </p:val>
                                        </p:tav>
                                      </p:tavLst>
                                    </p:anim>
                                    <p:anim calcmode="lin" valueType="num">
                                      <p:cBhvr>
                                        <p:cTn id="12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182"/>
                                        </p:tgtEl>
                                        <p:attrNameLst>
                                          <p:attrName>style.visibility</p:attrName>
                                        </p:attrNameLst>
                                      </p:cBhvr>
                                      <p:to>
                                        <p:strVal val="visible"/>
                                      </p:to>
                                    </p:set>
                                    <p:animEffect transition="in" filter="fade">
                                      <p:cBhvr>
                                        <p:cTn id="130" dur="1000"/>
                                        <p:tgtEl>
                                          <p:spTgt spid="182"/>
                                        </p:tgtEl>
                                      </p:cBhvr>
                                    </p:animEffect>
                                    <p:anim calcmode="lin" valueType="num">
                                      <p:cBhvr>
                                        <p:cTn id="131" dur="1000" fill="hold"/>
                                        <p:tgtEl>
                                          <p:spTgt spid="182"/>
                                        </p:tgtEl>
                                        <p:attrNameLst>
                                          <p:attrName>ppt_x</p:attrName>
                                        </p:attrNameLst>
                                      </p:cBhvr>
                                      <p:tavLst>
                                        <p:tav tm="0">
                                          <p:val>
                                            <p:strVal val="#ppt_x"/>
                                          </p:val>
                                        </p:tav>
                                        <p:tav tm="100000">
                                          <p:val>
                                            <p:strVal val="#ppt_x"/>
                                          </p:val>
                                        </p:tav>
                                      </p:tavLst>
                                    </p:anim>
                                    <p:anim calcmode="lin" valueType="num">
                                      <p:cBhvr>
                                        <p:cTn id="132" dur="1000" fill="hold"/>
                                        <p:tgtEl>
                                          <p:spTgt spid="182"/>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73"/>
                                        </p:tgtEl>
                                        <p:attrNameLst>
                                          <p:attrName>style.visibility</p:attrName>
                                        </p:attrNameLst>
                                      </p:cBhvr>
                                      <p:to>
                                        <p:strVal val="visible"/>
                                      </p:to>
                                    </p:set>
                                    <p:animEffect transition="in" filter="fade">
                                      <p:cBhvr>
                                        <p:cTn id="135" dur="1000"/>
                                        <p:tgtEl>
                                          <p:spTgt spid="173"/>
                                        </p:tgtEl>
                                      </p:cBhvr>
                                    </p:animEffect>
                                    <p:anim calcmode="lin" valueType="num">
                                      <p:cBhvr>
                                        <p:cTn id="136" dur="1000" fill="hold"/>
                                        <p:tgtEl>
                                          <p:spTgt spid="173"/>
                                        </p:tgtEl>
                                        <p:attrNameLst>
                                          <p:attrName>ppt_x</p:attrName>
                                        </p:attrNameLst>
                                      </p:cBhvr>
                                      <p:tavLst>
                                        <p:tav tm="0">
                                          <p:val>
                                            <p:strVal val="#ppt_x"/>
                                          </p:val>
                                        </p:tav>
                                        <p:tav tm="100000">
                                          <p:val>
                                            <p:strVal val="#ppt_x"/>
                                          </p:val>
                                        </p:tav>
                                      </p:tavLst>
                                    </p:anim>
                                    <p:anim calcmode="lin" valueType="num">
                                      <p:cBhvr>
                                        <p:cTn id="137" dur="1000" fill="hold"/>
                                        <p:tgtEl>
                                          <p:spTgt spid="173"/>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172"/>
                                        </p:tgtEl>
                                        <p:attrNameLst>
                                          <p:attrName>style.visibility</p:attrName>
                                        </p:attrNameLst>
                                      </p:cBhvr>
                                      <p:to>
                                        <p:strVal val="visible"/>
                                      </p:to>
                                    </p:set>
                                    <p:animEffect transition="in" filter="fade">
                                      <p:cBhvr>
                                        <p:cTn id="140" dur="1000"/>
                                        <p:tgtEl>
                                          <p:spTgt spid="172"/>
                                        </p:tgtEl>
                                      </p:cBhvr>
                                    </p:animEffect>
                                    <p:anim calcmode="lin" valueType="num">
                                      <p:cBhvr>
                                        <p:cTn id="141" dur="1000" fill="hold"/>
                                        <p:tgtEl>
                                          <p:spTgt spid="172"/>
                                        </p:tgtEl>
                                        <p:attrNameLst>
                                          <p:attrName>ppt_x</p:attrName>
                                        </p:attrNameLst>
                                      </p:cBhvr>
                                      <p:tavLst>
                                        <p:tav tm="0">
                                          <p:val>
                                            <p:strVal val="#ppt_x"/>
                                          </p:val>
                                        </p:tav>
                                        <p:tav tm="100000">
                                          <p:val>
                                            <p:strVal val="#ppt_x"/>
                                          </p:val>
                                        </p:tav>
                                      </p:tavLst>
                                    </p:anim>
                                    <p:anim calcmode="lin" valueType="num">
                                      <p:cBhvr>
                                        <p:cTn id="142"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1000"/>
                                        <p:tgtEl>
                                          <p:spTgt spid="7"/>
                                        </p:tgtEl>
                                      </p:cBhvr>
                                    </p:animEffect>
                                    <p:anim calcmode="lin" valueType="num">
                                      <p:cBhvr>
                                        <p:cTn id="148" dur="1000" fill="hold"/>
                                        <p:tgtEl>
                                          <p:spTgt spid="7"/>
                                        </p:tgtEl>
                                        <p:attrNameLst>
                                          <p:attrName>ppt_x</p:attrName>
                                        </p:attrNameLst>
                                      </p:cBhvr>
                                      <p:tavLst>
                                        <p:tav tm="0">
                                          <p:val>
                                            <p:strVal val="#ppt_x"/>
                                          </p:val>
                                        </p:tav>
                                        <p:tav tm="100000">
                                          <p:val>
                                            <p:strVal val="#ppt_x"/>
                                          </p:val>
                                        </p:tav>
                                      </p:tavLst>
                                    </p:anim>
                                    <p:anim calcmode="lin" valueType="num">
                                      <p:cBhvr>
                                        <p:cTn id="1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1000"/>
                                        <p:tgtEl>
                                          <p:spTgt spid="8"/>
                                        </p:tgtEl>
                                      </p:cBhvr>
                                    </p:animEffect>
                                    <p:anim calcmode="lin" valueType="num">
                                      <p:cBhvr>
                                        <p:cTn id="155" dur="1000" fill="hold"/>
                                        <p:tgtEl>
                                          <p:spTgt spid="8"/>
                                        </p:tgtEl>
                                        <p:attrNameLst>
                                          <p:attrName>ppt_x</p:attrName>
                                        </p:attrNameLst>
                                      </p:cBhvr>
                                      <p:tavLst>
                                        <p:tav tm="0">
                                          <p:val>
                                            <p:strVal val="#ppt_x"/>
                                          </p:val>
                                        </p:tav>
                                        <p:tav tm="100000">
                                          <p:val>
                                            <p:strVal val="#ppt_x"/>
                                          </p:val>
                                        </p:tav>
                                      </p:tavLst>
                                    </p:anim>
                                    <p:anim calcmode="lin" valueType="num">
                                      <p:cBhvr>
                                        <p:cTn id="1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183"/>
                                        </p:tgtEl>
                                        <p:attrNameLst>
                                          <p:attrName>style.visibility</p:attrName>
                                        </p:attrNameLst>
                                      </p:cBhvr>
                                      <p:to>
                                        <p:strVal val="visible"/>
                                      </p:to>
                                    </p:set>
                                    <p:animEffect transition="in" filter="fade">
                                      <p:cBhvr>
                                        <p:cTn id="161" dur="1000"/>
                                        <p:tgtEl>
                                          <p:spTgt spid="183"/>
                                        </p:tgtEl>
                                      </p:cBhvr>
                                    </p:animEffect>
                                    <p:anim calcmode="lin" valueType="num">
                                      <p:cBhvr>
                                        <p:cTn id="162" dur="1000" fill="hold"/>
                                        <p:tgtEl>
                                          <p:spTgt spid="183"/>
                                        </p:tgtEl>
                                        <p:attrNameLst>
                                          <p:attrName>ppt_x</p:attrName>
                                        </p:attrNameLst>
                                      </p:cBhvr>
                                      <p:tavLst>
                                        <p:tav tm="0">
                                          <p:val>
                                            <p:strVal val="#ppt_x"/>
                                          </p:val>
                                        </p:tav>
                                        <p:tav tm="100000">
                                          <p:val>
                                            <p:strVal val="#ppt_x"/>
                                          </p:val>
                                        </p:tav>
                                      </p:tavLst>
                                    </p:anim>
                                    <p:anim calcmode="lin" valueType="num">
                                      <p:cBhvr>
                                        <p:cTn id="163" dur="1000" fill="hold"/>
                                        <p:tgtEl>
                                          <p:spTgt spid="183"/>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84"/>
                                        </p:tgtEl>
                                        <p:attrNameLst>
                                          <p:attrName>style.visibility</p:attrName>
                                        </p:attrNameLst>
                                      </p:cBhvr>
                                      <p:to>
                                        <p:strVal val="visible"/>
                                      </p:to>
                                    </p:set>
                                    <p:animEffect transition="in" filter="fade">
                                      <p:cBhvr>
                                        <p:cTn id="166" dur="1000"/>
                                        <p:tgtEl>
                                          <p:spTgt spid="184"/>
                                        </p:tgtEl>
                                      </p:cBhvr>
                                    </p:animEffect>
                                    <p:anim calcmode="lin" valueType="num">
                                      <p:cBhvr>
                                        <p:cTn id="167" dur="1000" fill="hold"/>
                                        <p:tgtEl>
                                          <p:spTgt spid="184"/>
                                        </p:tgtEl>
                                        <p:attrNameLst>
                                          <p:attrName>ppt_x</p:attrName>
                                        </p:attrNameLst>
                                      </p:cBhvr>
                                      <p:tavLst>
                                        <p:tav tm="0">
                                          <p:val>
                                            <p:strVal val="#ppt_x"/>
                                          </p:val>
                                        </p:tav>
                                        <p:tav tm="100000">
                                          <p:val>
                                            <p:strVal val="#ppt_x"/>
                                          </p:val>
                                        </p:tav>
                                      </p:tavLst>
                                    </p:anim>
                                    <p:anim calcmode="lin" valueType="num">
                                      <p:cBhvr>
                                        <p:cTn id="168" dur="1000" fill="hold"/>
                                        <p:tgtEl>
                                          <p:spTgt spid="184"/>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174"/>
                                        </p:tgtEl>
                                        <p:attrNameLst>
                                          <p:attrName>style.visibility</p:attrName>
                                        </p:attrNameLst>
                                      </p:cBhvr>
                                      <p:to>
                                        <p:strVal val="visible"/>
                                      </p:to>
                                    </p:set>
                                    <p:animEffect transition="in" filter="fade">
                                      <p:cBhvr>
                                        <p:cTn id="171" dur="1000"/>
                                        <p:tgtEl>
                                          <p:spTgt spid="174"/>
                                        </p:tgtEl>
                                      </p:cBhvr>
                                    </p:animEffect>
                                    <p:anim calcmode="lin" valueType="num">
                                      <p:cBhvr>
                                        <p:cTn id="172" dur="1000" fill="hold"/>
                                        <p:tgtEl>
                                          <p:spTgt spid="174"/>
                                        </p:tgtEl>
                                        <p:attrNameLst>
                                          <p:attrName>ppt_x</p:attrName>
                                        </p:attrNameLst>
                                      </p:cBhvr>
                                      <p:tavLst>
                                        <p:tav tm="0">
                                          <p:val>
                                            <p:strVal val="#ppt_x"/>
                                          </p:val>
                                        </p:tav>
                                        <p:tav tm="100000">
                                          <p:val>
                                            <p:strVal val="#ppt_x"/>
                                          </p:val>
                                        </p:tav>
                                      </p:tavLst>
                                    </p:anim>
                                    <p:anim calcmode="lin" valueType="num">
                                      <p:cBhvr>
                                        <p:cTn id="173"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animBg="1"/>
      <p:bldP spid="147" grpId="0" animBg="1"/>
      <p:bldP spid="164"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3" grpId="0" animBg="1"/>
      <p:bldP spid="5" grpId="0" animBg="1"/>
      <p:bldP spid="6" grpId="0" animBg="1"/>
      <p:bldP spid="7" grpId="0" animBg="1"/>
      <p:bldP spid="8" grpId="0" animBg="1"/>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E5879-C9F3-6595-EE1F-2BA04EAD065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64DE43A3-87A4-384B-77F4-EA40E118FE06}"/>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École des </a:t>
            </a:r>
            <a:r>
              <a:rPr lang="de-CH" dirty="0" err="1"/>
              <a:t>officiers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dirty="0"/>
          </a:p>
        </p:txBody>
      </p:sp>
      <p:sp>
        <p:nvSpPr>
          <p:cNvPr id="122" name="Rechteck 121">
            <a:extLst>
              <a:ext uri="{FF2B5EF4-FFF2-40B4-BE49-F238E27FC236}">
                <a16:creationId xmlns:a16="http://schemas.microsoft.com/office/drawing/2014/main" id="{970127BA-35E4-5F9D-6FA9-6B1EF9553857}"/>
              </a:ext>
            </a:extLst>
          </p:cNvPr>
          <p:cNvSpPr/>
          <p:nvPr/>
        </p:nvSpPr>
        <p:spPr bwMode="auto">
          <a:xfrm>
            <a:off x="2099464" y="1505716"/>
            <a:ext cx="6777682" cy="497758"/>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br>
              <a:rPr lang="fr-CH" sz="950" dirty="0"/>
            </a:br>
            <a:r>
              <a:rPr lang="fr-CH" sz="950" dirty="0"/>
              <a:t>transition partie principale</a:t>
            </a:r>
            <a:r>
              <a:rPr lang="de-CH" sz="950" dirty="0">
                <a:solidFill>
                  <a:srgbClr val="000000"/>
                </a:solidFill>
              </a:rPr>
              <a:t>)</a:t>
            </a:r>
          </a:p>
        </p:txBody>
      </p:sp>
      <p:sp>
        <p:nvSpPr>
          <p:cNvPr id="123" name="Rechteck 122">
            <a:extLst>
              <a:ext uri="{FF2B5EF4-FFF2-40B4-BE49-F238E27FC236}">
                <a16:creationId xmlns:a16="http://schemas.microsoft.com/office/drawing/2014/main" id="{365D159D-7967-D302-2499-94D3A8254E72}"/>
              </a:ext>
            </a:extLst>
          </p:cNvPr>
          <p:cNvSpPr/>
          <p:nvPr/>
        </p:nvSpPr>
        <p:spPr bwMode="auto">
          <a:xfrm>
            <a:off x="2089004" y="5770760"/>
            <a:ext cx="6788142"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p>
        </p:txBody>
      </p:sp>
      <p:sp>
        <p:nvSpPr>
          <p:cNvPr id="124" name="Rechteck 123">
            <a:extLst>
              <a:ext uri="{FF2B5EF4-FFF2-40B4-BE49-F238E27FC236}">
                <a16:creationId xmlns:a16="http://schemas.microsoft.com/office/drawing/2014/main" id="{4DC5B85D-FA5E-5897-2260-B32C56FA4BA9}"/>
              </a:ext>
            </a:extLst>
          </p:cNvPr>
          <p:cNvSpPr/>
          <p:nvPr/>
        </p:nvSpPr>
        <p:spPr bwMode="auto">
          <a:xfrm>
            <a:off x="2099464" y="2074760"/>
            <a:ext cx="6777682" cy="3605988"/>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125" name="Rechteck 124">
            <a:extLst>
              <a:ext uri="{FF2B5EF4-FFF2-40B4-BE49-F238E27FC236}">
                <a16:creationId xmlns:a16="http://schemas.microsoft.com/office/drawing/2014/main" id="{E9E83FE7-DC39-6080-C046-BBF64A36698F}"/>
              </a:ext>
            </a:extLst>
          </p:cNvPr>
          <p:cNvSpPr/>
          <p:nvPr/>
        </p:nvSpPr>
        <p:spPr bwMode="auto">
          <a:xfrm>
            <a:off x="8971775" y="2003474"/>
            <a:ext cx="648072" cy="376728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26" name="Textfeld 4">
            <a:extLst>
              <a:ext uri="{FF2B5EF4-FFF2-40B4-BE49-F238E27FC236}">
                <a16:creationId xmlns:a16="http://schemas.microsoft.com/office/drawing/2014/main" id="{4533C678-42EE-33E1-3BF2-F54C18FFD4E4}"/>
              </a:ext>
            </a:extLst>
          </p:cNvPr>
          <p:cNvSpPr txBox="1">
            <a:spLocks noChangeArrowheads="1"/>
          </p:cNvSpPr>
          <p:nvPr/>
        </p:nvSpPr>
        <p:spPr bwMode="auto">
          <a:xfrm>
            <a:off x="2171472" y="2358234"/>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EO</a:t>
            </a:r>
            <a:br>
              <a:rPr lang="de-CH" altLang="fr-FR" sz="1100" b="1" dirty="0">
                <a:solidFill>
                  <a:srgbClr val="FFFFFF"/>
                </a:solidFill>
              </a:rPr>
            </a:br>
            <a:r>
              <a:rPr lang="de-CH" altLang="fr-FR" sz="1100" b="1" dirty="0">
                <a:solidFill>
                  <a:srgbClr val="FFFFFF"/>
                </a:solidFill>
              </a:rPr>
              <a:t>sem</a:t>
            </a:r>
          </a:p>
        </p:txBody>
      </p:sp>
      <p:sp>
        <p:nvSpPr>
          <p:cNvPr id="127" name="Rechteck 126">
            <a:extLst>
              <a:ext uri="{FF2B5EF4-FFF2-40B4-BE49-F238E27FC236}">
                <a16:creationId xmlns:a16="http://schemas.microsoft.com/office/drawing/2014/main" id="{84A8A0D1-64F4-97C0-5CA9-42C1ACDBCE21}"/>
              </a:ext>
            </a:extLst>
          </p:cNvPr>
          <p:cNvSpPr/>
          <p:nvPr/>
        </p:nvSpPr>
        <p:spPr bwMode="auto">
          <a:xfrm>
            <a:off x="8971775" y="1505717"/>
            <a:ext cx="652617" cy="497757"/>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28" name="Rechteck 127">
            <a:extLst>
              <a:ext uri="{FF2B5EF4-FFF2-40B4-BE49-F238E27FC236}">
                <a16:creationId xmlns:a16="http://schemas.microsoft.com/office/drawing/2014/main" id="{7D69D4DE-B788-61E2-7713-EBF647BA5E49}"/>
              </a:ext>
            </a:extLst>
          </p:cNvPr>
          <p:cNvSpPr/>
          <p:nvPr/>
        </p:nvSpPr>
        <p:spPr bwMode="auto">
          <a:xfrm>
            <a:off x="8967230" y="5770758"/>
            <a:ext cx="652617" cy="322536"/>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29" name="Textfeld 14">
            <a:extLst>
              <a:ext uri="{FF2B5EF4-FFF2-40B4-BE49-F238E27FC236}">
                <a16:creationId xmlns:a16="http://schemas.microsoft.com/office/drawing/2014/main" id="{3275173F-03DA-6E5F-EB57-0A7886E2A13F}"/>
              </a:ext>
            </a:extLst>
          </p:cNvPr>
          <p:cNvSpPr txBox="1">
            <a:spLocks noChangeArrowheads="1"/>
          </p:cNvSpPr>
          <p:nvPr/>
        </p:nvSpPr>
        <p:spPr bwMode="auto">
          <a:xfrm>
            <a:off x="3330535" y="2393677"/>
            <a:ext cx="1080000"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130" name="Textfeld 14">
            <a:extLst>
              <a:ext uri="{FF2B5EF4-FFF2-40B4-BE49-F238E27FC236}">
                <a16:creationId xmlns:a16="http://schemas.microsoft.com/office/drawing/2014/main" id="{8E83A341-A2A5-BDC7-CC39-1F1E71F27750}"/>
              </a:ext>
            </a:extLst>
          </p:cNvPr>
          <p:cNvSpPr txBox="1">
            <a:spLocks noChangeArrowheads="1"/>
          </p:cNvSpPr>
          <p:nvPr/>
        </p:nvSpPr>
        <p:spPr bwMode="auto">
          <a:xfrm>
            <a:off x="4410536"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5-7</a:t>
            </a:r>
          </a:p>
        </p:txBody>
      </p:sp>
      <p:sp>
        <p:nvSpPr>
          <p:cNvPr id="131" name="Textfeld 14">
            <a:extLst>
              <a:ext uri="{FF2B5EF4-FFF2-40B4-BE49-F238E27FC236}">
                <a16:creationId xmlns:a16="http://schemas.microsoft.com/office/drawing/2014/main" id="{036E2B78-15AC-89AC-F60C-F752402C4FFD}"/>
              </a:ext>
            </a:extLst>
          </p:cNvPr>
          <p:cNvSpPr txBox="1">
            <a:spLocks noChangeArrowheads="1"/>
          </p:cNvSpPr>
          <p:nvPr/>
        </p:nvSpPr>
        <p:spPr bwMode="auto">
          <a:xfrm>
            <a:off x="5488305" y="2394328"/>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8-10</a:t>
            </a:r>
          </a:p>
        </p:txBody>
      </p:sp>
      <p:sp>
        <p:nvSpPr>
          <p:cNvPr id="132" name="Textfeld 14">
            <a:extLst>
              <a:ext uri="{FF2B5EF4-FFF2-40B4-BE49-F238E27FC236}">
                <a16:creationId xmlns:a16="http://schemas.microsoft.com/office/drawing/2014/main" id="{73B16ECB-FF75-947A-EF3A-0DC2F81846AB}"/>
              </a:ext>
            </a:extLst>
          </p:cNvPr>
          <p:cNvSpPr txBox="1">
            <a:spLocks noChangeArrowheads="1"/>
          </p:cNvSpPr>
          <p:nvPr/>
        </p:nvSpPr>
        <p:spPr bwMode="auto">
          <a:xfrm>
            <a:off x="6568450"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11-13</a:t>
            </a:r>
          </a:p>
        </p:txBody>
      </p:sp>
      <p:sp>
        <p:nvSpPr>
          <p:cNvPr id="133" name="Textfeld 14">
            <a:extLst>
              <a:ext uri="{FF2B5EF4-FFF2-40B4-BE49-F238E27FC236}">
                <a16:creationId xmlns:a16="http://schemas.microsoft.com/office/drawing/2014/main" id="{6B6B6A51-76C4-B765-6283-36275F2D0255}"/>
              </a:ext>
            </a:extLst>
          </p:cNvPr>
          <p:cNvSpPr txBox="1">
            <a:spLocks noChangeArrowheads="1"/>
          </p:cNvSpPr>
          <p:nvPr/>
        </p:nvSpPr>
        <p:spPr bwMode="auto">
          <a:xfrm>
            <a:off x="7648594"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14-15</a:t>
            </a:r>
          </a:p>
        </p:txBody>
      </p:sp>
      <p:cxnSp>
        <p:nvCxnSpPr>
          <p:cNvPr id="134" name="Gerade Verbindung 34">
            <a:extLst>
              <a:ext uri="{FF2B5EF4-FFF2-40B4-BE49-F238E27FC236}">
                <a16:creationId xmlns:a16="http://schemas.microsoft.com/office/drawing/2014/main" id="{22AB167A-BE9D-25EF-A078-0274273AE9A2}"/>
              </a:ext>
            </a:extLst>
          </p:cNvPr>
          <p:cNvCxnSpPr/>
          <p:nvPr/>
        </p:nvCxnSpPr>
        <p:spPr bwMode="auto">
          <a:xfrm>
            <a:off x="2099464" y="4536057"/>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135" name="Textfeld 134">
            <a:extLst>
              <a:ext uri="{FF2B5EF4-FFF2-40B4-BE49-F238E27FC236}">
                <a16:creationId xmlns:a16="http://schemas.microsoft.com/office/drawing/2014/main" id="{FD492D5D-9E90-75C3-3C1A-54D63C5A4038}"/>
              </a:ext>
            </a:extLst>
          </p:cNvPr>
          <p:cNvSpPr txBox="1"/>
          <p:nvPr/>
        </p:nvSpPr>
        <p:spPr>
          <a:xfrm>
            <a:off x="2175450" y="2825768"/>
            <a:ext cx="615553" cy="1551217"/>
          </a:xfrm>
          <a:prstGeom prst="rect">
            <a:avLst/>
          </a:prstGeom>
          <a:noFill/>
        </p:spPr>
        <p:txBody>
          <a:bodyPr vert="vert270" wrap="square" rtlCol="0">
            <a:spAutoFit/>
          </a:bodyPr>
          <a:lstStyle/>
          <a:p>
            <a:pPr algn="ctr"/>
            <a:r>
              <a:rPr lang="de-CH" sz="2800" b="1" dirty="0">
                <a:solidFill>
                  <a:srgbClr val="FF0000"/>
                </a:solidFill>
              </a:rPr>
              <a:t>MSM</a:t>
            </a:r>
          </a:p>
        </p:txBody>
      </p:sp>
      <p:sp>
        <p:nvSpPr>
          <p:cNvPr id="137" name="Rechteck 136">
            <a:extLst>
              <a:ext uri="{FF2B5EF4-FFF2-40B4-BE49-F238E27FC236}">
                <a16:creationId xmlns:a16="http://schemas.microsoft.com/office/drawing/2014/main" id="{49B89F0C-2259-375F-F06C-7CAC1D0AB262}"/>
              </a:ext>
            </a:extLst>
          </p:cNvPr>
          <p:cNvSpPr/>
          <p:nvPr/>
        </p:nvSpPr>
        <p:spPr bwMode="auto">
          <a:xfrm>
            <a:off x="2332500" y="4621074"/>
            <a:ext cx="991051" cy="4629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Intro</a:t>
            </a:r>
            <a:br>
              <a:rPr kumimoji="0" lang="de-CH" sz="1000" b="0" i="0" u="none" strike="noStrike" cap="none" normalizeH="0" baseline="0" dirty="0">
                <a:ln>
                  <a:noFill/>
                </a:ln>
                <a:solidFill>
                  <a:schemeClr val="tx1"/>
                </a:solidFill>
                <a:effectLst/>
                <a:latin typeface="Arial" charset="0"/>
              </a:rPr>
            </a:br>
            <a:r>
              <a:rPr kumimoji="0" lang="de-CH" sz="1000" b="0" i="0" u="none" strike="noStrike" cap="none" normalizeH="0" baseline="0" dirty="0" err="1">
                <a:ln>
                  <a:noFill/>
                </a:ln>
                <a:solidFill>
                  <a:schemeClr val="tx1"/>
                </a:solidFill>
                <a:effectLst/>
                <a:latin typeface="Arial" charset="0"/>
              </a:rPr>
              <a:t>théorique</a:t>
            </a:r>
            <a:endParaRPr kumimoji="0" lang="de-CH" sz="1000" b="0" i="0" u="none" strike="noStrike" cap="none" normalizeH="0" baseline="0" dirty="0">
              <a:ln>
                <a:noFill/>
              </a:ln>
              <a:solidFill>
                <a:schemeClr val="tx1"/>
              </a:solidFill>
              <a:effectLst/>
              <a:latin typeface="Arial" charset="0"/>
            </a:endParaRPr>
          </a:p>
        </p:txBody>
      </p:sp>
      <p:sp>
        <p:nvSpPr>
          <p:cNvPr id="147" name="Rechteck 146">
            <a:extLst>
              <a:ext uri="{FF2B5EF4-FFF2-40B4-BE49-F238E27FC236}">
                <a16:creationId xmlns:a16="http://schemas.microsoft.com/office/drawing/2014/main" id="{6618FEDE-1E06-977D-3C15-CB784A0A1B52}"/>
              </a:ext>
            </a:extLst>
          </p:cNvPr>
          <p:cNvSpPr/>
          <p:nvPr/>
        </p:nvSpPr>
        <p:spPr bwMode="auto">
          <a:xfrm>
            <a:off x="3328805" y="2869593"/>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63" name="Textfeld 14">
            <a:extLst>
              <a:ext uri="{FF2B5EF4-FFF2-40B4-BE49-F238E27FC236}">
                <a16:creationId xmlns:a16="http://schemas.microsoft.com/office/drawing/2014/main" id="{B1C52DCD-9650-F9C2-18A7-34AC82E35965}"/>
              </a:ext>
            </a:extLst>
          </p:cNvPr>
          <p:cNvSpPr txBox="1">
            <a:spLocks noChangeArrowheads="1"/>
          </p:cNvSpPr>
          <p:nvPr/>
        </p:nvSpPr>
        <p:spPr bwMode="auto">
          <a:xfrm>
            <a:off x="2590994" y="2394328"/>
            <a:ext cx="739397"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64" name="Rechteck 163">
            <a:extLst>
              <a:ext uri="{FF2B5EF4-FFF2-40B4-BE49-F238E27FC236}">
                <a16:creationId xmlns:a16="http://schemas.microsoft.com/office/drawing/2014/main" id="{D5864616-E1AB-D500-1A83-3C06B1E5980F}"/>
              </a:ext>
            </a:extLst>
          </p:cNvPr>
          <p:cNvSpPr/>
          <p:nvPr/>
        </p:nvSpPr>
        <p:spPr bwMode="auto">
          <a:xfrm>
            <a:off x="2332500" y="5146562"/>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Entraînement de base</a:t>
            </a:r>
          </a:p>
        </p:txBody>
      </p:sp>
      <p:sp>
        <p:nvSpPr>
          <p:cNvPr id="167" name="Rechteck 166">
            <a:extLst>
              <a:ext uri="{FF2B5EF4-FFF2-40B4-BE49-F238E27FC236}">
                <a16:creationId xmlns:a16="http://schemas.microsoft.com/office/drawing/2014/main" id="{32B90A91-9284-79FC-5E51-FCC5C6017954}"/>
              </a:ext>
            </a:extLst>
          </p:cNvPr>
          <p:cNvSpPr/>
          <p:nvPr/>
        </p:nvSpPr>
        <p:spPr bwMode="auto">
          <a:xfrm>
            <a:off x="3405005" y="4628667"/>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168" name="Rechteck 167">
            <a:extLst>
              <a:ext uri="{FF2B5EF4-FFF2-40B4-BE49-F238E27FC236}">
                <a16:creationId xmlns:a16="http://schemas.microsoft.com/office/drawing/2014/main" id="{D3D8C5E9-60E6-1ADF-F5AF-7EA75784B010}"/>
              </a:ext>
            </a:extLst>
          </p:cNvPr>
          <p:cNvSpPr/>
          <p:nvPr/>
        </p:nvSpPr>
        <p:spPr bwMode="auto">
          <a:xfrm>
            <a:off x="4444994" y="4616530"/>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169" name="Rechteck 168">
            <a:extLst>
              <a:ext uri="{FF2B5EF4-FFF2-40B4-BE49-F238E27FC236}">
                <a16:creationId xmlns:a16="http://schemas.microsoft.com/office/drawing/2014/main" id="{FAB40E20-7439-EBB5-1DF1-79CD1AD9786F}"/>
              </a:ext>
            </a:extLst>
          </p:cNvPr>
          <p:cNvSpPr/>
          <p:nvPr/>
        </p:nvSpPr>
        <p:spPr bwMode="auto">
          <a:xfrm>
            <a:off x="4444994" y="5146562"/>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(H)</a:t>
            </a:r>
          </a:p>
        </p:txBody>
      </p:sp>
      <p:sp>
        <p:nvSpPr>
          <p:cNvPr id="170" name="Rechteck 169">
            <a:extLst>
              <a:ext uri="{FF2B5EF4-FFF2-40B4-BE49-F238E27FC236}">
                <a16:creationId xmlns:a16="http://schemas.microsoft.com/office/drawing/2014/main" id="{4B6978AE-BF56-3797-50CE-1A5A84C4F1A3}"/>
              </a:ext>
            </a:extLst>
          </p:cNvPr>
          <p:cNvSpPr/>
          <p:nvPr/>
        </p:nvSpPr>
        <p:spPr bwMode="auto">
          <a:xfrm>
            <a:off x="5533077" y="4628667"/>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171" name="Rechteck 170">
            <a:extLst>
              <a:ext uri="{FF2B5EF4-FFF2-40B4-BE49-F238E27FC236}">
                <a16:creationId xmlns:a16="http://schemas.microsoft.com/office/drawing/2014/main" id="{47618B17-E6FD-1D20-3F4C-BFD4545FC53D}"/>
              </a:ext>
            </a:extLst>
          </p:cNvPr>
          <p:cNvSpPr/>
          <p:nvPr/>
        </p:nvSpPr>
        <p:spPr bwMode="auto">
          <a:xfrm>
            <a:off x="5533077" y="5146562"/>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(H)</a:t>
            </a:r>
          </a:p>
        </p:txBody>
      </p:sp>
      <p:sp>
        <p:nvSpPr>
          <p:cNvPr id="172" name="Rechteck 171">
            <a:extLst>
              <a:ext uri="{FF2B5EF4-FFF2-40B4-BE49-F238E27FC236}">
                <a16:creationId xmlns:a16="http://schemas.microsoft.com/office/drawing/2014/main" id="{AADD9844-65F0-A53B-B3A6-CFC2C44EBA5D}"/>
              </a:ext>
            </a:extLst>
          </p:cNvPr>
          <p:cNvSpPr/>
          <p:nvPr/>
        </p:nvSpPr>
        <p:spPr bwMode="auto">
          <a:xfrm>
            <a:off x="6600140" y="5152189"/>
            <a:ext cx="1027433"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(J)</a:t>
            </a:r>
          </a:p>
        </p:txBody>
      </p:sp>
      <p:sp>
        <p:nvSpPr>
          <p:cNvPr id="173" name="Rechteck 172">
            <a:extLst>
              <a:ext uri="{FF2B5EF4-FFF2-40B4-BE49-F238E27FC236}">
                <a16:creationId xmlns:a16="http://schemas.microsoft.com/office/drawing/2014/main" id="{3FB15C41-2999-BFF5-A57E-59C2C92EBCA1}"/>
              </a:ext>
            </a:extLst>
          </p:cNvPr>
          <p:cNvSpPr/>
          <p:nvPr/>
        </p:nvSpPr>
        <p:spPr bwMode="auto">
          <a:xfrm>
            <a:off x="6600140" y="4628667"/>
            <a:ext cx="1027434"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 pyramidal</a:t>
            </a:r>
          </a:p>
        </p:txBody>
      </p:sp>
      <p:sp>
        <p:nvSpPr>
          <p:cNvPr id="174" name="Rechteck 173">
            <a:extLst>
              <a:ext uri="{FF2B5EF4-FFF2-40B4-BE49-F238E27FC236}">
                <a16:creationId xmlns:a16="http://schemas.microsoft.com/office/drawing/2014/main" id="{3BC00279-2A11-81FE-7EF7-173C67FD2DB5}"/>
              </a:ext>
            </a:extLst>
          </p:cNvPr>
          <p:cNvSpPr/>
          <p:nvPr/>
        </p:nvSpPr>
        <p:spPr bwMode="auto">
          <a:xfrm>
            <a:off x="7688441" y="4628667"/>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175" name="Rechteck 174">
            <a:extLst>
              <a:ext uri="{FF2B5EF4-FFF2-40B4-BE49-F238E27FC236}">
                <a16:creationId xmlns:a16="http://schemas.microsoft.com/office/drawing/2014/main" id="{B10003B8-CB1F-AB95-4420-5BF6A70DB4C5}"/>
              </a:ext>
            </a:extLst>
          </p:cNvPr>
          <p:cNvSpPr/>
          <p:nvPr/>
        </p:nvSpPr>
        <p:spPr bwMode="auto">
          <a:xfrm>
            <a:off x="3405005" y="3794598"/>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176" name="Rechteck 175">
            <a:extLst>
              <a:ext uri="{FF2B5EF4-FFF2-40B4-BE49-F238E27FC236}">
                <a16:creationId xmlns:a16="http://schemas.microsoft.com/office/drawing/2014/main" id="{6B98269F-D6A7-3C01-C843-59576DEC00DB}"/>
              </a:ext>
            </a:extLst>
          </p:cNvPr>
          <p:cNvSpPr/>
          <p:nvPr/>
        </p:nvSpPr>
        <p:spPr bwMode="auto">
          <a:xfrm>
            <a:off x="3405006" y="2965299"/>
            <a:ext cx="94535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(A)</a:t>
            </a:r>
          </a:p>
        </p:txBody>
      </p:sp>
      <p:sp>
        <p:nvSpPr>
          <p:cNvPr id="177" name="Rechteck 176">
            <a:extLst>
              <a:ext uri="{FF2B5EF4-FFF2-40B4-BE49-F238E27FC236}">
                <a16:creationId xmlns:a16="http://schemas.microsoft.com/office/drawing/2014/main" id="{82C4D15E-91FB-0CB0-B905-A13469D063CF}"/>
              </a:ext>
            </a:extLst>
          </p:cNvPr>
          <p:cNvSpPr/>
          <p:nvPr/>
        </p:nvSpPr>
        <p:spPr bwMode="auto">
          <a:xfrm>
            <a:off x="3337598" y="3696040"/>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78" name="Rechteck 177">
            <a:extLst>
              <a:ext uri="{FF2B5EF4-FFF2-40B4-BE49-F238E27FC236}">
                <a16:creationId xmlns:a16="http://schemas.microsoft.com/office/drawing/2014/main" id="{8AAA9486-06FE-64B7-7E14-F8111F7EE2E4}"/>
              </a:ext>
            </a:extLst>
          </p:cNvPr>
          <p:cNvSpPr/>
          <p:nvPr/>
        </p:nvSpPr>
        <p:spPr bwMode="auto">
          <a:xfrm>
            <a:off x="4444994" y="2965299"/>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(B)</a:t>
            </a:r>
          </a:p>
        </p:txBody>
      </p:sp>
      <p:sp>
        <p:nvSpPr>
          <p:cNvPr id="179" name="Rechteck 178">
            <a:extLst>
              <a:ext uri="{FF2B5EF4-FFF2-40B4-BE49-F238E27FC236}">
                <a16:creationId xmlns:a16="http://schemas.microsoft.com/office/drawing/2014/main" id="{DAEE3432-FD7E-CF1D-E804-51CFDF9CDCDF}"/>
              </a:ext>
            </a:extLst>
          </p:cNvPr>
          <p:cNvSpPr/>
          <p:nvPr/>
        </p:nvSpPr>
        <p:spPr bwMode="auto">
          <a:xfrm>
            <a:off x="4444993" y="3801471"/>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180" name="Rechteck 179">
            <a:extLst>
              <a:ext uri="{FF2B5EF4-FFF2-40B4-BE49-F238E27FC236}">
                <a16:creationId xmlns:a16="http://schemas.microsoft.com/office/drawing/2014/main" id="{341C48A2-4474-B16F-4B39-A687F8C86CA3}"/>
              </a:ext>
            </a:extLst>
          </p:cNvPr>
          <p:cNvSpPr/>
          <p:nvPr/>
        </p:nvSpPr>
        <p:spPr bwMode="auto">
          <a:xfrm>
            <a:off x="5530221" y="2963683"/>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(C)</a:t>
            </a:r>
          </a:p>
        </p:txBody>
      </p:sp>
      <p:sp>
        <p:nvSpPr>
          <p:cNvPr id="181" name="Rechteck 180">
            <a:extLst>
              <a:ext uri="{FF2B5EF4-FFF2-40B4-BE49-F238E27FC236}">
                <a16:creationId xmlns:a16="http://schemas.microsoft.com/office/drawing/2014/main" id="{6ABC2A42-688E-29A2-BEDF-B188DA645A1E}"/>
              </a:ext>
            </a:extLst>
          </p:cNvPr>
          <p:cNvSpPr/>
          <p:nvPr/>
        </p:nvSpPr>
        <p:spPr bwMode="auto">
          <a:xfrm>
            <a:off x="5524620" y="3805108"/>
            <a:ext cx="1007857"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 pyramidal</a:t>
            </a:r>
          </a:p>
        </p:txBody>
      </p:sp>
      <p:sp>
        <p:nvSpPr>
          <p:cNvPr id="182" name="Rechteck 181">
            <a:extLst>
              <a:ext uri="{FF2B5EF4-FFF2-40B4-BE49-F238E27FC236}">
                <a16:creationId xmlns:a16="http://schemas.microsoft.com/office/drawing/2014/main" id="{0A459EB5-C338-E71B-B453-FFF349552480}"/>
              </a:ext>
            </a:extLst>
          </p:cNvPr>
          <p:cNvSpPr/>
          <p:nvPr/>
        </p:nvSpPr>
        <p:spPr bwMode="auto">
          <a:xfrm>
            <a:off x="6613221" y="2969010"/>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(D)</a:t>
            </a:r>
          </a:p>
        </p:txBody>
      </p:sp>
      <p:sp>
        <p:nvSpPr>
          <p:cNvPr id="183" name="Rechteck 182">
            <a:extLst>
              <a:ext uri="{FF2B5EF4-FFF2-40B4-BE49-F238E27FC236}">
                <a16:creationId xmlns:a16="http://schemas.microsoft.com/office/drawing/2014/main" id="{A5FFC2B2-18D5-7A32-9767-8024391DBBF6}"/>
              </a:ext>
            </a:extLst>
          </p:cNvPr>
          <p:cNvSpPr/>
          <p:nvPr/>
        </p:nvSpPr>
        <p:spPr bwMode="auto">
          <a:xfrm>
            <a:off x="7688443" y="2963683"/>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a:t>
            </a:r>
            <a:r>
              <a:rPr kumimoji="0" lang="de-CH" sz="1000" b="0" i="0" u="none" strike="noStrike" cap="none" normalizeH="0" baseline="0" dirty="0">
                <a:ln>
                  <a:noFill/>
                </a:ln>
                <a:solidFill>
                  <a:schemeClr val="tx1"/>
                </a:solidFill>
                <a:effectLst/>
                <a:latin typeface="Arial" charset="0"/>
              </a:rPr>
              <a:t> (E/F)</a:t>
            </a:r>
          </a:p>
        </p:txBody>
      </p:sp>
      <p:sp>
        <p:nvSpPr>
          <p:cNvPr id="184" name="Rechteck 183">
            <a:extLst>
              <a:ext uri="{FF2B5EF4-FFF2-40B4-BE49-F238E27FC236}">
                <a16:creationId xmlns:a16="http://schemas.microsoft.com/office/drawing/2014/main" id="{DCF3E2E3-A3EB-FE0A-3F22-08D9DC9ED523}"/>
              </a:ext>
            </a:extLst>
          </p:cNvPr>
          <p:cNvSpPr/>
          <p:nvPr/>
        </p:nvSpPr>
        <p:spPr bwMode="auto">
          <a:xfrm>
            <a:off x="7688441" y="3801471"/>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Test </a:t>
            </a:r>
            <a:r>
              <a:rPr lang="de-CH" sz="1000" dirty="0" err="1">
                <a:latin typeface="Arial" charset="0"/>
              </a:rPr>
              <a:t>d’intervalles</a:t>
            </a:r>
            <a:endParaRPr lang="de-CH" sz="1000" dirty="0">
              <a:latin typeface="Arial" charset="0"/>
            </a:endParaRPr>
          </a:p>
        </p:txBody>
      </p:sp>
      <p:sp>
        <p:nvSpPr>
          <p:cNvPr id="2" name="SeitenzahlBenutzerdefiniert">
            <a:extLst>
              <a:ext uri="{FF2B5EF4-FFF2-40B4-BE49-F238E27FC236}">
                <a16:creationId xmlns:a16="http://schemas.microsoft.com/office/drawing/2014/main" id="{EACB077B-B5DD-9BD6-1873-9EC8DED5DAD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27348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anim calcmode="lin" valueType="num">
                                      <p:cBhvr>
                                        <p:cTn id="13" dur="1000" fill="hold"/>
                                        <p:tgtEl>
                                          <p:spTgt spid="135"/>
                                        </p:tgtEl>
                                        <p:attrNameLst>
                                          <p:attrName>ppt_x</p:attrName>
                                        </p:attrNameLst>
                                      </p:cBhvr>
                                      <p:tavLst>
                                        <p:tav tm="0">
                                          <p:val>
                                            <p:strVal val="#ppt_x"/>
                                          </p:val>
                                        </p:tav>
                                        <p:tav tm="100000">
                                          <p:val>
                                            <p:strVal val="#ppt_x"/>
                                          </p:val>
                                        </p:tav>
                                      </p:tavLst>
                                    </p:anim>
                                    <p:anim calcmode="lin" valueType="num">
                                      <p:cBhvr>
                                        <p:cTn id="14"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1000"/>
                                        <p:tgtEl>
                                          <p:spTgt spid="163"/>
                                        </p:tgtEl>
                                      </p:cBhvr>
                                    </p:animEffect>
                                    <p:anim calcmode="lin" valueType="num">
                                      <p:cBhvr>
                                        <p:cTn id="20" dur="1000" fill="hold"/>
                                        <p:tgtEl>
                                          <p:spTgt spid="163"/>
                                        </p:tgtEl>
                                        <p:attrNameLst>
                                          <p:attrName>ppt_x</p:attrName>
                                        </p:attrNameLst>
                                      </p:cBhvr>
                                      <p:tavLst>
                                        <p:tav tm="0">
                                          <p:val>
                                            <p:strVal val="#ppt_x"/>
                                          </p:val>
                                        </p:tav>
                                        <p:tav tm="100000">
                                          <p:val>
                                            <p:strVal val="#ppt_x"/>
                                          </p:val>
                                        </p:tav>
                                      </p:tavLst>
                                    </p:anim>
                                    <p:anim calcmode="lin" valueType="num">
                                      <p:cBhvr>
                                        <p:cTn id="21"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fade">
                                      <p:cBhvr>
                                        <p:cTn id="26" dur="1000"/>
                                        <p:tgtEl>
                                          <p:spTgt spid="137"/>
                                        </p:tgtEl>
                                      </p:cBhvr>
                                    </p:animEffect>
                                    <p:anim calcmode="lin" valueType="num">
                                      <p:cBhvr>
                                        <p:cTn id="27" dur="1000" fill="hold"/>
                                        <p:tgtEl>
                                          <p:spTgt spid="137"/>
                                        </p:tgtEl>
                                        <p:attrNameLst>
                                          <p:attrName>ppt_x</p:attrName>
                                        </p:attrNameLst>
                                      </p:cBhvr>
                                      <p:tavLst>
                                        <p:tav tm="0">
                                          <p:val>
                                            <p:strVal val="#ppt_x"/>
                                          </p:val>
                                        </p:tav>
                                        <p:tav tm="100000">
                                          <p:val>
                                            <p:strVal val="#ppt_x"/>
                                          </p:val>
                                        </p:tav>
                                      </p:tavLst>
                                    </p:anim>
                                    <p:anim calcmode="lin" valueType="num">
                                      <p:cBhvr>
                                        <p:cTn id="28" dur="1000" fill="hold"/>
                                        <p:tgtEl>
                                          <p:spTgt spid="13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animEffect transition="in" filter="fade">
                                      <p:cBhvr>
                                        <p:cTn id="31" dur="1000"/>
                                        <p:tgtEl>
                                          <p:spTgt spid="164"/>
                                        </p:tgtEl>
                                      </p:cBhvr>
                                    </p:animEffect>
                                    <p:anim calcmode="lin" valueType="num">
                                      <p:cBhvr>
                                        <p:cTn id="32" dur="1000" fill="hold"/>
                                        <p:tgtEl>
                                          <p:spTgt spid="164"/>
                                        </p:tgtEl>
                                        <p:attrNameLst>
                                          <p:attrName>ppt_x</p:attrName>
                                        </p:attrNameLst>
                                      </p:cBhvr>
                                      <p:tavLst>
                                        <p:tav tm="0">
                                          <p:val>
                                            <p:strVal val="#ppt_x"/>
                                          </p:val>
                                        </p:tav>
                                        <p:tav tm="100000">
                                          <p:val>
                                            <p:strVal val="#ppt_x"/>
                                          </p:val>
                                        </p:tav>
                                      </p:tavLst>
                                    </p:anim>
                                    <p:anim calcmode="lin" valueType="num">
                                      <p:cBhvr>
                                        <p:cTn id="33"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1000"/>
                                        <p:tgtEl>
                                          <p:spTgt spid="129"/>
                                        </p:tgtEl>
                                      </p:cBhvr>
                                    </p:animEffect>
                                    <p:anim calcmode="lin" valueType="num">
                                      <p:cBhvr>
                                        <p:cTn id="39" dur="1000" fill="hold"/>
                                        <p:tgtEl>
                                          <p:spTgt spid="129"/>
                                        </p:tgtEl>
                                        <p:attrNameLst>
                                          <p:attrName>ppt_x</p:attrName>
                                        </p:attrNameLst>
                                      </p:cBhvr>
                                      <p:tavLst>
                                        <p:tav tm="0">
                                          <p:val>
                                            <p:strVal val="#ppt_x"/>
                                          </p:val>
                                        </p:tav>
                                        <p:tav tm="100000">
                                          <p:val>
                                            <p:strVal val="#ppt_x"/>
                                          </p:val>
                                        </p:tav>
                                      </p:tavLst>
                                    </p:anim>
                                    <p:anim calcmode="lin" valueType="num">
                                      <p:cBhvr>
                                        <p:cTn id="4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1000"/>
                                        <p:tgtEl>
                                          <p:spTgt spid="147"/>
                                        </p:tgtEl>
                                      </p:cBhvr>
                                    </p:animEffect>
                                    <p:anim calcmode="lin" valueType="num">
                                      <p:cBhvr>
                                        <p:cTn id="46" dur="1000" fill="hold"/>
                                        <p:tgtEl>
                                          <p:spTgt spid="147"/>
                                        </p:tgtEl>
                                        <p:attrNameLst>
                                          <p:attrName>ppt_x</p:attrName>
                                        </p:attrNameLst>
                                      </p:cBhvr>
                                      <p:tavLst>
                                        <p:tav tm="0">
                                          <p:val>
                                            <p:strVal val="#ppt_x"/>
                                          </p:val>
                                        </p:tav>
                                        <p:tav tm="100000">
                                          <p:val>
                                            <p:strVal val="#ppt_x"/>
                                          </p:val>
                                        </p:tav>
                                      </p:tavLst>
                                    </p:anim>
                                    <p:anim calcmode="lin" valueType="num">
                                      <p:cBhvr>
                                        <p:cTn id="47" dur="1000" fill="hold"/>
                                        <p:tgtEl>
                                          <p:spTgt spid="14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77"/>
                                        </p:tgtEl>
                                        <p:attrNameLst>
                                          <p:attrName>style.visibility</p:attrName>
                                        </p:attrNameLst>
                                      </p:cBhvr>
                                      <p:to>
                                        <p:strVal val="visible"/>
                                      </p:to>
                                    </p:set>
                                    <p:animEffect transition="in" filter="fade">
                                      <p:cBhvr>
                                        <p:cTn id="50" dur="1000"/>
                                        <p:tgtEl>
                                          <p:spTgt spid="177"/>
                                        </p:tgtEl>
                                      </p:cBhvr>
                                    </p:animEffect>
                                    <p:anim calcmode="lin" valueType="num">
                                      <p:cBhvr>
                                        <p:cTn id="51" dur="1000" fill="hold"/>
                                        <p:tgtEl>
                                          <p:spTgt spid="177"/>
                                        </p:tgtEl>
                                        <p:attrNameLst>
                                          <p:attrName>ppt_x</p:attrName>
                                        </p:attrNameLst>
                                      </p:cBhvr>
                                      <p:tavLst>
                                        <p:tav tm="0">
                                          <p:val>
                                            <p:strVal val="#ppt_x"/>
                                          </p:val>
                                        </p:tav>
                                        <p:tav tm="100000">
                                          <p:val>
                                            <p:strVal val="#ppt_x"/>
                                          </p:val>
                                        </p:tav>
                                      </p:tavLst>
                                    </p:anim>
                                    <p:anim calcmode="lin" valueType="num">
                                      <p:cBhvr>
                                        <p:cTn id="52"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6"/>
                                        </p:tgtEl>
                                        <p:attrNameLst>
                                          <p:attrName>style.visibility</p:attrName>
                                        </p:attrNameLst>
                                      </p:cBhvr>
                                      <p:to>
                                        <p:strVal val="visible"/>
                                      </p:to>
                                    </p:set>
                                    <p:animEffect transition="in" filter="fade">
                                      <p:cBhvr>
                                        <p:cTn id="57" dur="1000"/>
                                        <p:tgtEl>
                                          <p:spTgt spid="176"/>
                                        </p:tgtEl>
                                      </p:cBhvr>
                                    </p:animEffect>
                                    <p:anim calcmode="lin" valueType="num">
                                      <p:cBhvr>
                                        <p:cTn id="58" dur="1000" fill="hold"/>
                                        <p:tgtEl>
                                          <p:spTgt spid="176"/>
                                        </p:tgtEl>
                                        <p:attrNameLst>
                                          <p:attrName>ppt_x</p:attrName>
                                        </p:attrNameLst>
                                      </p:cBhvr>
                                      <p:tavLst>
                                        <p:tav tm="0">
                                          <p:val>
                                            <p:strVal val="#ppt_x"/>
                                          </p:val>
                                        </p:tav>
                                        <p:tav tm="100000">
                                          <p:val>
                                            <p:strVal val="#ppt_x"/>
                                          </p:val>
                                        </p:tav>
                                      </p:tavLst>
                                    </p:anim>
                                    <p:anim calcmode="lin" valueType="num">
                                      <p:cBhvr>
                                        <p:cTn id="59" dur="1000" fill="hold"/>
                                        <p:tgtEl>
                                          <p:spTgt spid="17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75"/>
                                        </p:tgtEl>
                                        <p:attrNameLst>
                                          <p:attrName>style.visibility</p:attrName>
                                        </p:attrNameLst>
                                      </p:cBhvr>
                                      <p:to>
                                        <p:strVal val="visible"/>
                                      </p:to>
                                    </p:set>
                                    <p:animEffect transition="in" filter="fade">
                                      <p:cBhvr>
                                        <p:cTn id="62" dur="1000"/>
                                        <p:tgtEl>
                                          <p:spTgt spid="175"/>
                                        </p:tgtEl>
                                      </p:cBhvr>
                                    </p:animEffect>
                                    <p:anim calcmode="lin" valueType="num">
                                      <p:cBhvr>
                                        <p:cTn id="63" dur="1000" fill="hold"/>
                                        <p:tgtEl>
                                          <p:spTgt spid="175"/>
                                        </p:tgtEl>
                                        <p:attrNameLst>
                                          <p:attrName>ppt_x</p:attrName>
                                        </p:attrNameLst>
                                      </p:cBhvr>
                                      <p:tavLst>
                                        <p:tav tm="0">
                                          <p:val>
                                            <p:strVal val="#ppt_x"/>
                                          </p:val>
                                        </p:tav>
                                        <p:tav tm="100000">
                                          <p:val>
                                            <p:strVal val="#ppt_x"/>
                                          </p:val>
                                        </p:tav>
                                      </p:tavLst>
                                    </p:anim>
                                    <p:anim calcmode="lin" valueType="num">
                                      <p:cBhvr>
                                        <p:cTn id="64" dur="1000" fill="hold"/>
                                        <p:tgtEl>
                                          <p:spTgt spid="17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animEffect transition="in" filter="fade">
                                      <p:cBhvr>
                                        <p:cTn id="67" dur="1000"/>
                                        <p:tgtEl>
                                          <p:spTgt spid="167"/>
                                        </p:tgtEl>
                                      </p:cBhvr>
                                    </p:animEffect>
                                    <p:anim calcmode="lin" valueType="num">
                                      <p:cBhvr>
                                        <p:cTn id="68" dur="1000" fill="hold"/>
                                        <p:tgtEl>
                                          <p:spTgt spid="167"/>
                                        </p:tgtEl>
                                        <p:attrNameLst>
                                          <p:attrName>ppt_x</p:attrName>
                                        </p:attrNameLst>
                                      </p:cBhvr>
                                      <p:tavLst>
                                        <p:tav tm="0">
                                          <p:val>
                                            <p:strVal val="#ppt_x"/>
                                          </p:val>
                                        </p:tav>
                                        <p:tav tm="100000">
                                          <p:val>
                                            <p:strVal val="#ppt_x"/>
                                          </p:val>
                                        </p:tav>
                                      </p:tavLst>
                                    </p:anim>
                                    <p:anim calcmode="lin" valueType="num">
                                      <p:cBhvr>
                                        <p:cTn id="69"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1000"/>
                                        <p:tgtEl>
                                          <p:spTgt spid="130"/>
                                        </p:tgtEl>
                                      </p:cBhvr>
                                    </p:animEffect>
                                    <p:anim calcmode="lin" valueType="num">
                                      <p:cBhvr>
                                        <p:cTn id="75" dur="1000" fill="hold"/>
                                        <p:tgtEl>
                                          <p:spTgt spid="130"/>
                                        </p:tgtEl>
                                        <p:attrNameLst>
                                          <p:attrName>ppt_x</p:attrName>
                                        </p:attrNameLst>
                                      </p:cBhvr>
                                      <p:tavLst>
                                        <p:tav tm="0">
                                          <p:val>
                                            <p:strVal val="#ppt_x"/>
                                          </p:val>
                                        </p:tav>
                                        <p:tav tm="100000">
                                          <p:val>
                                            <p:strVal val="#ppt_x"/>
                                          </p:val>
                                        </p:tav>
                                      </p:tavLst>
                                    </p:anim>
                                    <p:anim calcmode="lin" valueType="num">
                                      <p:cBhvr>
                                        <p:cTn id="76"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78"/>
                                        </p:tgtEl>
                                        <p:attrNameLst>
                                          <p:attrName>style.visibility</p:attrName>
                                        </p:attrNameLst>
                                      </p:cBhvr>
                                      <p:to>
                                        <p:strVal val="visible"/>
                                      </p:to>
                                    </p:set>
                                    <p:animEffect transition="in" filter="fade">
                                      <p:cBhvr>
                                        <p:cTn id="81" dur="1000"/>
                                        <p:tgtEl>
                                          <p:spTgt spid="178"/>
                                        </p:tgtEl>
                                      </p:cBhvr>
                                    </p:animEffect>
                                    <p:anim calcmode="lin" valueType="num">
                                      <p:cBhvr>
                                        <p:cTn id="82" dur="1000" fill="hold"/>
                                        <p:tgtEl>
                                          <p:spTgt spid="178"/>
                                        </p:tgtEl>
                                        <p:attrNameLst>
                                          <p:attrName>ppt_x</p:attrName>
                                        </p:attrNameLst>
                                      </p:cBhvr>
                                      <p:tavLst>
                                        <p:tav tm="0">
                                          <p:val>
                                            <p:strVal val="#ppt_x"/>
                                          </p:val>
                                        </p:tav>
                                        <p:tav tm="100000">
                                          <p:val>
                                            <p:strVal val="#ppt_x"/>
                                          </p:val>
                                        </p:tav>
                                      </p:tavLst>
                                    </p:anim>
                                    <p:anim calcmode="lin" valueType="num">
                                      <p:cBhvr>
                                        <p:cTn id="83" dur="1000" fill="hold"/>
                                        <p:tgtEl>
                                          <p:spTgt spid="17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79"/>
                                        </p:tgtEl>
                                        <p:attrNameLst>
                                          <p:attrName>style.visibility</p:attrName>
                                        </p:attrNameLst>
                                      </p:cBhvr>
                                      <p:to>
                                        <p:strVal val="visible"/>
                                      </p:to>
                                    </p:set>
                                    <p:animEffect transition="in" filter="fade">
                                      <p:cBhvr>
                                        <p:cTn id="86" dur="1000"/>
                                        <p:tgtEl>
                                          <p:spTgt spid="179"/>
                                        </p:tgtEl>
                                      </p:cBhvr>
                                    </p:animEffect>
                                    <p:anim calcmode="lin" valueType="num">
                                      <p:cBhvr>
                                        <p:cTn id="87" dur="1000" fill="hold"/>
                                        <p:tgtEl>
                                          <p:spTgt spid="179"/>
                                        </p:tgtEl>
                                        <p:attrNameLst>
                                          <p:attrName>ppt_x</p:attrName>
                                        </p:attrNameLst>
                                      </p:cBhvr>
                                      <p:tavLst>
                                        <p:tav tm="0">
                                          <p:val>
                                            <p:strVal val="#ppt_x"/>
                                          </p:val>
                                        </p:tav>
                                        <p:tav tm="100000">
                                          <p:val>
                                            <p:strVal val="#ppt_x"/>
                                          </p:val>
                                        </p:tav>
                                      </p:tavLst>
                                    </p:anim>
                                    <p:anim calcmode="lin" valueType="num">
                                      <p:cBhvr>
                                        <p:cTn id="88" dur="1000" fill="hold"/>
                                        <p:tgtEl>
                                          <p:spTgt spid="17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68"/>
                                        </p:tgtEl>
                                        <p:attrNameLst>
                                          <p:attrName>style.visibility</p:attrName>
                                        </p:attrNameLst>
                                      </p:cBhvr>
                                      <p:to>
                                        <p:strVal val="visible"/>
                                      </p:to>
                                    </p:set>
                                    <p:animEffect transition="in" filter="fade">
                                      <p:cBhvr>
                                        <p:cTn id="91" dur="1000"/>
                                        <p:tgtEl>
                                          <p:spTgt spid="168"/>
                                        </p:tgtEl>
                                      </p:cBhvr>
                                    </p:animEffect>
                                    <p:anim calcmode="lin" valueType="num">
                                      <p:cBhvr>
                                        <p:cTn id="92" dur="1000" fill="hold"/>
                                        <p:tgtEl>
                                          <p:spTgt spid="168"/>
                                        </p:tgtEl>
                                        <p:attrNameLst>
                                          <p:attrName>ppt_x</p:attrName>
                                        </p:attrNameLst>
                                      </p:cBhvr>
                                      <p:tavLst>
                                        <p:tav tm="0">
                                          <p:val>
                                            <p:strVal val="#ppt_x"/>
                                          </p:val>
                                        </p:tav>
                                        <p:tav tm="100000">
                                          <p:val>
                                            <p:strVal val="#ppt_x"/>
                                          </p:val>
                                        </p:tav>
                                      </p:tavLst>
                                    </p:anim>
                                    <p:anim calcmode="lin" valueType="num">
                                      <p:cBhvr>
                                        <p:cTn id="93" dur="1000" fill="hold"/>
                                        <p:tgtEl>
                                          <p:spTgt spid="16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69"/>
                                        </p:tgtEl>
                                        <p:attrNameLst>
                                          <p:attrName>style.visibility</p:attrName>
                                        </p:attrNameLst>
                                      </p:cBhvr>
                                      <p:to>
                                        <p:strVal val="visible"/>
                                      </p:to>
                                    </p:set>
                                    <p:animEffect transition="in" filter="fade">
                                      <p:cBhvr>
                                        <p:cTn id="96" dur="1000"/>
                                        <p:tgtEl>
                                          <p:spTgt spid="169"/>
                                        </p:tgtEl>
                                      </p:cBhvr>
                                    </p:animEffect>
                                    <p:anim calcmode="lin" valueType="num">
                                      <p:cBhvr>
                                        <p:cTn id="97" dur="1000" fill="hold"/>
                                        <p:tgtEl>
                                          <p:spTgt spid="169"/>
                                        </p:tgtEl>
                                        <p:attrNameLst>
                                          <p:attrName>ppt_x</p:attrName>
                                        </p:attrNameLst>
                                      </p:cBhvr>
                                      <p:tavLst>
                                        <p:tav tm="0">
                                          <p:val>
                                            <p:strVal val="#ppt_x"/>
                                          </p:val>
                                        </p:tav>
                                        <p:tav tm="100000">
                                          <p:val>
                                            <p:strVal val="#ppt_x"/>
                                          </p:val>
                                        </p:tav>
                                      </p:tavLst>
                                    </p:anim>
                                    <p:anim calcmode="lin" valueType="num">
                                      <p:cBhvr>
                                        <p:cTn id="98"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31"/>
                                        </p:tgtEl>
                                        <p:attrNameLst>
                                          <p:attrName>style.visibility</p:attrName>
                                        </p:attrNameLst>
                                      </p:cBhvr>
                                      <p:to>
                                        <p:strVal val="visible"/>
                                      </p:to>
                                    </p:set>
                                    <p:animEffect transition="in" filter="fade">
                                      <p:cBhvr>
                                        <p:cTn id="103" dur="1000"/>
                                        <p:tgtEl>
                                          <p:spTgt spid="131"/>
                                        </p:tgtEl>
                                      </p:cBhvr>
                                    </p:animEffect>
                                    <p:anim calcmode="lin" valueType="num">
                                      <p:cBhvr>
                                        <p:cTn id="104" dur="1000" fill="hold"/>
                                        <p:tgtEl>
                                          <p:spTgt spid="131"/>
                                        </p:tgtEl>
                                        <p:attrNameLst>
                                          <p:attrName>ppt_x</p:attrName>
                                        </p:attrNameLst>
                                      </p:cBhvr>
                                      <p:tavLst>
                                        <p:tav tm="0">
                                          <p:val>
                                            <p:strVal val="#ppt_x"/>
                                          </p:val>
                                        </p:tav>
                                        <p:tav tm="100000">
                                          <p:val>
                                            <p:strVal val="#ppt_x"/>
                                          </p:val>
                                        </p:tav>
                                      </p:tavLst>
                                    </p:anim>
                                    <p:anim calcmode="lin" valueType="num">
                                      <p:cBhvr>
                                        <p:cTn id="105"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fade">
                                      <p:cBhvr>
                                        <p:cTn id="110" dur="1000"/>
                                        <p:tgtEl>
                                          <p:spTgt spid="180"/>
                                        </p:tgtEl>
                                      </p:cBhvr>
                                    </p:animEffect>
                                    <p:anim calcmode="lin" valueType="num">
                                      <p:cBhvr>
                                        <p:cTn id="111" dur="1000" fill="hold"/>
                                        <p:tgtEl>
                                          <p:spTgt spid="180"/>
                                        </p:tgtEl>
                                        <p:attrNameLst>
                                          <p:attrName>ppt_x</p:attrName>
                                        </p:attrNameLst>
                                      </p:cBhvr>
                                      <p:tavLst>
                                        <p:tav tm="0">
                                          <p:val>
                                            <p:strVal val="#ppt_x"/>
                                          </p:val>
                                        </p:tav>
                                        <p:tav tm="100000">
                                          <p:val>
                                            <p:strVal val="#ppt_x"/>
                                          </p:val>
                                        </p:tav>
                                      </p:tavLst>
                                    </p:anim>
                                    <p:anim calcmode="lin" valueType="num">
                                      <p:cBhvr>
                                        <p:cTn id="112" dur="1000" fill="hold"/>
                                        <p:tgtEl>
                                          <p:spTgt spid="18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81"/>
                                        </p:tgtEl>
                                        <p:attrNameLst>
                                          <p:attrName>style.visibility</p:attrName>
                                        </p:attrNameLst>
                                      </p:cBhvr>
                                      <p:to>
                                        <p:strVal val="visible"/>
                                      </p:to>
                                    </p:set>
                                    <p:animEffect transition="in" filter="fade">
                                      <p:cBhvr>
                                        <p:cTn id="115" dur="1000"/>
                                        <p:tgtEl>
                                          <p:spTgt spid="181"/>
                                        </p:tgtEl>
                                      </p:cBhvr>
                                    </p:animEffect>
                                    <p:anim calcmode="lin" valueType="num">
                                      <p:cBhvr>
                                        <p:cTn id="116" dur="1000" fill="hold"/>
                                        <p:tgtEl>
                                          <p:spTgt spid="181"/>
                                        </p:tgtEl>
                                        <p:attrNameLst>
                                          <p:attrName>ppt_x</p:attrName>
                                        </p:attrNameLst>
                                      </p:cBhvr>
                                      <p:tavLst>
                                        <p:tav tm="0">
                                          <p:val>
                                            <p:strVal val="#ppt_x"/>
                                          </p:val>
                                        </p:tav>
                                        <p:tav tm="100000">
                                          <p:val>
                                            <p:strVal val="#ppt_x"/>
                                          </p:val>
                                        </p:tav>
                                      </p:tavLst>
                                    </p:anim>
                                    <p:anim calcmode="lin" valueType="num">
                                      <p:cBhvr>
                                        <p:cTn id="117" dur="1000" fill="hold"/>
                                        <p:tgtEl>
                                          <p:spTgt spid="18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70"/>
                                        </p:tgtEl>
                                        <p:attrNameLst>
                                          <p:attrName>style.visibility</p:attrName>
                                        </p:attrNameLst>
                                      </p:cBhvr>
                                      <p:to>
                                        <p:strVal val="visible"/>
                                      </p:to>
                                    </p:set>
                                    <p:animEffect transition="in" filter="fade">
                                      <p:cBhvr>
                                        <p:cTn id="120" dur="1000"/>
                                        <p:tgtEl>
                                          <p:spTgt spid="170"/>
                                        </p:tgtEl>
                                      </p:cBhvr>
                                    </p:animEffect>
                                    <p:anim calcmode="lin" valueType="num">
                                      <p:cBhvr>
                                        <p:cTn id="121" dur="1000" fill="hold"/>
                                        <p:tgtEl>
                                          <p:spTgt spid="170"/>
                                        </p:tgtEl>
                                        <p:attrNameLst>
                                          <p:attrName>ppt_x</p:attrName>
                                        </p:attrNameLst>
                                      </p:cBhvr>
                                      <p:tavLst>
                                        <p:tav tm="0">
                                          <p:val>
                                            <p:strVal val="#ppt_x"/>
                                          </p:val>
                                        </p:tav>
                                        <p:tav tm="100000">
                                          <p:val>
                                            <p:strVal val="#ppt_x"/>
                                          </p:val>
                                        </p:tav>
                                      </p:tavLst>
                                    </p:anim>
                                    <p:anim calcmode="lin" valueType="num">
                                      <p:cBhvr>
                                        <p:cTn id="122" dur="1000" fill="hold"/>
                                        <p:tgtEl>
                                          <p:spTgt spid="17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71"/>
                                        </p:tgtEl>
                                        <p:attrNameLst>
                                          <p:attrName>style.visibility</p:attrName>
                                        </p:attrNameLst>
                                      </p:cBhvr>
                                      <p:to>
                                        <p:strVal val="visible"/>
                                      </p:to>
                                    </p:set>
                                    <p:animEffect transition="in" filter="fade">
                                      <p:cBhvr>
                                        <p:cTn id="125" dur="1000"/>
                                        <p:tgtEl>
                                          <p:spTgt spid="171"/>
                                        </p:tgtEl>
                                      </p:cBhvr>
                                    </p:animEffect>
                                    <p:anim calcmode="lin" valueType="num">
                                      <p:cBhvr>
                                        <p:cTn id="126" dur="1000" fill="hold"/>
                                        <p:tgtEl>
                                          <p:spTgt spid="171"/>
                                        </p:tgtEl>
                                        <p:attrNameLst>
                                          <p:attrName>ppt_x</p:attrName>
                                        </p:attrNameLst>
                                      </p:cBhvr>
                                      <p:tavLst>
                                        <p:tav tm="0">
                                          <p:val>
                                            <p:strVal val="#ppt_x"/>
                                          </p:val>
                                        </p:tav>
                                        <p:tav tm="100000">
                                          <p:val>
                                            <p:strVal val="#ppt_x"/>
                                          </p:val>
                                        </p:tav>
                                      </p:tavLst>
                                    </p:anim>
                                    <p:anim calcmode="lin" valueType="num">
                                      <p:cBhvr>
                                        <p:cTn id="127"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132"/>
                                        </p:tgtEl>
                                        <p:attrNameLst>
                                          <p:attrName>style.visibility</p:attrName>
                                        </p:attrNameLst>
                                      </p:cBhvr>
                                      <p:to>
                                        <p:strVal val="visible"/>
                                      </p:to>
                                    </p:set>
                                    <p:animEffect transition="in" filter="fade">
                                      <p:cBhvr>
                                        <p:cTn id="132" dur="1000"/>
                                        <p:tgtEl>
                                          <p:spTgt spid="132"/>
                                        </p:tgtEl>
                                      </p:cBhvr>
                                    </p:animEffect>
                                    <p:anim calcmode="lin" valueType="num">
                                      <p:cBhvr>
                                        <p:cTn id="133" dur="1000" fill="hold"/>
                                        <p:tgtEl>
                                          <p:spTgt spid="132"/>
                                        </p:tgtEl>
                                        <p:attrNameLst>
                                          <p:attrName>ppt_x</p:attrName>
                                        </p:attrNameLst>
                                      </p:cBhvr>
                                      <p:tavLst>
                                        <p:tav tm="0">
                                          <p:val>
                                            <p:strVal val="#ppt_x"/>
                                          </p:val>
                                        </p:tav>
                                        <p:tav tm="100000">
                                          <p:val>
                                            <p:strVal val="#ppt_x"/>
                                          </p:val>
                                        </p:tav>
                                      </p:tavLst>
                                    </p:anim>
                                    <p:anim calcmode="lin" valueType="num">
                                      <p:cBhvr>
                                        <p:cTn id="134"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82"/>
                                        </p:tgtEl>
                                        <p:attrNameLst>
                                          <p:attrName>style.visibility</p:attrName>
                                        </p:attrNameLst>
                                      </p:cBhvr>
                                      <p:to>
                                        <p:strVal val="visible"/>
                                      </p:to>
                                    </p:set>
                                    <p:animEffect transition="in" filter="fade">
                                      <p:cBhvr>
                                        <p:cTn id="139" dur="1000"/>
                                        <p:tgtEl>
                                          <p:spTgt spid="182"/>
                                        </p:tgtEl>
                                      </p:cBhvr>
                                    </p:animEffect>
                                    <p:anim calcmode="lin" valueType="num">
                                      <p:cBhvr>
                                        <p:cTn id="140" dur="1000" fill="hold"/>
                                        <p:tgtEl>
                                          <p:spTgt spid="182"/>
                                        </p:tgtEl>
                                        <p:attrNameLst>
                                          <p:attrName>ppt_x</p:attrName>
                                        </p:attrNameLst>
                                      </p:cBhvr>
                                      <p:tavLst>
                                        <p:tav tm="0">
                                          <p:val>
                                            <p:strVal val="#ppt_x"/>
                                          </p:val>
                                        </p:tav>
                                        <p:tav tm="100000">
                                          <p:val>
                                            <p:strVal val="#ppt_x"/>
                                          </p:val>
                                        </p:tav>
                                      </p:tavLst>
                                    </p:anim>
                                    <p:anim calcmode="lin" valueType="num">
                                      <p:cBhvr>
                                        <p:cTn id="141" dur="1000" fill="hold"/>
                                        <p:tgtEl>
                                          <p:spTgt spid="182"/>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173"/>
                                        </p:tgtEl>
                                        <p:attrNameLst>
                                          <p:attrName>style.visibility</p:attrName>
                                        </p:attrNameLst>
                                      </p:cBhvr>
                                      <p:to>
                                        <p:strVal val="visible"/>
                                      </p:to>
                                    </p:set>
                                    <p:animEffect transition="in" filter="fade">
                                      <p:cBhvr>
                                        <p:cTn id="144" dur="1000"/>
                                        <p:tgtEl>
                                          <p:spTgt spid="173"/>
                                        </p:tgtEl>
                                      </p:cBhvr>
                                    </p:animEffect>
                                    <p:anim calcmode="lin" valueType="num">
                                      <p:cBhvr>
                                        <p:cTn id="145" dur="1000" fill="hold"/>
                                        <p:tgtEl>
                                          <p:spTgt spid="173"/>
                                        </p:tgtEl>
                                        <p:attrNameLst>
                                          <p:attrName>ppt_x</p:attrName>
                                        </p:attrNameLst>
                                      </p:cBhvr>
                                      <p:tavLst>
                                        <p:tav tm="0">
                                          <p:val>
                                            <p:strVal val="#ppt_x"/>
                                          </p:val>
                                        </p:tav>
                                        <p:tav tm="100000">
                                          <p:val>
                                            <p:strVal val="#ppt_x"/>
                                          </p:val>
                                        </p:tav>
                                      </p:tavLst>
                                    </p:anim>
                                    <p:anim calcmode="lin" valueType="num">
                                      <p:cBhvr>
                                        <p:cTn id="146" dur="1000" fill="hold"/>
                                        <p:tgtEl>
                                          <p:spTgt spid="173"/>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172"/>
                                        </p:tgtEl>
                                        <p:attrNameLst>
                                          <p:attrName>style.visibility</p:attrName>
                                        </p:attrNameLst>
                                      </p:cBhvr>
                                      <p:to>
                                        <p:strVal val="visible"/>
                                      </p:to>
                                    </p:set>
                                    <p:animEffect transition="in" filter="fade">
                                      <p:cBhvr>
                                        <p:cTn id="149" dur="1000"/>
                                        <p:tgtEl>
                                          <p:spTgt spid="172"/>
                                        </p:tgtEl>
                                      </p:cBhvr>
                                    </p:animEffect>
                                    <p:anim calcmode="lin" valueType="num">
                                      <p:cBhvr>
                                        <p:cTn id="150" dur="1000" fill="hold"/>
                                        <p:tgtEl>
                                          <p:spTgt spid="172"/>
                                        </p:tgtEl>
                                        <p:attrNameLst>
                                          <p:attrName>ppt_x</p:attrName>
                                        </p:attrNameLst>
                                      </p:cBhvr>
                                      <p:tavLst>
                                        <p:tav tm="0">
                                          <p:val>
                                            <p:strVal val="#ppt_x"/>
                                          </p:val>
                                        </p:tav>
                                        <p:tav tm="100000">
                                          <p:val>
                                            <p:strVal val="#ppt_x"/>
                                          </p:val>
                                        </p:tav>
                                      </p:tavLst>
                                    </p:anim>
                                    <p:anim calcmode="lin" valueType="num">
                                      <p:cBhvr>
                                        <p:cTn id="151"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133"/>
                                        </p:tgtEl>
                                        <p:attrNameLst>
                                          <p:attrName>style.visibility</p:attrName>
                                        </p:attrNameLst>
                                      </p:cBhvr>
                                      <p:to>
                                        <p:strVal val="visible"/>
                                      </p:to>
                                    </p:set>
                                    <p:animEffect transition="in" filter="fade">
                                      <p:cBhvr>
                                        <p:cTn id="156" dur="1000"/>
                                        <p:tgtEl>
                                          <p:spTgt spid="133"/>
                                        </p:tgtEl>
                                      </p:cBhvr>
                                    </p:animEffect>
                                    <p:anim calcmode="lin" valueType="num">
                                      <p:cBhvr>
                                        <p:cTn id="157" dur="1000" fill="hold"/>
                                        <p:tgtEl>
                                          <p:spTgt spid="133"/>
                                        </p:tgtEl>
                                        <p:attrNameLst>
                                          <p:attrName>ppt_x</p:attrName>
                                        </p:attrNameLst>
                                      </p:cBhvr>
                                      <p:tavLst>
                                        <p:tav tm="0">
                                          <p:val>
                                            <p:strVal val="#ppt_x"/>
                                          </p:val>
                                        </p:tav>
                                        <p:tav tm="100000">
                                          <p:val>
                                            <p:strVal val="#ppt_x"/>
                                          </p:val>
                                        </p:tav>
                                      </p:tavLst>
                                    </p:anim>
                                    <p:anim calcmode="lin" valueType="num">
                                      <p:cBhvr>
                                        <p:cTn id="158"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183"/>
                                        </p:tgtEl>
                                        <p:attrNameLst>
                                          <p:attrName>style.visibility</p:attrName>
                                        </p:attrNameLst>
                                      </p:cBhvr>
                                      <p:to>
                                        <p:strVal val="visible"/>
                                      </p:to>
                                    </p:set>
                                    <p:animEffect transition="in" filter="fade">
                                      <p:cBhvr>
                                        <p:cTn id="163" dur="1000"/>
                                        <p:tgtEl>
                                          <p:spTgt spid="183"/>
                                        </p:tgtEl>
                                      </p:cBhvr>
                                    </p:animEffect>
                                    <p:anim calcmode="lin" valueType="num">
                                      <p:cBhvr>
                                        <p:cTn id="164" dur="1000" fill="hold"/>
                                        <p:tgtEl>
                                          <p:spTgt spid="183"/>
                                        </p:tgtEl>
                                        <p:attrNameLst>
                                          <p:attrName>ppt_x</p:attrName>
                                        </p:attrNameLst>
                                      </p:cBhvr>
                                      <p:tavLst>
                                        <p:tav tm="0">
                                          <p:val>
                                            <p:strVal val="#ppt_x"/>
                                          </p:val>
                                        </p:tav>
                                        <p:tav tm="100000">
                                          <p:val>
                                            <p:strVal val="#ppt_x"/>
                                          </p:val>
                                        </p:tav>
                                      </p:tavLst>
                                    </p:anim>
                                    <p:anim calcmode="lin" valueType="num">
                                      <p:cBhvr>
                                        <p:cTn id="165" dur="1000" fill="hold"/>
                                        <p:tgtEl>
                                          <p:spTgt spid="183"/>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84"/>
                                        </p:tgtEl>
                                        <p:attrNameLst>
                                          <p:attrName>style.visibility</p:attrName>
                                        </p:attrNameLst>
                                      </p:cBhvr>
                                      <p:to>
                                        <p:strVal val="visible"/>
                                      </p:to>
                                    </p:set>
                                    <p:animEffect transition="in" filter="fade">
                                      <p:cBhvr>
                                        <p:cTn id="168" dur="1000"/>
                                        <p:tgtEl>
                                          <p:spTgt spid="184"/>
                                        </p:tgtEl>
                                      </p:cBhvr>
                                    </p:animEffect>
                                    <p:anim calcmode="lin" valueType="num">
                                      <p:cBhvr>
                                        <p:cTn id="169" dur="1000" fill="hold"/>
                                        <p:tgtEl>
                                          <p:spTgt spid="184"/>
                                        </p:tgtEl>
                                        <p:attrNameLst>
                                          <p:attrName>ppt_x</p:attrName>
                                        </p:attrNameLst>
                                      </p:cBhvr>
                                      <p:tavLst>
                                        <p:tav tm="0">
                                          <p:val>
                                            <p:strVal val="#ppt_x"/>
                                          </p:val>
                                        </p:tav>
                                        <p:tav tm="100000">
                                          <p:val>
                                            <p:strVal val="#ppt_x"/>
                                          </p:val>
                                        </p:tav>
                                      </p:tavLst>
                                    </p:anim>
                                    <p:anim calcmode="lin" valueType="num">
                                      <p:cBhvr>
                                        <p:cTn id="170" dur="1000" fill="hold"/>
                                        <p:tgtEl>
                                          <p:spTgt spid="184"/>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74"/>
                                        </p:tgtEl>
                                        <p:attrNameLst>
                                          <p:attrName>style.visibility</p:attrName>
                                        </p:attrNameLst>
                                      </p:cBhvr>
                                      <p:to>
                                        <p:strVal val="visible"/>
                                      </p:to>
                                    </p:set>
                                    <p:animEffect transition="in" filter="fade">
                                      <p:cBhvr>
                                        <p:cTn id="173" dur="1000"/>
                                        <p:tgtEl>
                                          <p:spTgt spid="174"/>
                                        </p:tgtEl>
                                      </p:cBhvr>
                                    </p:animEffect>
                                    <p:anim calcmode="lin" valueType="num">
                                      <p:cBhvr>
                                        <p:cTn id="174" dur="1000" fill="hold"/>
                                        <p:tgtEl>
                                          <p:spTgt spid="174"/>
                                        </p:tgtEl>
                                        <p:attrNameLst>
                                          <p:attrName>ppt_x</p:attrName>
                                        </p:attrNameLst>
                                      </p:cBhvr>
                                      <p:tavLst>
                                        <p:tav tm="0">
                                          <p:val>
                                            <p:strVal val="#ppt_x"/>
                                          </p:val>
                                        </p:tav>
                                        <p:tav tm="100000">
                                          <p:val>
                                            <p:strVal val="#ppt_x"/>
                                          </p:val>
                                        </p:tav>
                                      </p:tavLst>
                                    </p:anim>
                                    <p:anim calcmode="lin" valueType="num">
                                      <p:cBhvr>
                                        <p:cTn id="175"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animBg="1"/>
      <p:bldP spid="131" grpId="0" animBg="1"/>
      <p:bldP spid="132" grpId="0" animBg="1"/>
      <p:bldP spid="133" grpId="0" animBg="1"/>
      <p:bldP spid="135" grpId="0"/>
      <p:bldP spid="137" grpId="0" animBg="1"/>
      <p:bldP spid="147" grpId="0" animBg="1"/>
      <p:bldP spid="163" grpId="0" animBg="1"/>
      <p:bldP spid="164"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D35D2-E418-55C4-7DCE-54A962CD893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D65C62F-6B28-4207-AA4B-FEA335C1B5CF}"/>
              </a:ext>
            </a:extLst>
          </p:cNvPr>
          <p:cNvSpPr>
            <a:spLocks noGrp="1"/>
          </p:cNvSpPr>
          <p:nvPr>
            <p:ph type="title"/>
          </p:nvPr>
        </p:nvSpPr>
        <p:spPr/>
        <p:txBody>
          <a:bodyPr/>
          <a:lstStyle/>
          <a:p>
            <a:r>
              <a:rPr lang="de-CH" dirty="0"/>
              <a:t>Sport </a:t>
            </a:r>
            <a:r>
              <a:rPr lang="de-CH" dirty="0" err="1"/>
              <a:t>nell’esercito</a:t>
            </a:r>
            <a:r>
              <a:rPr lang="de-CH" dirty="0"/>
              <a:t> - </a:t>
            </a:r>
            <a:r>
              <a:rPr lang="de-CH" dirty="0" err="1"/>
              <a:t>Scuola</a:t>
            </a:r>
            <a:r>
              <a:rPr lang="de-CH" dirty="0"/>
              <a:t> di </a:t>
            </a:r>
            <a:r>
              <a:rPr lang="de-CH" dirty="0" err="1"/>
              <a:t>ufficiali</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dirty="0"/>
          </a:p>
        </p:txBody>
      </p:sp>
      <p:sp>
        <p:nvSpPr>
          <p:cNvPr id="122" name="Rechteck 121">
            <a:extLst>
              <a:ext uri="{FF2B5EF4-FFF2-40B4-BE49-F238E27FC236}">
                <a16:creationId xmlns:a16="http://schemas.microsoft.com/office/drawing/2014/main" id="{3BE7CEBF-9438-7ADC-38E4-E43382C81613}"/>
              </a:ext>
            </a:extLst>
          </p:cNvPr>
          <p:cNvSpPr/>
          <p:nvPr/>
        </p:nvSpPr>
        <p:spPr bwMode="auto">
          <a:xfrm>
            <a:off x="2146020" y="1505716"/>
            <a:ext cx="6777682" cy="497758"/>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123" name="Rechteck 122">
            <a:extLst>
              <a:ext uri="{FF2B5EF4-FFF2-40B4-BE49-F238E27FC236}">
                <a16:creationId xmlns:a16="http://schemas.microsoft.com/office/drawing/2014/main" id="{8CC39E1F-7AA9-CF8B-FE07-659DB6F2738A}"/>
              </a:ext>
            </a:extLst>
          </p:cNvPr>
          <p:cNvSpPr/>
          <p:nvPr/>
        </p:nvSpPr>
        <p:spPr bwMode="auto">
          <a:xfrm>
            <a:off x="2135560" y="5770760"/>
            <a:ext cx="6788142"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fr-CH" sz="950" dirty="0">
              <a:solidFill>
                <a:srgbClr val="000000"/>
              </a:solidFill>
            </a:endParaRPr>
          </a:p>
        </p:txBody>
      </p:sp>
      <p:sp>
        <p:nvSpPr>
          <p:cNvPr id="124" name="Rechteck 123">
            <a:extLst>
              <a:ext uri="{FF2B5EF4-FFF2-40B4-BE49-F238E27FC236}">
                <a16:creationId xmlns:a16="http://schemas.microsoft.com/office/drawing/2014/main" id="{D9005A76-90CE-E969-594F-6F8FB08CA98D}"/>
              </a:ext>
            </a:extLst>
          </p:cNvPr>
          <p:cNvSpPr/>
          <p:nvPr/>
        </p:nvSpPr>
        <p:spPr bwMode="auto">
          <a:xfrm>
            <a:off x="2146020" y="2074760"/>
            <a:ext cx="6777682" cy="3605988"/>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125" name="Rechteck 124">
            <a:extLst>
              <a:ext uri="{FF2B5EF4-FFF2-40B4-BE49-F238E27FC236}">
                <a16:creationId xmlns:a16="http://schemas.microsoft.com/office/drawing/2014/main" id="{A503A48F-1BA0-5178-2927-5A9C9DFA2045}"/>
              </a:ext>
            </a:extLst>
          </p:cNvPr>
          <p:cNvSpPr/>
          <p:nvPr/>
        </p:nvSpPr>
        <p:spPr bwMode="auto">
          <a:xfrm>
            <a:off x="9018331" y="2003474"/>
            <a:ext cx="648072" cy="376728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26" name="Textfeld 4">
            <a:extLst>
              <a:ext uri="{FF2B5EF4-FFF2-40B4-BE49-F238E27FC236}">
                <a16:creationId xmlns:a16="http://schemas.microsoft.com/office/drawing/2014/main" id="{17AB4580-44E1-6B96-825D-7177B16E64EE}"/>
              </a:ext>
            </a:extLst>
          </p:cNvPr>
          <p:cNvSpPr txBox="1">
            <a:spLocks noChangeArrowheads="1"/>
          </p:cNvSpPr>
          <p:nvPr/>
        </p:nvSpPr>
        <p:spPr bwMode="auto">
          <a:xfrm>
            <a:off x="2218028" y="2358234"/>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SU</a:t>
            </a:r>
            <a:br>
              <a:rPr lang="de-CH" altLang="fr-FR" sz="1100" b="1" dirty="0">
                <a:solidFill>
                  <a:srgbClr val="FFFFFF"/>
                </a:solidFill>
              </a:rPr>
            </a:br>
            <a:r>
              <a:rPr lang="de-CH" altLang="fr-FR" sz="1100" b="1" dirty="0">
                <a:solidFill>
                  <a:srgbClr val="FFFFFF"/>
                </a:solidFill>
              </a:rPr>
              <a:t>sett</a:t>
            </a:r>
          </a:p>
        </p:txBody>
      </p:sp>
      <p:sp>
        <p:nvSpPr>
          <p:cNvPr id="127" name="Rechteck 126">
            <a:extLst>
              <a:ext uri="{FF2B5EF4-FFF2-40B4-BE49-F238E27FC236}">
                <a16:creationId xmlns:a16="http://schemas.microsoft.com/office/drawing/2014/main" id="{9246D391-5DED-B484-B37B-CA957723A9C7}"/>
              </a:ext>
            </a:extLst>
          </p:cNvPr>
          <p:cNvSpPr/>
          <p:nvPr/>
        </p:nvSpPr>
        <p:spPr bwMode="auto">
          <a:xfrm>
            <a:off x="9018331" y="1505717"/>
            <a:ext cx="652617" cy="497757"/>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28" name="Rechteck 127">
            <a:extLst>
              <a:ext uri="{FF2B5EF4-FFF2-40B4-BE49-F238E27FC236}">
                <a16:creationId xmlns:a16="http://schemas.microsoft.com/office/drawing/2014/main" id="{CF52CE3C-989C-28F9-D708-420A35C57F13}"/>
              </a:ext>
            </a:extLst>
          </p:cNvPr>
          <p:cNvSpPr/>
          <p:nvPr/>
        </p:nvSpPr>
        <p:spPr bwMode="auto">
          <a:xfrm>
            <a:off x="9013786" y="5770758"/>
            <a:ext cx="652617" cy="322536"/>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129" name="Textfeld 14">
            <a:extLst>
              <a:ext uri="{FF2B5EF4-FFF2-40B4-BE49-F238E27FC236}">
                <a16:creationId xmlns:a16="http://schemas.microsoft.com/office/drawing/2014/main" id="{205FA038-FD55-DFF8-C8E3-76D230D16CD0}"/>
              </a:ext>
            </a:extLst>
          </p:cNvPr>
          <p:cNvSpPr txBox="1">
            <a:spLocks noChangeArrowheads="1"/>
          </p:cNvSpPr>
          <p:nvPr/>
        </p:nvSpPr>
        <p:spPr bwMode="auto">
          <a:xfrm>
            <a:off x="3377091" y="2393677"/>
            <a:ext cx="1080000"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2-4</a:t>
            </a:r>
          </a:p>
        </p:txBody>
      </p:sp>
      <p:sp>
        <p:nvSpPr>
          <p:cNvPr id="130" name="Textfeld 14">
            <a:extLst>
              <a:ext uri="{FF2B5EF4-FFF2-40B4-BE49-F238E27FC236}">
                <a16:creationId xmlns:a16="http://schemas.microsoft.com/office/drawing/2014/main" id="{1FC2921D-31DB-6CAB-2AE8-423CF7002AD0}"/>
              </a:ext>
            </a:extLst>
          </p:cNvPr>
          <p:cNvSpPr txBox="1">
            <a:spLocks noChangeArrowheads="1"/>
          </p:cNvSpPr>
          <p:nvPr/>
        </p:nvSpPr>
        <p:spPr bwMode="auto">
          <a:xfrm>
            <a:off x="4457092"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5-7</a:t>
            </a:r>
          </a:p>
        </p:txBody>
      </p:sp>
      <p:sp>
        <p:nvSpPr>
          <p:cNvPr id="131" name="Textfeld 14">
            <a:extLst>
              <a:ext uri="{FF2B5EF4-FFF2-40B4-BE49-F238E27FC236}">
                <a16:creationId xmlns:a16="http://schemas.microsoft.com/office/drawing/2014/main" id="{664A602E-5559-1F36-966C-9A663668F0C2}"/>
              </a:ext>
            </a:extLst>
          </p:cNvPr>
          <p:cNvSpPr txBox="1">
            <a:spLocks noChangeArrowheads="1"/>
          </p:cNvSpPr>
          <p:nvPr/>
        </p:nvSpPr>
        <p:spPr bwMode="auto">
          <a:xfrm>
            <a:off x="5534861" y="2394328"/>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8-10</a:t>
            </a:r>
          </a:p>
        </p:txBody>
      </p:sp>
      <p:sp>
        <p:nvSpPr>
          <p:cNvPr id="132" name="Textfeld 14">
            <a:extLst>
              <a:ext uri="{FF2B5EF4-FFF2-40B4-BE49-F238E27FC236}">
                <a16:creationId xmlns:a16="http://schemas.microsoft.com/office/drawing/2014/main" id="{F3114E45-D39F-B04A-2BDF-317863E169E8}"/>
              </a:ext>
            </a:extLst>
          </p:cNvPr>
          <p:cNvSpPr txBox="1">
            <a:spLocks noChangeArrowheads="1"/>
          </p:cNvSpPr>
          <p:nvPr/>
        </p:nvSpPr>
        <p:spPr bwMode="auto">
          <a:xfrm>
            <a:off x="6615006"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11-13</a:t>
            </a:r>
          </a:p>
        </p:txBody>
      </p:sp>
      <p:sp>
        <p:nvSpPr>
          <p:cNvPr id="133" name="Textfeld 14">
            <a:extLst>
              <a:ext uri="{FF2B5EF4-FFF2-40B4-BE49-F238E27FC236}">
                <a16:creationId xmlns:a16="http://schemas.microsoft.com/office/drawing/2014/main" id="{02AC8E76-B515-13A1-6873-A963018B22D2}"/>
              </a:ext>
            </a:extLst>
          </p:cNvPr>
          <p:cNvSpPr txBox="1">
            <a:spLocks noChangeArrowheads="1"/>
          </p:cNvSpPr>
          <p:nvPr/>
        </p:nvSpPr>
        <p:spPr bwMode="auto">
          <a:xfrm>
            <a:off x="7695150" y="2393677"/>
            <a:ext cx="1080144"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14-15</a:t>
            </a:r>
          </a:p>
        </p:txBody>
      </p:sp>
      <p:cxnSp>
        <p:nvCxnSpPr>
          <p:cNvPr id="134" name="Gerade Verbindung 34">
            <a:extLst>
              <a:ext uri="{FF2B5EF4-FFF2-40B4-BE49-F238E27FC236}">
                <a16:creationId xmlns:a16="http://schemas.microsoft.com/office/drawing/2014/main" id="{1FAA6DAF-71CC-EA0F-07C4-92AA6855EE62}"/>
              </a:ext>
            </a:extLst>
          </p:cNvPr>
          <p:cNvCxnSpPr/>
          <p:nvPr/>
        </p:nvCxnSpPr>
        <p:spPr bwMode="auto">
          <a:xfrm>
            <a:off x="2146020" y="4536057"/>
            <a:ext cx="6777682" cy="0"/>
          </a:xfrm>
          <a:prstGeom prst="line">
            <a:avLst/>
          </a:prstGeom>
          <a:solidFill>
            <a:srgbClr val="FFFFCC"/>
          </a:solidFill>
          <a:ln w="57150" cap="flat" cmpd="sng" algn="ctr">
            <a:solidFill>
              <a:schemeClr val="tx1"/>
            </a:solidFill>
            <a:prstDash val="dash"/>
            <a:round/>
            <a:headEnd type="none" w="med" len="med"/>
            <a:tailEnd type="none" w="med" len="med"/>
          </a:ln>
          <a:effectLst/>
        </p:spPr>
      </p:cxnSp>
      <p:sp>
        <p:nvSpPr>
          <p:cNvPr id="135" name="Textfeld 134">
            <a:extLst>
              <a:ext uri="{FF2B5EF4-FFF2-40B4-BE49-F238E27FC236}">
                <a16:creationId xmlns:a16="http://schemas.microsoft.com/office/drawing/2014/main" id="{5B733BAE-590A-BCA3-4545-9A5415ECB03D}"/>
              </a:ext>
            </a:extLst>
          </p:cNvPr>
          <p:cNvSpPr txBox="1"/>
          <p:nvPr/>
        </p:nvSpPr>
        <p:spPr>
          <a:xfrm>
            <a:off x="2222006" y="2825768"/>
            <a:ext cx="615553" cy="1551217"/>
          </a:xfrm>
          <a:prstGeom prst="rect">
            <a:avLst/>
          </a:prstGeom>
          <a:noFill/>
        </p:spPr>
        <p:txBody>
          <a:bodyPr vert="vert270" wrap="square" rtlCol="0">
            <a:spAutoFit/>
          </a:bodyPr>
          <a:lstStyle/>
          <a:p>
            <a:pPr algn="ctr"/>
            <a:r>
              <a:rPr lang="de-CH" sz="2800" b="1" dirty="0">
                <a:solidFill>
                  <a:srgbClr val="FF0000"/>
                </a:solidFill>
              </a:rPr>
              <a:t>MSM</a:t>
            </a:r>
          </a:p>
        </p:txBody>
      </p:sp>
      <p:sp>
        <p:nvSpPr>
          <p:cNvPr id="137" name="Rechteck 136">
            <a:extLst>
              <a:ext uri="{FF2B5EF4-FFF2-40B4-BE49-F238E27FC236}">
                <a16:creationId xmlns:a16="http://schemas.microsoft.com/office/drawing/2014/main" id="{A1111465-B9D2-AC1B-4995-3B7895FF1BDE}"/>
              </a:ext>
            </a:extLst>
          </p:cNvPr>
          <p:cNvSpPr/>
          <p:nvPr/>
        </p:nvSpPr>
        <p:spPr bwMode="auto">
          <a:xfrm>
            <a:off x="2379056" y="4621074"/>
            <a:ext cx="991051" cy="462900"/>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err="1">
                <a:ln>
                  <a:noFill/>
                </a:ln>
                <a:solidFill>
                  <a:schemeClr val="tx1"/>
                </a:solidFill>
                <a:effectLst/>
                <a:latin typeface="Arial" charset="0"/>
              </a:rPr>
              <a:t>Introduzione</a:t>
            </a:r>
            <a:br>
              <a:rPr kumimoji="0" lang="de-CH" sz="1000" b="0" i="0" u="none" strike="noStrike" cap="none" normalizeH="0" baseline="0" dirty="0">
                <a:ln>
                  <a:noFill/>
                </a:ln>
                <a:solidFill>
                  <a:schemeClr val="tx1"/>
                </a:solidFill>
                <a:effectLst/>
                <a:latin typeface="Arial" charset="0"/>
              </a:rPr>
            </a:br>
            <a:r>
              <a:rPr kumimoji="0" lang="de-CH" sz="1000" b="0" i="0" u="none" strike="noStrike" cap="none" normalizeH="0" baseline="0" dirty="0" err="1">
                <a:ln>
                  <a:noFill/>
                </a:ln>
                <a:solidFill>
                  <a:schemeClr val="tx1"/>
                </a:solidFill>
                <a:effectLst/>
                <a:latin typeface="Arial" charset="0"/>
              </a:rPr>
              <a:t>teorica</a:t>
            </a:r>
            <a:endParaRPr kumimoji="0" lang="de-CH" sz="1000" b="0" i="0" u="none" strike="noStrike" cap="none" normalizeH="0" baseline="0" dirty="0">
              <a:ln>
                <a:noFill/>
              </a:ln>
              <a:solidFill>
                <a:schemeClr val="tx1"/>
              </a:solidFill>
              <a:effectLst/>
              <a:latin typeface="Arial" charset="0"/>
            </a:endParaRPr>
          </a:p>
        </p:txBody>
      </p:sp>
      <p:sp>
        <p:nvSpPr>
          <p:cNvPr id="147" name="Rechteck 146">
            <a:extLst>
              <a:ext uri="{FF2B5EF4-FFF2-40B4-BE49-F238E27FC236}">
                <a16:creationId xmlns:a16="http://schemas.microsoft.com/office/drawing/2014/main" id="{D4E4A7ED-DF11-F743-66B7-EE140AB46EAF}"/>
              </a:ext>
            </a:extLst>
          </p:cNvPr>
          <p:cNvSpPr/>
          <p:nvPr/>
        </p:nvSpPr>
        <p:spPr bwMode="auto">
          <a:xfrm>
            <a:off x="3375361" y="2869593"/>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63" name="Textfeld 14">
            <a:extLst>
              <a:ext uri="{FF2B5EF4-FFF2-40B4-BE49-F238E27FC236}">
                <a16:creationId xmlns:a16="http://schemas.microsoft.com/office/drawing/2014/main" id="{22926FFA-C986-23ED-8CB3-1683C8BF7434}"/>
              </a:ext>
            </a:extLst>
          </p:cNvPr>
          <p:cNvSpPr txBox="1">
            <a:spLocks noChangeArrowheads="1"/>
          </p:cNvSpPr>
          <p:nvPr/>
        </p:nvSpPr>
        <p:spPr bwMode="auto">
          <a:xfrm>
            <a:off x="2637550" y="2394328"/>
            <a:ext cx="739397" cy="360000"/>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164" name="Rechteck 163">
            <a:extLst>
              <a:ext uri="{FF2B5EF4-FFF2-40B4-BE49-F238E27FC236}">
                <a16:creationId xmlns:a16="http://schemas.microsoft.com/office/drawing/2014/main" id="{545B1DBA-B9AD-4F53-0E4A-6EEE8603CB6D}"/>
              </a:ext>
            </a:extLst>
          </p:cNvPr>
          <p:cNvSpPr/>
          <p:nvPr/>
        </p:nvSpPr>
        <p:spPr bwMode="auto">
          <a:xfrm>
            <a:off x="2379056" y="5146562"/>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Allenamento di base</a:t>
            </a:r>
          </a:p>
        </p:txBody>
      </p:sp>
      <p:sp>
        <p:nvSpPr>
          <p:cNvPr id="167" name="Rechteck 166">
            <a:extLst>
              <a:ext uri="{FF2B5EF4-FFF2-40B4-BE49-F238E27FC236}">
                <a16:creationId xmlns:a16="http://schemas.microsoft.com/office/drawing/2014/main" id="{F703AF90-6803-289D-6616-582A5EC854EF}"/>
              </a:ext>
            </a:extLst>
          </p:cNvPr>
          <p:cNvSpPr/>
          <p:nvPr/>
        </p:nvSpPr>
        <p:spPr bwMode="auto">
          <a:xfrm>
            <a:off x="3451561" y="4628667"/>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a:t>
            </a:r>
          </a:p>
        </p:txBody>
      </p:sp>
      <p:sp>
        <p:nvSpPr>
          <p:cNvPr id="168" name="Rechteck 167">
            <a:extLst>
              <a:ext uri="{FF2B5EF4-FFF2-40B4-BE49-F238E27FC236}">
                <a16:creationId xmlns:a16="http://schemas.microsoft.com/office/drawing/2014/main" id="{0C088F46-91F9-B0E4-8625-F898A5F0BC17}"/>
              </a:ext>
            </a:extLst>
          </p:cNvPr>
          <p:cNvSpPr/>
          <p:nvPr/>
        </p:nvSpPr>
        <p:spPr bwMode="auto">
          <a:xfrm>
            <a:off x="4491550" y="4616530"/>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169" name="Rechteck 168">
            <a:extLst>
              <a:ext uri="{FF2B5EF4-FFF2-40B4-BE49-F238E27FC236}">
                <a16:creationId xmlns:a16="http://schemas.microsoft.com/office/drawing/2014/main" id="{703A8D62-95A1-16BE-0C29-0F0301FCC058}"/>
              </a:ext>
            </a:extLst>
          </p:cNvPr>
          <p:cNvSpPr/>
          <p:nvPr/>
        </p:nvSpPr>
        <p:spPr bwMode="auto">
          <a:xfrm>
            <a:off x="4491550" y="5146562"/>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(H)</a:t>
            </a:r>
          </a:p>
        </p:txBody>
      </p:sp>
      <p:sp>
        <p:nvSpPr>
          <p:cNvPr id="170" name="Rechteck 169">
            <a:extLst>
              <a:ext uri="{FF2B5EF4-FFF2-40B4-BE49-F238E27FC236}">
                <a16:creationId xmlns:a16="http://schemas.microsoft.com/office/drawing/2014/main" id="{0AFFCCAE-4E36-CAD6-213F-912954DDF359}"/>
              </a:ext>
            </a:extLst>
          </p:cNvPr>
          <p:cNvSpPr/>
          <p:nvPr/>
        </p:nvSpPr>
        <p:spPr bwMode="auto">
          <a:xfrm>
            <a:off x="5579633" y="4628667"/>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171" name="Rechteck 170">
            <a:extLst>
              <a:ext uri="{FF2B5EF4-FFF2-40B4-BE49-F238E27FC236}">
                <a16:creationId xmlns:a16="http://schemas.microsoft.com/office/drawing/2014/main" id="{3500EAF1-0BE3-58D9-5D75-3B4C841B5ADA}"/>
              </a:ext>
            </a:extLst>
          </p:cNvPr>
          <p:cNvSpPr/>
          <p:nvPr/>
        </p:nvSpPr>
        <p:spPr bwMode="auto">
          <a:xfrm>
            <a:off x="5579633" y="5146562"/>
            <a:ext cx="99059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(H)</a:t>
            </a:r>
          </a:p>
        </p:txBody>
      </p:sp>
      <p:sp>
        <p:nvSpPr>
          <p:cNvPr id="172" name="Rechteck 171">
            <a:extLst>
              <a:ext uri="{FF2B5EF4-FFF2-40B4-BE49-F238E27FC236}">
                <a16:creationId xmlns:a16="http://schemas.microsoft.com/office/drawing/2014/main" id="{D6D722F5-CFEC-9FB9-A549-670B02250A4F}"/>
              </a:ext>
            </a:extLst>
          </p:cNvPr>
          <p:cNvSpPr/>
          <p:nvPr/>
        </p:nvSpPr>
        <p:spPr bwMode="auto">
          <a:xfrm>
            <a:off x="6646696" y="5152189"/>
            <a:ext cx="1027433"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(J)</a:t>
            </a:r>
          </a:p>
        </p:txBody>
      </p:sp>
      <p:sp>
        <p:nvSpPr>
          <p:cNvPr id="173" name="Rechteck 172">
            <a:extLst>
              <a:ext uri="{FF2B5EF4-FFF2-40B4-BE49-F238E27FC236}">
                <a16:creationId xmlns:a16="http://schemas.microsoft.com/office/drawing/2014/main" id="{7E214AFE-A629-51C9-758C-3C52F630DC28}"/>
              </a:ext>
            </a:extLst>
          </p:cNvPr>
          <p:cNvSpPr/>
          <p:nvPr/>
        </p:nvSpPr>
        <p:spPr bwMode="auto">
          <a:xfrm>
            <a:off x="6646696" y="4628667"/>
            <a:ext cx="1027434"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a:p>
            <a:pPr algn="ctr" eaLnBrk="0" hangingPunct="0"/>
            <a:r>
              <a:rPr lang="de-CH" sz="1000" dirty="0">
                <a:latin typeface="Arial" charset="0"/>
              </a:rPr>
              <a:t>piramidale</a:t>
            </a:r>
          </a:p>
        </p:txBody>
      </p:sp>
      <p:sp>
        <p:nvSpPr>
          <p:cNvPr id="174" name="Rechteck 173">
            <a:extLst>
              <a:ext uri="{FF2B5EF4-FFF2-40B4-BE49-F238E27FC236}">
                <a16:creationId xmlns:a16="http://schemas.microsoft.com/office/drawing/2014/main" id="{D85541B3-BD59-5D10-CC32-DB9F915A94F4}"/>
              </a:ext>
            </a:extLst>
          </p:cNvPr>
          <p:cNvSpPr/>
          <p:nvPr/>
        </p:nvSpPr>
        <p:spPr bwMode="auto">
          <a:xfrm>
            <a:off x="7734997" y="4628667"/>
            <a:ext cx="99060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175" name="Rechteck 174">
            <a:extLst>
              <a:ext uri="{FF2B5EF4-FFF2-40B4-BE49-F238E27FC236}">
                <a16:creationId xmlns:a16="http://schemas.microsoft.com/office/drawing/2014/main" id="{9B519976-A3AB-10D4-093E-761B957D0B49}"/>
              </a:ext>
            </a:extLst>
          </p:cNvPr>
          <p:cNvSpPr/>
          <p:nvPr/>
        </p:nvSpPr>
        <p:spPr bwMode="auto">
          <a:xfrm>
            <a:off x="3451561" y="3794598"/>
            <a:ext cx="945360"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a:t>
            </a:r>
          </a:p>
        </p:txBody>
      </p:sp>
      <p:sp>
        <p:nvSpPr>
          <p:cNvPr id="176" name="Rechteck 175">
            <a:extLst>
              <a:ext uri="{FF2B5EF4-FFF2-40B4-BE49-F238E27FC236}">
                <a16:creationId xmlns:a16="http://schemas.microsoft.com/office/drawing/2014/main" id="{A4717C32-FEF3-56FD-B3A1-9F1A6DEFDEB2}"/>
              </a:ext>
            </a:extLst>
          </p:cNvPr>
          <p:cNvSpPr/>
          <p:nvPr/>
        </p:nvSpPr>
        <p:spPr bwMode="auto">
          <a:xfrm>
            <a:off x="3451562" y="2965299"/>
            <a:ext cx="945359"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950" dirty="0">
                <a:solidFill>
                  <a:srgbClr val="000000"/>
                </a:solidFill>
              </a:rPr>
              <a:t>Forme di rafforzamento</a:t>
            </a:r>
          </a:p>
          <a:p>
            <a:pPr algn="ctr" eaLnBrk="0" hangingPunct="0"/>
            <a:r>
              <a:rPr kumimoji="0" lang="de-CH" sz="950" b="0" i="0" u="none" strike="noStrike" cap="none" normalizeH="0" baseline="0" dirty="0">
                <a:ln>
                  <a:noFill/>
                </a:ln>
                <a:solidFill>
                  <a:schemeClr val="tx1"/>
                </a:solidFill>
                <a:effectLst/>
                <a:latin typeface="Arial" charset="0"/>
              </a:rPr>
              <a:t>(A)</a:t>
            </a:r>
          </a:p>
        </p:txBody>
      </p:sp>
      <p:sp>
        <p:nvSpPr>
          <p:cNvPr id="177" name="Rechteck 176">
            <a:extLst>
              <a:ext uri="{FF2B5EF4-FFF2-40B4-BE49-F238E27FC236}">
                <a16:creationId xmlns:a16="http://schemas.microsoft.com/office/drawing/2014/main" id="{4CA22634-173D-1BB2-0CEB-EC80079E8A7C}"/>
              </a:ext>
            </a:extLst>
          </p:cNvPr>
          <p:cNvSpPr/>
          <p:nvPr/>
        </p:nvSpPr>
        <p:spPr bwMode="auto">
          <a:xfrm>
            <a:off x="3384154" y="3696040"/>
            <a:ext cx="5399932" cy="660987"/>
          </a:xfrm>
          <a:prstGeom prst="rect">
            <a:avLst/>
          </a:prstGeom>
          <a:noFill/>
          <a:ln w="25400" cap="flat" cmpd="sng" algn="ctr">
            <a:solidFill>
              <a:schemeClr val="tx1"/>
            </a:solidFill>
            <a:prstDash val="sysDot"/>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endParaRPr lang="de-CH" dirty="0">
              <a:solidFill>
                <a:srgbClr val="000000"/>
              </a:solidFill>
            </a:endParaRPr>
          </a:p>
        </p:txBody>
      </p:sp>
      <p:sp>
        <p:nvSpPr>
          <p:cNvPr id="178" name="Rechteck 177">
            <a:extLst>
              <a:ext uri="{FF2B5EF4-FFF2-40B4-BE49-F238E27FC236}">
                <a16:creationId xmlns:a16="http://schemas.microsoft.com/office/drawing/2014/main" id="{A5C5022C-3EBF-8457-7193-D5040E9EF369}"/>
              </a:ext>
            </a:extLst>
          </p:cNvPr>
          <p:cNvSpPr/>
          <p:nvPr/>
        </p:nvSpPr>
        <p:spPr bwMode="auto">
          <a:xfrm>
            <a:off x="4491550" y="2965299"/>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(B)</a:t>
            </a:r>
          </a:p>
        </p:txBody>
      </p:sp>
      <p:sp>
        <p:nvSpPr>
          <p:cNvPr id="179" name="Rechteck 178">
            <a:extLst>
              <a:ext uri="{FF2B5EF4-FFF2-40B4-BE49-F238E27FC236}">
                <a16:creationId xmlns:a16="http://schemas.microsoft.com/office/drawing/2014/main" id="{3C902C35-28DE-000A-9B24-54A9D920D19A}"/>
              </a:ext>
            </a:extLst>
          </p:cNvPr>
          <p:cNvSpPr/>
          <p:nvPr/>
        </p:nvSpPr>
        <p:spPr bwMode="auto">
          <a:xfrm>
            <a:off x="4491549" y="3801471"/>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180" name="Rechteck 179">
            <a:extLst>
              <a:ext uri="{FF2B5EF4-FFF2-40B4-BE49-F238E27FC236}">
                <a16:creationId xmlns:a16="http://schemas.microsoft.com/office/drawing/2014/main" id="{5645C3EE-6A70-8ADE-9BD4-8AE82EDA4A5A}"/>
              </a:ext>
            </a:extLst>
          </p:cNvPr>
          <p:cNvSpPr/>
          <p:nvPr/>
        </p:nvSpPr>
        <p:spPr bwMode="auto">
          <a:xfrm>
            <a:off x="5576777" y="2963683"/>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(C)</a:t>
            </a:r>
          </a:p>
        </p:txBody>
      </p:sp>
      <p:sp>
        <p:nvSpPr>
          <p:cNvPr id="181" name="Rechteck 180">
            <a:extLst>
              <a:ext uri="{FF2B5EF4-FFF2-40B4-BE49-F238E27FC236}">
                <a16:creationId xmlns:a16="http://schemas.microsoft.com/office/drawing/2014/main" id="{92E9CAE6-773D-688A-42A2-5F09C9E4F705}"/>
              </a:ext>
            </a:extLst>
          </p:cNvPr>
          <p:cNvSpPr/>
          <p:nvPr/>
        </p:nvSpPr>
        <p:spPr bwMode="auto">
          <a:xfrm>
            <a:off x="5581686" y="3794598"/>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a:p>
            <a:pPr algn="ctr" eaLnBrk="0" hangingPunct="0"/>
            <a:r>
              <a:rPr lang="de-CH" sz="1000" dirty="0">
                <a:latin typeface="Arial" charset="0"/>
              </a:rPr>
              <a:t>piramidale</a:t>
            </a:r>
          </a:p>
        </p:txBody>
      </p:sp>
      <p:sp>
        <p:nvSpPr>
          <p:cNvPr id="182" name="Rechteck 181">
            <a:extLst>
              <a:ext uri="{FF2B5EF4-FFF2-40B4-BE49-F238E27FC236}">
                <a16:creationId xmlns:a16="http://schemas.microsoft.com/office/drawing/2014/main" id="{7701914D-10A2-8601-94CA-FF42E23C7C96}"/>
              </a:ext>
            </a:extLst>
          </p:cNvPr>
          <p:cNvSpPr/>
          <p:nvPr/>
        </p:nvSpPr>
        <p:spPr bwMode="auto">
          <a:xfrm>
            <a:off x="6659777" y="2969010"/>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(D)</a:t>
            </a:r>
          </a:p>
        </p:txBody>
      </p:sp>
      <p:sp>
        <p:nvSpPr>
          <p:cNvPr id="183" name="Rechteck 182">
            <a:extLst>
              <a:ext uri="{FF2B5EF4-FFF2-40B4-BE49-F238E27FC236}">
                <a16:creationId xmlns:a16="http://schemas.microsoft.com/office/drawing/2014/main" id="{4BD1D0C9-D1DC-1F40-DB4A-522E3E581F0A}"/>
              </a:ext>
            </a:extLst>
          </p:cNvPr>
          <p:cNvSpPr/>
          <p:nvPr/>
        </p:nvSpPr>
        <p:spPr bwMode="auto">
          <a:xfrm>
            <a:off x="7734999" y="2963683"/>
            <a:ext cx="990598" cy="462900"/>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a:t>
            </a:r>
          </a:p>
          <a:p>
            <a:pPr algn="ctr" eaLnBrk="0" hangingPunct="0"/>
            <a:r>
              <a:rPr lang="de-CH" sz="1000" dirty="0">
                <a:latin typeface="Arial" charset="0"/>
              </a:rPr>
              <a:t>(E/F)</a:t>
            </a:r>
          </a:p>
        </p:txBody>
      </p:sp>
      <p:sp>
        <p:nvSpPr>
          <p:cNvPr id="184" name="Rechteck 183">
            <a:extLst>
              <a:ext uri="{FF2B5EF4-FFF2-40B4-BE49-F238E27FC236}">
                <a16:creationId xmlns:a16="http://schemas.microsoft.com/office/drawing/2014/main" id="{A785D851-3152-5988-4D99-2D6CD2043EB1}"/>
              </a:ext>
            </a:extLst>
          </p:cNvPr>
          <p:cNvSpPr/>
          <p:nvPr/>
        </p:nvSpPr>
        <p:spPr bwMode="auto">
          <a:xfrm>
            <a:off x="7734997" y="3801471"/>
            <a:ext cx="990599" cy="4629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Test</a:t>
            </a:r>
          </a:p>
          <a:p>
            <a:pPr algn="ctr" eaLnBrk="0" hangingPunct="0"/>
            <a:r>
              <a:rPr lang="de-CH" sz="1000" dirty="0">
                <a:latin typeface="Arial" charset="0"/>
              </a:rPr>
              <a:t>a intervalli</a:t>
            </a:r>
          </a:p>
        </p:txBody>
      </p:sp>
      <p:sp>
        <p:nvSpPr>
          <p:cNvPr id="2" name="SeitenzahlBenutzerdefiniert">
            <a:extLst>
              <a:ext uri="{FF2B5EF4-FFF2-40B4-BE49-F238E27FC236}">
                <a16:creationId xmlns:a16="http://schemas.microsoft.com/office/drawing/2014/main" id="{771F38C9-DC18-DE72-DB24-885A0060709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47</a:t>
            </a:r>
            <a:endParaRPr lang="de-CH" sz="900" dirty="0"/>
          </a:p>
        </p:txBody>
      </p:sp>
    </p:spTree>
    <p:extLst>
      <p:ext uri="{BB962C8B-B14F-4D97-AF65-F5344CB8AC3E}">
        <p14:creationId xmlns:p14="http://schemas.microsoft.com/office/powerpoint/2010/main" val="29386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1000"/>
                                        <p:tgtEl>
                                          <p:spTgt spid="135"/>
                                        </p:tgtEl>
                                      </p:cBhvr>
                                    </p:animEffect>
                                    <p:anim calcmode="lin" valueType="num">
                                      <p:cBhvr>
                                        <p:cTn id="13" dur="1000" fill="hold"/>
                                        <p:tgtEl>
                                          <p:spTgt spid="135"/>
                                        </p:tgtEl>
                                        <p:attrNameLst>
                                          <p:attrName>ppt_x</p:attrName>
                                        </p:attrNameLst>
                                      </p:cBhvr>
                                      <p:tavLst>
                                        <p:tav tm="0">
                                          <p:val>
                                            <p:strVal val="#ppt_x"/>
                                          </p:val>
                                        </p:tav>
                                        <p:tav tm="100000">
                                          <p:val>
                                            <p:strVal val="#ppt_x"/>
                                          </p:val>
                                        </p:tav>
                                      </p:tavLst>
                                    </p:anim>
                                    <p:anim calcmode="lin" valueType="num">
                                      <p:cBhvr>
                                        <p:cTn id="14"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500"/>
                                        <p:tgtEl>
                                          <p:spTgt spid="16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7"/>
                                        </p:tgtEl>
                                        <p:attrNameLst>
                                          <p:attrName>style.visibility</p:attrName>
                                        </p:attrNameLst>
                                      </p:cBhvr>
                                      <p:to>
                                        <p:strVal val="visible"/>
                                      </p:to>
                                    </p:set>
                                    <p:animEffect transition="in" filter="fade">
                                      <p:cBhvr>
                                        <p:cTn id="24" dur="1000"/>
                                        <p:tgtEl>
                                          <p:spTgt spid="137"/>
                                        </p:tgtEl>
                                      </p:cBhvr>
                                    </p:animEffect>
                                    <p:anim calcmode="lin" valueType="num">
                                      <p:cBhvr>
                                        <p:cTn id="25" dur="1000" fill="hold"/>
                                        <p:tgtEl>
                                          <p:spTgt spid="137"/>
                                        </p:tgtEl>
                                        <p:attrNameLst>
                                          <p:attrName>ppt_x</p:attrName>
                                        </p:attrNameLst>
                                      </p:cBhvr>
                                      <p:tavLst>
                                        <p:tav tm="0">
                                          <p:val>
                                            <p:strVal val="#ppt_x"/>
                                          </p:val>
                                        </p:tav>
                                        <p:tav tm="100000">
                                          <p:val>
                                            <p:strVal val="#ppt_x"/>
                                          </p:val>
                                        </p:tav>
                                      </p:tavLst>
                                    </p:anim>
                                    <p:anim calcmode="lin" valueType="num">
                                      <p:cBhvr>
                                        <p:cTn id="26" dur="1000" fill="hold"/>
                                        <p:tgtEl>
                                          <p:spTgt spid="13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1000"/>
                                        <p:tgtEl>
                                          <p:spTgt spid="164"/>
                                        </p:tgtEl>
                                      </p:cBhvr>
                                    </p:animEffect>
                                    <p:anim calcmode="lin" valueType="num">
                                      <p:cBhvr>
                                        <p:cTn id="30" dur="1000" fill="hold"/>
                                        <p:tgtEl>
                                          <p:spTgt spid="164"/>
                                        </p:tgtEl>
                                        <p:attrNameLst>
                                          <p:attrName>ppt_x</p:attrName>
                                        </p:attrNameLst>
                                      </p:cBhvr>
                                      <p:tavLst>
                                        <p:tav tm="0">
                                          <p:val>
                                            <p:strVal val="#ppt_x"/>
                                          </p:val>
                                        </p:tav>
                                        <p:tav tm="100000">
                                          <p:val>
                                            <p:strVal val="#ppt_x"/>
                                          </p:val>
                                        </p:tav>
                                      </p:tavLst>
                                    </p:anim>
                                    <p:anim calcmode="lin" valueType="num">
                                      <p:cBhvr>
                                        <p:cTn id="31"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fade">
                                      <p:cBhvr>
                                        <p:cTn id="36" dur="1000"/>
                                        <p:tgtEl>
                                          <p:spTgt spid="129"/>
                                        </p:tgtEl>
                                      </p:cBhvr>
                                    </p:animEffect>
                                    <p:anim calcmode="lin" valueType="num">
                                      <p:cBhvr>
                                        <p:cTn id="37" dur="1000" fill="hold"/>
                                        <p:tgtEl>
                                          <p:spTgt spid="129"/>
                                        </p:tgtEl>
                                        <p:attrNameLst>
                                          <p:attrName>ppt_x</p:attrName>
                                        </p:attrNameLst>
                                      </p:cBhvr>
                                      <p:tavLst>
                                        <p:tav tm="0">
                                          <p:val>
                                            <p:strVal val="#ppt_x"/>
                                          </p:val>
                                        </p:tav>
                                        <p:tav tm="100000">
                                          <p:val>
                                            <p:strVal val="#ppt_x"/>
                                          </p:val>
                                        </p:tav>
                                      </p:tavLst>
                                    </p:anim>
                                    <p:anim calcmode="lin" valueType="num">
                                      <p:cBhvr>
                                        <p:cTn id="38"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7"/>
                                        </p:tgtEl>
                                        <p:attrNameLst>
                                          <p:attrName>style.visibility</p:attrName>
                                        </p:attrNameLst>
                                      </p:cBhvr>
                                      <p:to>
                                        <p:strVal val="visible"/>
                                      </p:to>
                                    </p:set>
                                    <p:animEffect transition="in" filter="fade">
                                      <p:cBhvr>
                                        <p:cTn id="43" dur="1000"/>
                                        <p:tgtEl>
                                          <p:spTgt spid="147"/>
                                        </p:tgtEl>
                                      </p:cBhvr>
                                    </p:animEffect>
                                    <p:anim calcmode="lin" valueType="num">
                                      <p:cBhvr>
                                        <p:cTn id="44" dur="1000" fill="hold"/>
                                        <p:tgtEl>
                                          <p:spTgt spid="147"/>
                                        </p:tgtEl>
                                        <p:attrNameLst>
                                          <p:attrName>ppt_x</p:attrName>
                                        </p:attrNameLst>
                                      </p:cBhvr>
                                      <p:tavLst>
                                        <p:tav tm="0">
                                          <p:val>
                                            <p:strVal val="#ppt_x"/>
                                          </p:val>
                                        </p:tav>
                                        <p:tav tm="100000">
                                          <p:val>
                                            <p:strVal val="#ppt_x"/>
                                          </p:val>
                                        </p:tav>
                                      </p:tavLst>
                                    </p:anim>
                                    <p:anim calcmode="lin" valueType="num">
                                      <p:cBhvr>
                                        <p:cTn id="45" dur="1000" fill="hold"/>
                                        <p:tgtEl>
                                          <p:spTgt spid="14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7"/>
                                        </p:tgtEl>
                                        <p:attrNameLst>
                                          <p:attrName>style.visibility</p:attrName>
                                        </p:attrNameLst>
                                      </p:cBhvr>
                                      <p:to>
                                        <p:strVal val="visible"/>
                                      </p:to>
                                    </p:set>
                                    <p:animEffect transition="in" filter="fade">
                                      <p:cBhvr>
                                        <p:cTn id="48" dur="1000"/>
                                        <p:tgtEl>
                                          <p:spTgt spid="177"/>
                                        </p:tgtEl>
                                      </p:cBhvr>
                                    </p:animEffect>
                                    <p:anim calcmode="lin" valueType="num">
                                      <p:cBhvr>
                                        <p:cTn id="49" dur="1000" fill="hold"/>
                                        <p:tgtEl>
                                          <p:spTgt spid="177"/>
                                        </p:tgtEl>
                                        <p:attrNameLst>
                                          <p:attrName>ppt_x</p:attrName>
                                        </p:attrNameLst>
                                      </p:cBhvr>
                                      <p:tavLst>
                                        <p:tav tm="0">
                                          <p:val>
                                            <p:strVal val="#ppt_x"/>
                                          </p:val>
                                        </p:tav>
                                        <p:tav tm="100000">
                                          <p:val>
                                            <p:strVal val="#ppt_x"/>
                                          </p:val>
                                        </p:tav>
                                      </p:tavLst>
                                    </p:anim>
                                    <p:anim calcmode="lin" valueType="num">
                                      <p:cBhvr>
                                        <p:cTn id="50"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6"/>
                                        </p:tgtEl>
                                        <p:attrNameLst>
                                          <p:attrName>style.visibility</p:attrName>
                                        </p:attrNameLst>
                                      </p:cBhvr>
                                      <p:to>
                                        <p:strVal val="visible"/>
                                      </p:to>
                                    </p:set>
                                    <p:animEffect transition="in" filter="fade">
                                      <p:cBhvr>
                                        <p:cTn id="55" dur="1000"/>
                                        <p:tgtEl>
                                          <p:spTgt spid="176"/>
                                        </p:tgtEl>
                                      </p:cBhvr>
                                    </p:animEffect>
                                    <p:anim calcmode="lin" valueType="num">
                                      <p:cBhvr>
                                        <p:cTn id="56" dur="1000" fill="hold"/>
                                        <p:tgtEl>
                                          <p:spTgt spid="176"/>
                                        </p:tgtEl>
                                        <p:attrNameLst>
                                          <p:attrName>ppt_x</p:attrName>
                                        </p:attrNameLst>
                                      </p:cBhvr>
                                      <p:tavLst>
                                        <p:tav tm="0">
                                          <p:val>
                                            <p:strVal val="#ppt_x"/>
                                          </p:val>
                                        </p:tav>
                                        <p:tav tm="100000">
                                          <p:val>
                                            <p:strVal val="#ppt_x"/>
                                          </p:val>
                                        </p:tav>
                                      </p:tavLst>
                                    </p:anim>
                                    <p:anim calcmode="lin" valueType="num">
                                      <p:cBhvr>
                                        <p:cTn id="57" dur="1000" fill="hold"/>
                                        <p:tgtEl>
                                          <p:spTgt spid="17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75"/>
                                        </p:tgtEl>
                                        <p:attrNameLst>
                                          <p:attrName>style.visibility</p:attrName>
                                        </p:attrNameLst>
                                      </p:cBhvr>
                                      <p:to>
                                        <p:strVal val="visible"/>
                                      </p:to>
                                    </p:set>
                                    <p:animEffect transition="in" filter="fade">
                                      <p:cBhvr>
                                        <p:cTn id="60" dur="1000"/>
                                        <p:tgtEl>
                                          <p:spTgt spid="175"/>
                                        </p:tgtEl>
                                      </p:cBhvr>
                                    </p:animEffect>
                                    <p:anim calcmode="lin" valueType="num">
                                      <p:cBhvr>
                                        <p:cTn id="61" dur="1000" fill="hold"/>
                                        <p:tgtEl>
                                          <p:spTgt spid="175"/>
                                        </p:tgtEl>
                                        <p:attrNameLst>
                                          <p:attrName>ppt_x</p:attrName>
                                        </p:attrNameLst>
                                      </p:cBhvr>
                                      <p:tavLst>
                                        <p:tav tm="0">
                                          <p:val>
                                            <p:strVal val="#ppt_x"/>
                                          </p:val>
                                        </p:tav>
                                        <p:tav tm="100000">
                                          <p:val>
                                            <p:strVal val="#ppt_x"/>
                                          </p:val>
                                        </p:tav>
                                      </p:tavLst>
                                    </p:anim>
                                    <p:anim calcmode="lin" valueType="num">
                                      <p:cBhvr>
                                        <p:cTn id="62" dur="1000" fill="hold"/>
                                        <p:tgtEl>
                                          <p:spTgt spid="17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animEffect transition="in" filter="fade">
                                      <p:cBhvr>
                                        <p:cTn id="65" dur="1000"/>
                                        <p:tgtEl>
                                          <p:spTgt spid="167"/>
                                        </p:tgtEl>
                                      </p:cBhvr>
                                    </p:animEffect>
                                    <p:anim calcmode="lin" valueType="num">
                                      <p:cBhvr>
                                        <p:cTn id="66" dur="1000" fill="hold"/>
                                        <p:tgtEl>
                                          <p:spTgt spid="167"/>
                                        </p:tgtEl>
                                        <p:attrNameLst>
                                          <p:attrName>ppt_x</p:attrName>
                                        </p:attrNameLst>
                                      </p:cBhvr>
                                      <p:tavLst>
                                        <p:tav tm="0">
                                          <p:val>
                                            <p:strVal val="#ppt_x"/>
                                          </p:val>
                                        </p:tav>
                                        <p:tav tm="100000">
                                          <p:val>
                                            <p:strVal val="#ppt_x"/>
                                          </p:val>
                                        </p:tav>
                                      </p:tavLst>
                                    </p:anim>
                                    <p:anim calcmode="lin" valueType="num">
                                      <p:cBhvr>
                                        <p:cTn id="67"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fade">
                                      <p:cBhvr>
                                        <p:cTn id="72" dur="1000"/>
                                        <p:tgtEl>
                                          <p:spTgt spid="130"/>
                                        </p:tgtEl>
                                      </p:cBhvr>
                                    </p:animEffect>
                                    <p:anim calcmode="lin" valueType="num">
                                      <p:cBhvr>
                                        <p:cTn id="73" dur="1000" fill="hold"/>
                                        <p:tgtEl>
                                          <p:spTgt spid="130"/>
                                        </p:tgtEl>
                                        <p:attrNameLst>
                                          <p:attrName>ppt_x</p:attrName>
                                        </p:attrNameLst>
                                      </p:cBhvr>
                                      <p:tavLst>
                                        <p:tav tm="0">
                                          <p:val>
                                            <p:strVal val="#ppt_x"/>
                                          </p:val>
                                        </p:tav>
                                        <p:tav tm="100000">
                                          <p:val>
                                            <p:strVal val="#ppt_x"/>
                                          </p:val>
                                        </p:tav>
                                      </p:tavLst>
                                    </p:anim>
                                    <p:anim calcmode="lin" valueType="num">
                                      <p:cBhvr>
                                        <p:cTn id="7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8"/>
                                        </p:tgtEl>
                                        <p:attrNameLst>
                                          <p:attrName>style.visibility</p:attrName>
                                        </p:attrNameLst>
                                      </p:cBhvr>
                                      <p:to>
                                        <p:strVal val="visible"/>
                                      </p:to>
                                    </p:set>
                                    <p:animEffect transition="in" filter="fade">
                                      <p:cBhvr>
                                        <p:cTn id="79" dur="1000"/>
                                        <p:tgtEl>
                                          <p:spTgt spid="178"/>
                                        </p:tgtEl>
                                      </p:cBhvr>
                                    </p:animEffect>
                                    <p:anim calcmode="lin" valueType="num">
                                      <p:cBhvr>
                                        <p:cTn id="80" dur="1000" fill="hold"/>
                                        <p:tgtEl>
                                          <p:spTgt spid="178"/>
                                        </p:tgtEl>
                                        <p:attrNameLst>
                                          <p:attrName>ppt_x</p:attrName>
                                        </p:attrNameLst>
                                      </p:cBhvr>
                                      <p:tavLst>
                                        <p:tav tm="0">
                                          <p:val>
                                            <p:strVal val="#ppt_x"/>
                                          </p:val>
                                        </p:tav>
                                        <p:tav tm="100000">
                                          <p:val>
                                            <p:strVal val="#ppt_x"/>
                                          </p:val>
                                        </p:tav>
                                      </p:tavLst>
                                    </p:anim>
                                    <p:anim calcmode="lin" valueType="num">
                                      <p:cBhvr>
                                        <p:cTn id="81" dur="1000" fill="hold"/>
                                        <p:tgtEl>
                                          <p:spTgt spid="17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9"/>
                                        </p:tgtEl>
                                        <p:attrNameLst>
                                          <p:attrName>style.visibility</p:attrName>
                                        </p:attrNameLst>
                                      </p:cBhvr>
                                      <p:to>
                                        <p:strVal val="visible"/>
                                      </p:to>
                                    </p:set>
                                    <p:animEffect transition="in" filter="fade">
                                      <p:cBhvr>
                                        <p:cTn id="84" dur="1000"/>
                                        <p:tgtEl>
                                          <p:spTgt spid="179"/>
                                        </p:tgtEl>
                                      </p:cBhvr>
                                    </p:animEffect>
                                    <p:anim calcmode="lin" valueType="num">
                                      <p:cBhvr>
                                        <p:cTn id="85" dur="1000" fill="hold"/>
                                        <p:tgtEl>
                                          <p:spTgt spid="179"/>
                                        </p:tgtEl>
                                        <p:attrNameLst>
                                          <p:attrName>ppt_x</p:attrName>
                                        </p:attrNameLst>
                                      </p:cBhvr>
                                      <p:tavLst>
                                        <p:tav tm="0">
                                          <p:val>
                                            <p:strVal val="#ppt_x"/>
                                          </p:val>
                                        </p:tav>
                                        <p:tav tm="100000">
                                          <p:val>
                                            <p:strVal val="#ppt_x"/>
                                          </p:val>
                                        </p:tav>
                                      </p:tavLst>
                                    </p:anim>
                                    <p:anim calcmode="lin" valueType="num">
                                      <p:cBhvr>
                                        <p:cTn id="86" dur="1000" fill="hold"/>
                                        <p:tgtEl>
                                          <p:spTgt spid="17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68"/>
                                        </p:tgtEl>
                                        <p:attrNameLst>
                                          <p:attrName>style.visibility</p:attrName>
                                        </p:attrNameLst>
                                      </p:cBhvr>
                                      <p:to>
                                        <p:strVal val="visible"/>
                                      </p:to>
                                    </p:set>
                                    <p:animEffect transition="in" filter="fade">
                                      <p:cBhvr>
                                        <p:cTn id="89" dur="1000"/>
                                        <p:tgtEl>
                                          <p:spTgt spid="168"/>
                                        </p:tgtEl>
                                      </p:cBhvr>
                                    </p:animEffect>
                                    <p:anim calcmode="lin" valueType="num">
                                      <p:cBhvr>
                                        <p:cTn id="90" dur="1000" fill="hold"/>
                                        <p:tgtEl>
                                          <p:spTgt spid="168"/>
                                        </p:tgtEl>
                                        <p:attrNameLst>
                                          <p:attrName>ppt_x</p:attrName>
                                        </p:attrNameLst>
                                      </p:cBhvr>
                                      <p:tavLst>
                                        <p:tav tm="0">
                                          <p:val>
                                            <p:strVal val="#ppt_x"/>
                                          </p:val>
                                        </p:tav>
                                        <p:tav tm="100000">
                                          <p:val>
                                            <p:strVal val="#ppt_x"/>
                                          </p:val>
                                        </p:tav>
                                      </p:tavLst>
                                    </p:anim>
                                    <p:anim calcmode="lin" valueType="num">
                                      <p:cBhvr>
                                        <p:cTn id="91" dur="1000" fill="hold"/>
                                        <p:tgtEl>
                                          <p:spTgt spid="16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69"/>
                                        </p:tgtEl>
                                        <p:attrNameLst>
                                          <p:attrName>style.visibility</p:attrName>
                                        </p:attrNameLst>
                                      </p:cBhvr>
                                      <p:to>
                                        <p:strVal val="visible"/>
                                      </p:to>
                                    </p:set>
                                    <p:animEffect transition="in" filter="fade">
                                      <p:cBhvr>
                                        <p:cTn id="94" dur="1000"/>
                                        <p:tgtEl>
                                          <p:spTgt spid="169"/>
                                        </p:tgtEl>
                                      </p:cBhvr>
                                    </p:animEffect>
                                    <p:anim calcmode="lin" valueType="num">
                                      <p:cBhvr>
                                        <p:cTn id="95" dur="1000" fill="hold"/>
                                        <p:tgtEl>
                                          <p:spTgt spid="169"/>
                                        </p:tgtEl>
                                        <p:attrNameLst>
                                          <p:attrName>ppt_x</p:attrName>
                                        </p:attrNameLst>
                                      </p:cBhvr>
                                      <p:tavLst>
                                        <p:tav tm="0">
                                          <p:val>
                                            <p:strVal val="#ppt_x"/>
                                          </p:val>
                                        </p:tav>
                                        <p:tav tm="100000">
                                          <p:val>
                                            <p:strVal val="#ppt_x"/>
                                          </p:val>
                                        </p:tav>
                                      </p:tavLst>
                                    </p:anim>
                                    <p:anim calcmode="lin" valueType="num">
                                      <p:cBhvr>
                                        <p:cTn id="96"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31"/>
                                        </p:tgtEl>
                                        <p:attrNameLst>
                                          <p:attrName>style.visibility</p:attrName>
                                        </p:attrNameLst>
                                      </p:cBhvr>
                                      <p:to>
                                        <p:strVal val="visible"/>
                                      </p:to>
                                    </p:set>
                                    <p:animEffect transition="in" filter="fade">
                                      <p:cBhvr>
                                        <p:cTn id="101" dur="1000"/>
                                        <p:tgtEl>
                                          <p:spTgt spid="131"/>
                                        </p:tgtEl>
                                      </p:cBhvr>
                                    </p:animEffect>
                                    <p:anim calcmode="lin" valueType="num">
                                      <p:cBhvr>
                                        <p:cTn id="102" dur="1000" fill="hold"/>
                                        <p:tgtEl>
                                          <p:spTgt spid="131"/>
                                        </p:tgtEl>
                                        <p:attrNameLst>
                                          <p:attrName>ppt_x</p:attrName>
                                        </p:attrNameLst>
                                      </p:cBhvr>
                                      <p:tavLst>
                                        <p:tav tm="0">
                                          <p:val>
                                            <p:strVal val="#ppt_x"/>
                                          </p:val>
                                        </p:tav>
                                        <p:tav tm="100000">
                                          <p:val>
                                            <p:strVal val="#ppt_x"/>
                                          </p:val>
                                        </p:tav>
                                      </p:tavLst>
                                    </p:anim>
                                    <p:anim calcmode="lin" valueType="num">
                                      <p:cBhvr>
                                        <p:cTn id="103"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80"/>
                                        </p:tgtEl>
                                        <p:attrNameLst>
                                          <p:attrName>style.visibility</p:attrName>
                                        </p:attrNameLst>
                                      </p:cBhvr>
                                      <p:to>
                                        <p:strVal val="visible"/>
                                      </p:to>
                                    </p:set>
                                    <p:animEffect transition="in" filter="fade">
                                      <p:cBhvr>
                                        <p:cTn id="108" dur="1000"/>
                                        <p:tgtEl>
                                          <p:spTgt spid="180"/>
                                        </p:tgtEl>
                                      </p:cBhvr>
                                    </p:animEffect>
                                    <p:anim calcmode="lin" valueType="num">
                                      <p:cBhvr>
                                        <p:cTn id="109" dur="1000" fill="hold"/>
                                        <p:tgtEl>
                                          <p:spTgt spid="180"/>
                                        </p:tgtEl>
                                        <p:attrNameLst>
                                          <p:attrName>ppt_x</p:attrName>
                                        </p:attrNameLst>
                                      </p:cBhvr>
                                      <p:tavLst>
                                        <p:tav tm="0">
                                          <p:val>
                                            <p:strVal val="#ppt_x"/>
                                          </p:val>
                                        </p:tav>
                                        <p:tav tm="100000">
                                          <p:val>
                                            <p:strVal val="#ppt_x"/>
                                          </p:val>
                                        </p:tav>
                                      </p:tavLst>
                                    </p:anim>
                                    <p:anim calcmode="lin" valueType="num">
                                      <p:cBhvr>
                                        <p:cTn id="110" dur="1000" fill="hold"/>
                                        <p:tgtEl>
                                          <p:spTgt spid="180"/>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81"/>
                                        </p:tgtEl>
                                        <p:attrNameLst>
                                          <p:attrName>style.visibility</p:attrName>
                                        </p:attrNameLst>
                                      </p:cBhvr>
                                      <p:to>
                                        <p:strVal val="visible"/>
                                      </p:to>
                                    </p:set>
                                    <p:animEffect transition="in" filter="fade">
                                      <p:cBhvr>
                                        <p:cTn id="113" dur="1000"/>
                                        <p:tgtEl>
                                          <p:spTgt spid="181"/>
                                        </p:tgtEl>
                                      </p:cBhvr>
                                    </p:animEffect>
                                    <p:anim calcmode="lin" valueType="num">
                                      <p:cBhvr>
                                        <p:cTn id="114" dur="1000" fill="hold"/>
                                        <p:tgtEl>
                                          <p:spTgt spid="181"/>
                                        </p:tgtEl>
                                        <p:attrNameLst>
                                          <p:attrName>ppt_x</p:attrName>
                                        </p:attrNameLst>
                                      </p:cBhvr>
                                      <p:tavLst>
                                        <p:tav tm="0">
                                          <p:val>
                                            <p:strVal val="#ppt_x"/>
                                          </p:val>
                                        </p:tav>
                                        <p:tav tm="100000">
                                          <p:val>
                                            <p:strVal val="#ppt_x"/>
                                          </p:val>
                                        </p:tav>
                                      </p:tavLst>
                                    </p:anim>
                                    <p:anim calcmode="lin" valueType="num">
                                      <p:cBhvr>
                                        <p:cTn id="115" dur="1000" fill="hold"/>
                                        <p:tgtEl>
                                          <p:spTgt spid="181"/>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70"/>
                                        </p:tgtEl>
                                        <p:attrNameLst>
                                          <p:attrName>style.visibility</p:attrName>
                                        </p:attrNameLst>
                                      </p:cBhvr>
                                      <p:to>
                                        <p:strVal val="visible"/>
                                      </p:to>
                                    </p:set>
                                    <p:animEffect transition="in" filter="fade">
                                      <p:cBhvr>
                                        <p:cTn id="118" dur="1000"/>
                                        <p:tgtEl>
                                          <p:spTgt spid="170"/>
                                        </p:tgtEl>
                                      </p:cBhvr>
                                    </p:animEffect>
                                    <p:anim calcmode="lin" valueType="num">
                                      <p:cBhvr>
                                        <p:cTn id="119" dur="1000" fill="hold"/>
                                        <p:tgtEl>
                                          <p:spTgt spid="170"/>
                                        </p:tgtEl>
                                        <p:attrNameLst>
                                          <p:attrName>ppt_x</p:attrName>
                                        </p:attrNameLst>
                                      </p:cBhvr>
                                      <p:tavLst>
                                        <p:tav tm="0">
                                          <p:val>
                                            <p:strVal val="#ppt_x"/>
                                          </p:val>
                                        </p:tav>
                                        <p:tav tm="100000">
                                          <p:val>
                                            <p:strVal val="#ppt_x"/>
                                          </p:val>
                                        </p:tav>
                                      </p:tavLst>
                                    </p:anim>
                                    <p:anim calcmode="lin" valueType="num">
                                      <p:cBhvr>
                                        <p:cTn id="120" dur="1000" fill="hold"/>
                                        <p:tgtEl>
                                          <p:spTgt spid="170"/>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171"/>
                                        </p:tgtEl>
                                        <p:attrNameLst>
                                          <p:attrName>style.visibility</p:attrName>
                                        </p:attrNameLst>
                                      </p:cBhvr>
                                      <p:to>
                                        <p:strVal val="visible"/>
                                      </p:to>
                                    </p:set>
                                    <p:animEffect transition="in" filter="fade">
                                      <p:cBhvr>
                                        <p:cTn id="123" dur="1000"/>
                                        <p:tgtEl>
                                          <p:spTgt spid="171"/>
                                        </p:tgtEl>
                                      </p:cBhvr>
                                    </p:animEffect>
                                    <p:anim calcmode="lin" valueType="num">
                                      <p:cBhvr>
                                        <p:cTn id="124" dur="1000" fill="hold"/>
                                        <p:tgtEl>
                                          <p:spTgt spid="171"/>
                                        </p:tgtEl>
                                        <p:attrNameLst>
                                          <p:attrName>ppt_x</p:attrName>
                                        </p:attrNameLst>
                                      </p:cBhvr>
                                      <p:tavLst>
                                        <p:tav tm="0">
                                          <p:val>
                                            <p:strVal val="#ppt_x"/>
                                          </p:val>
                                        </p:tav>
                                        <p:tav tm="100000">
                                          <p:val>
                                            <p:strVal val="#ppt_x"/>
                                          </p:val>
                                        </p:tav>
                                      </p:tavLst>
                                    </p:anim>
                                    <p:anim calcmode="lin" valueType="num">
                                      <p:cBhvr>
                                        <p:cTn id="125"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132"/>
                                        </p:tgtEl>
                                        <p:attrNameLst>
                                          <p:attrName>style.visibility</p:attrName>
                                        </p:attrNameLst>
                                      </p:cBhvr>
                                      <p:to>
                                        <p:strVal val="visible"/>
                                      </p:to>
                                    </p:set>
                                    <p:animEffect transition="in" filter="fade">
                                      <p:cBhvr>
                                        <p:cTn id="130" dur="1000"/>
                                        <p:tgtEl>
                                          <p:spTgt spid="132"/>
                                        </p:tgtEl>
                                      </p:cBhvr>
                                    </p:animEffect>
                                    <p:anim calcmode="lin" valueType="num">
                                      <p:cBhvr>
                                        <p:cTn id="131" dur="1000" fill="hold"/>
                                        <p:tgtEl>
                                          <p:spTgt spid="132"/>
                                        </p:tgtEl>
                                        <p:attrNameLst>
                                          <p:attrName>ppt_x</p:attrName>
                                        </p:attrNameLst>
                                      </p:cBhvr>
                                      <p:tavLst>
                                        <p:tav tm="0">
                                          <p:val>
                                            <p:strVal val="#ppt_x"/>
                                          </p:val>
                                        </p:tav>
                                        <p:tav tm="100000">
                                          <p:val>
                                            <p:strVal val="#ppt_x"/>
                                          </p:val>
                                        </p:tav>
                                      </p:tavLst>
                                    </p:anim>
                                    <p:anim calcmode="lin" valueType="num">
                                      <p:cBhvr>
                                        <p:cTn id="132"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82"/>
                                        </p:tgtEl>
                                        <p:attrNameLst>
                                          <p:attrName>style.visibility</p:attrName>
                                        </p:attrNameLst>
                                      </p:cBhvr>
                                      <p:to>
                                        <p:strVal val="visible"/>
                                      </p:to>
                                    </p:set>
                                    <p:animEffect transition="in" filter="fade">
                                      <p:cBhvr>
                                        <p:cTn id="137" dur="1000"/>
                                        <p:tgtEl>
                                          <p:spTgt spid="182"/>
                                        </p:tgtEl>
                                      </p:cBhvr>
                                    </p:animEffect>
                                    <p:anim calcmode="lin" valueType="num">
                                      <p:cBhvr>
                                        <p:cTn id="138" dur="1000" fill="hold"/>
                                        <p:tgtEl>
                                          <p:spTgt spid="182"/>
                                        </p:tgtEl>
                                        <p:attrNameLst>
                                          <p:attrName>ppt_x</p:attrName>
                                        </p:attrNameLst>
                                      </p:cBhvr>
                                      <p:tavLst>
                                        <p:tav tm="0">
                                          <p:val>
                                            <p:strVal val="#ppt_x"/>
                                          </p:val>
                                        </p:tav>
                                        <p:tav tm="100000">
                                          <p:val>
                                            <p:strVal val="#ppt_x"/>
                                          </p:val>
                                        </p:tav>
                                      </p:tavLst>
                                    </p:anim>
                                    <p:anim calcmode="lin" valueType="num">
                                      <p:cBhvr>
                                        <p:cTn id="139" dur="1000" fill="hold"/>
                                        <p:tgtEl>
                                          <p:spTgt spid="182"/>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73"/>
                                        </p:tgtEl>
                                        <p:attrNameLst>
                                          <p:attrName>style.visibility</p:attrName>
                                        </p:attrNameLst>
                                      </p:cBhvr>
                                      <p:to>
                                        <p:strVal val="visible"/>
                                      </p:to>
                                    </p:set>
                                    <p:animEffect transition="in" filter="fade">
                                      <p:cBhvr>
                                        <p:cTn id="142" dur="1000"/>
                                        <p:tgtEl>
                                          <p:spTgt spid="173"/>
                                        </p:tgtEl>
                                      </p:cBhvr>
                                    </p:animEffect>
                                    <p:anim calcmode="lin" valueType="num">
                                      <p:cBhvr>
                                        <p:cTn id="143" dur="1000" fill="hold"/>
                                        <p:tgtEl>
                                          <p:spTgt spid="173"/>
                                        </p:tgtEl>
                                        <p:attrNameLst>
                                          <p:attrName>ppt_x</p:attrName>
                                        </p:attrNameLst>
                                      </p:cBhvr>
                                      <p:tavLst>
                                        <p:tav tm="0">
                                          <p:val>
                                            <p:strVal val="#ppt_x"/>
                                          </p:val>
                                        </p:tav>
                                        <p:tav tm="100000">
                                          <p:val>
                                            <p:strVal val="#ppt_x"/>
                                          </p:val>
                                        </p:tav>
                                      </p:tavLst>
                                    </p:anim>
                                    <p:anim calcmode="lin" valueType="num">
                                      <p:cBhvr>
                                        <p:cTn id="144" dur="1000" fill="hold"/>
                                        <p:tgtEl>
                                          <p:spTgt spid="173"/>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72"/>
                                        </p:tgtEl>
                                        <p:attrNameLst>
                                          <p:attrName>style.visibility</p:attrName>
                                        </p:attrNameLst>
                                      </p:cBhvr>
                                      <p:to>
                                        <p:strVal val="visible"/>
                                      </p:to>
                                    </p:set>
                                    <p:animEffect transition="in" filter="fade">
                                      <p:cBhvr>
                                        <p:cTn id="147" dur="1000"/>
                                        <p:tgtEl>
                                          <p:spTgt spid="172"/>
                                        </p:tgtEl>
                                      </p:cBhvr>
                                    </p:animEffect>
                                    <p:anim calcmode="lin" valueType="num">
                                      <p:cBhvr>
                                        <p:cTn id="148" dur="1000" fill="hold"/>
                                        <p:tgtEl>
                                          <p:spTgt spid="172"/>
                                        </p:tgtEl>
                                        <p:attrNameLst>
                                          <p:attrName>ppt_x</p:attrName>
                                        </p:attrNameLst>
                                      </p:cBhvr>
                                      <p:tavLst>
                                        <p:tav tm="0">
                                          <p:val>
                                            <p:strVal val="#ppt_x"/>
                                          </p:val>
                                        </p:tav>
                                        <p:tav tm="100000">
                                          <p:val>
                                            <p:strVal val="#ppt_x"/>
                                          </p:val>
                                        </p:tav>
                                      </p:tavLst>
                                    </p:anim>
                                    <p:anim calcmode="lin" valueType="num">
                                      <p:cBhvr>
                                        <p:cTn id="149"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133"/>
                                        </p:tgtEl>
                                        <p:attrNameLst>
                                          <p:attrName>style.visibility</p:attrName>
                                        </p:attrNameLst>
                                      </p:cBhvr>
                                      <p:to>
                                        <p:strVal val="visible"/>
                                      </p:to>
                                    </p:set>
                                    <p:animEffect transition="in" filter="fade">
                                      <p:cBhvr>
                                        <p:cTn id="154" dur="1000"/>
                                        <p:tgtEl>
                                          <p:spTgt spid="133"/>
                                        </p:tgtEl>
                                      </p:cBhvr>
                                    </p:animEffect>
                                    <p:anim calcmode="lin" valueType="num">
                                      <p:cBhvr>
                                        <p:cTn id="155" dur="1000" fill="hold"/>
                                        <p:tgtEl>
                                          <p:spTgt spid="133"/>
                                        </p:tgtEl>
                                        <p:attrNameLst>
                                          <p:attrName>ppt_x</p:attrName>
                                        </p:attrNameLst>
                                      </p:cBhvr>
                                      <p:tavLst>
                                        <p:tav tm="0">
                                          <p:val>
                                            <p:strVal val="#ppt_x"/>
                                          </p:val>
                                        </p:tav>
                                        <p:tav tm="100000">
                                          <p:val>
                                            <p:strVal val="#ppt_x"/>
                                          </p:val>
                                        </p:tav>
                                      </p:tavLst>
                                    </p:anim>
                                    <p:anim calcmode="lin" valueType="num">
                                      <p:cBhvr>
                                        <p:cTn id="156"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183"/>
                                        </p:tgtEl>
                                        <p:attrNameLst>
                                          <p:attrName>style.visibility</p:attrName>
                                        </p:attrNameLst>
                                      </p:cBhvr>
                                      <p:to>
                                        <p:strVal val="visible"/>
                                      </p:to>
                                    </p:set>
                                    <p:animEffect transition="in" filter="fade">
                                      <p:cBhvr>
                                        <p:cTn id="161" dur="1000"/>
                                        <p:tgtEl>
                                          <p:spTgt spid="183"/>
                                        </p:tgtEl>
                                      </p:cBhvr>
                                    </p:animEffect>
                                    <p:anim calcmode="lin" valueType="num">
                                      <p:cBhvr>
                                        <p:cTn id="162" dur="1000" fill="hold"/>
                                        <p:tgtEl>
                                          <p:spTgt spid="183"/>
                                        </p:tgtEl>
                                        <p:attrNameLst>
                                          <p:attrName>ppt_x</p:attrName>
                                        </p:attrNameLst>
                                      </p:cBhvr>
                                      <p:tavLst>
                                        <p:tav tm="0">
                                          <p:val>
                                            <p:strVal val="#ppt_x"/>
                                          </p:val>
                                        </p:tav>
                                        <p:tav tm="100000">
                                          <p:val>
                                            <p:strVal val="#ppt_x"/>
                                          </p:val>
                                        </p:tav>
                                      </p:tavLst>
                                    </p:anim>
                                    <p:anim calcmode="lin" valueType="num">
                                      <p:cBhvr>
                                        <p:cTn id="163" dur="1000" fill="hold"/>
                                        <p:tgtEl>
                                          <p:spTgt spid="183"/>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84"/>
                                        </p:tgtEl>
                                        <p:attrNameLst>
                                          <p:attrName>style.visibility</p:attrName>
                                        </p:attrNameLst>
                                      </p:cBhvr>
                                      <p:to>
                                        <p:strVal val="visible"/>
                                      </p:to>
                                    </p:set>
                                    <p:animEffect transition="in" filter="fade">
                                      <p:cBhvr>
                                        <p:cTn id="166" dur="1000"/>
                                        <p:tgtEl>
                                          <p:spTgt spid="184"/>
                                        </p:tgtEl>
                                      </p:cBhvr>
                                    </p:animEffect>
                                    <p:anim calcmode="lin" valueType="num">
                                      <p:cBhvr>
                                        <p:cTn id="167" dur="1000" fill="hold"/>
                                        <p:tgtEl>
                                          <p:spTgt spid="184"/>
                                        </p:tgtEl>
                                        <p:attrNameLst>
                                          <p:attrName>ppt_x</p:attrName>
                                        </p:attrNameLst>
                                      </p:cBhvr>
                                      <p:tavLst>
                                        <p:tav tm="0">
                                          <p:val>
                                            <p:strVal val="#ppt_x"/>
                                          </p:val>
                                        </p:tav>
                                        <p:tav tm="100000">
                                          <p:val>
                                            <p:strVal val="#ppt_x"/>
                                          </p:val>
                                        </p:tav>
                                      </p:tavLst>
                                    </p:anim>
                                    <p:anim calcmode="lin" valueType="num">
                                      <p:cBhvr>
                                        <p:cTn id="168" dur="1000" fill="hold"/>
                                        <p:tgtEl>
                                          <p:spTgt spid="184"/>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174"/>
                                        </p:tgtEl>
                                        <p:attrNameLst>
                                          <p:attrName>style.visibility</p:attrName>
                                        </p:attrNameLst>
                                      </p:cBhvr>
                                      <p:to>
                                        <p:strVal val="visible"/>
                                      </p:to>
                                    </p:set>
                                    <p:animEffect transition="in" filter="fade">
                                      <p:cBhvr>
                                        <p:cTn id="171" dur="1000"/>
                                        <p:tgtEl>
                                          <p:spTgt spid="174"/>
                                        </p:tgtEl>
                                      </p:cBhvr>
                                    </p:animEffect>
                                    <p:anim calcmode="lin" valueType="num">
                                      <p:cBhvr>
                                        <p:cTn id="172" dur="1000" fill="hold"/>
                                        <p:tgtEl>
                                          <p:spTgt spid="174"/>
                                        </p:tgtEl>
                                        <p:attrNameLst>
                                          <p:attrName>ppt_x</p:attrName>
                                        </p:attrNameLst>
                                      </p:cBhvr>
                                      <p:tavLst>
                                        <p:tav tm="0">
                                          <p:val>
                                            <p:strVal val="#ppt_x"/>
                                          </p:val>
                                        </p:tav>
                                        <p:tav tm="100000">
                                          <p:val>
                                            <p:strVal val="#ppt_x"/>
                                          </p:val>
                                        </p:tav>
                                      </p:tavLst>
                                    </p:anim>
                                    <p:anim calcmode="lin" valueType="num">
                                      <p:cBhvr>
                                        <p:cTn id="173"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animBg="1"/>
      <p:bldP spid="131" grpId="0" animBg="1"/>
      <p:bldP spid="132" grpId="0" animBg="1"/>
      <p:bldP spid="133" grpId="0" animBg="1"/>
      <p:bldP spid="135" grpId="0"/>
      <p:bldP spid="137" grpId="0" animBg="1"/>
      <p:bldP spid="147" grpId="0" animBg="1"/>
      <p:bldP spid="163" grpId="0" animBg="1"/>
      <p:bldP spid="164"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94DCD-86A4-DD22-D342-54A062A3E11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8B982F9-27ED-1B40-E78F-3E3AD5FFF722}"/>
              </a:ext>
            </a:extLst>
          </p:cNvPr>
          <p:cNvSpPr>
            <a:spLocks noGrp="1"/>
          </p:cNvSpPr>
          <p:nvPr>
            <p:ph type="title"/>
          </p:nvPr>
        </p:nvSpPr>
        <p:spPr/>
        <p:txBody>
          <a:bodyPr/>
          <a:lstStyle/>
          <a:p>
            <a:r>
              <a:rPr lang="de-CH" dirty="0"/>
              <a:t>Sport in der Armee – </a:t>
            </a:r>
            <a:r>
              <a:rPr lang="de-CH" dirty="0" err="1"/>
              <a:t>Kü</a:t>
            </a:r>
            <a:r>
              <a:rPr lang="de-CH" dirty="0"/>
              <a:t> C LG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3" name="Rechteck 2">
            <a:extLst>
              <a:ext uri="{FF2B5EF4-FFF2-40B4-BE49-F238E27FC236}">
                <a16:creationId xmlns:a16="http://schemas.microsoft.com/office/drawing/2014/main" id="{084ABCE1-563D-F268-B12D-420632151079}"/>
              </a:ext>
            </a:extLst>
          </p:cNvPr>
          <p:cNvSpPr/>
          <p:nvPr/>
        </p:nvSpPr>
        <p:spPr bwMode="auto">
          <a:xfrm rot="16200000">
            <a:off x="7213508" y="3972729"/>
            <a:ext cx="2949562" cy="432048"/>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Theorie Sport und Ernährung</a:t>
            </a:r>
          </a:p>
        </p:txBody>
      </p:sp>
      <p:sp>
        <p:nvSpPr>
          <p:cNvPr id="5" name="Rechteck 4">
            <a:extLst>
              <a:ext uri="{FF2B5EF4-FFF2-40B4-BE49-F238E27FC236}">
                <a16:creationId xmlns:a16="http://schemas.microsoft.com/office/drawing/2014/main" id="{0B066715-18C0-CF6C-D3B5-49E7315013C9}"/>
              </a:ext>
            </a:extLst>
          </p:cNvPr>
          <p:cNvSpPr/>
          <p:nvPr/>
        </p:nvSpPr>
        <p:spPr bwMode="auto">
          <a:xfrm>
            <a:off x="1055440" y="1504242"/>
            <a:ext cx="8640960"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6" name="Rechteck 5">
            <a:extLst>
              <a:ext uri="{FF2B5EF4-FFF2-40B4-BE49-F238E27FC236}">
                <a16:creationId xmlns:a16="http://schemas.microsoft.com/office/drawing/2014/main" id="{62D9A53C-EA5B-20FE-6324-D1C2754D5361}"/>
              </a:ext>
            </a:extLst>
          </p:cNvPr>
          <p:cNvSpPr/>
          <p:nvPr/>
        </p:nvSpPr>
        <p:spPr bwMode="auto">
          <a:xfrm>
            <a:off x="9768408" y="1504243"/>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68128DBC-55C7-8275-D051-75E86334A24A}"/>
              </a:ext>
            </a:extLst>
          </p:cNvPr>
          <p:cNvSpPr/>
          <p:nvPr/>
        </p:nvSpPr>
        <p:spPr bwMode="auto">
          <a:xfrm>
            <a:off x="1055440" y="5815774"/>
            <a:ext cx="8640960"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8" name="Rechteck 7">
            <a:extLst>
              <a:ext uri="{FF2B5EF4-FFF2-40B4-BE49-F238E27FC236}">
                <a16:creationId xmlns:a16="http://schemas.microsoft.com/office/drawing/2014/main" id="{69B3990D-16A2-D21A-DE90-FEB6E634DD25}"/>
              </a:ext>
            </a:extLst>
          </p:cNvPr>
          <p:cNvSpPr/>
          <p:nvPr/>
        </p:nvSpPr>
        <p:spPr bwMode="auto">
          <a:xfrm>
            <a:off x="9768408" y="5810362"/>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3064131B-4C1E-3B1F-A807-9BBEB37154E5}"/>
              </a:ext>
            </a:extLst>
          </p:cNvPr>
          <p:cNvSpPr/>
          <p:nvPr/>
        </p:nvSpPr>
        <p:spPr bwMode="auto">
          <a:xfrm>
            <a:off x="9768408" y="623731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073B478A-C10D-9D77-D837-6A3704864D1A}"/>
              </a:ext>
            </a:extLst>
          </p:cNvPr>
          <p:cNvSpPr/>
          <p:nvPr/>
        </p:nvSpPr>
        <p:spPr bwMode="auto">
          <a:xfrm>
            <a:off x="1055440" y="1912842"/>
            <a:ext cx="8640960" cy="3862073"/>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11" name="Rechteck 10">
            <a:extLst>
              <a:ext uri="{FF2B5EF4-FFF2-40B4-BE49-F238E27FC236}">
                <a16:creationId xmlns:a16="http://schemas.microsoft.com/office/drawing/2014/main" id="{5A7D4A00-273F-5F3D-F82C-4464F2098C42}"/>
              </a:ext>
            </a:extLst>
          </p:cNvPr>
          <p:cNvSpPr/>
          <p:nvPr/>
        </p:nvSpPr>
        <p:spPr bwMode="auto">
          <a:xfrm>
            <a:off x="9768408" y="1913782"/>
            <a:ext cx="648072" cy="386113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7B33345C-4649-C491-33DB-7667CF27C8A5}"/>
              </a:ext>
            </a:extLst>
          </p:cNvPr>
          <p:cNvSpPr/>
          <p:nvPr/>
        </p:nvSpPr>
        <p:spPr bwMode="auto">
          <a:xfrm>
            <a:off x="9025707" y="623731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3" name="Textfeld 4">
            <a:extLst>
              <a:ext uri="{FF2B5EF4-FFF2-40B4-BE49-F238E27FC236}">
                <a16:creationId xmlns:a16="http://schemas.microsoft.com/office/drawing/2014/main" id="{6D6F8B2F-E8F5-FB8A-BBB7-9509255B5129}"/>
              </a:ext>
            </a:extLst>
          </p:cNvPr>
          <p:cNvSpPr txBox="1">
            <a:spLocks noChangeArrowheads="1"/>
          </p:cNvSpPr>
          <p:nvPr/>
        </p:nvSpPr>
        <p:spPr bwMode="auto">
          <a:xfrm>
            <a:off x="1127448" y="2196317"/>
            <a:ext cx="84249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LG</a:t>
            </a:r>
            <a:br>
              <a:rPr lang="de-CH" altLang="fr-FR" sz="1100" b="1" dirty="0">
                <a:solidFill>
                  <a:srgbClr val="FFFFFF"/>
                </a:solidFill>
              </a:rPr>
            </a:br>
            <a:r>
              <a:rPr lang="de-CH" altLang="fr-FR" sz="1100" b="1" dirty="0">
                <a:solidFill>
                  <a:srgbClr val="FFFFFF"/>
                </a:solidFill>
              </a:rPr>
              <a:t>Wo</a:t>
            </a:r>
          </a:p>
        </p:txBody>
      </p:sp>
      <p:sp>
        <p:nvSpPr>
          <p:cNvPr id="15" name="Rechteck 14">
            <a:extLst>
              <a:ext uri="{FF2B5EF4-FFF2-40B4-BE49-F238E27FC236}">
                <a16:creationId xmlns:a16="http://schemas.microsoft.com/office/drawing/2014/main" id="{E156C998-3D7F-BB3B-9F05-601D0A961F76}"/>
              </a:ext>
            </a:extLst>
          </p:cNvPr>
          <p:cNvSpPr/>
          <p:nvPr/>
        </p:nvSpPr>
        <p:spPr bwMode="auto">
          <a:xfrm rot="16200000">
            <a:off x="300739" y="3972731"/>
            <a:ext cx="2949562"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FTA 3 Disziplinen</a:t>
            </a:r>
          </a:p>
        </p:txBody>
      </p:sp>
      <p:sp>
        <p:nvSpPr>
          <p:cNvPr id="22" name="Rechteck 21">
            <a:extLst>
              <a:ext uri="{FF2B5EF4-FFF2-40B4-BE49-F238E27FC236}">
                <a16:creationId xmlns:a16="http://schemas.microsoft.com/office/drawing/2014/main" id="{C26DFA7D-F26E-530D-3503-84273925D5C7}"/>
              </a:ext>
            </a:extLst>
          </p:cNvPr>
          <p:cNvSpPr/>
          <p:nvPr/>
        </p:nvSpPr>
        <p:spPr bwMode="auto">
          <a:xfrm rot="16200000">
            <a:off x="7751598" y="3972753"/>
            <a:ext cx="294956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Spielturnier</a:t>
            </a:r>
            <a:endParaRPr kumimoji="0" lang="de-CH" sz="1200" b="0" i="0" u="none" strike="noStrike" cap="none" normalizeH="0" baseline="0" dirty="0">
              <a:ln>
                <a:noFill/>
              </a:ln>
              <a:solidFill>
                <a:schemeClr val="tx1"/>
              </a:solidFill>
              <a:effectLst/>
              <a:latin typeface="Arial" charset="0"/>
            </a:endParaRPr>
          </a:p>
        </p:txBody>
      </p:sp>
      <p:sp>
        <p:nvSpPr>
          <p:cNvPr id="25" name="Textfeld 14">
            <a:extLst>
              <a:ext uri="{FF2B5EF4-FFF2-40B4-BE49-F238E27FC236}">
                <a16:creationId xmlns:a16="http://schemas.microsoft.com/office/drawing/2014/main" id="{8B73A977-5138-4837-BCC4-2C7A204B4828}"/>
              </a:ext>
            </a:extLst>
          </p:cNvPr>
          <p:cNvSpPr txBox="1">
            <a:spLocks noChangeArrowheads="1"/>
          </p:cNvSpPr>
          <p:nvPr/>
        </p:nvSpPr>
        <p:spPr bwMode="auto">
          <a:xfrm>
            <a:off x="1559496" y="2275199"/>
            <a:ext cx="676875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1-5</a:t>
            </a:r>
          </a:p>
        </p:txBody>
      </p:sp>
      <p:sp>
        <p:nvSpPr>
          <p:cNvPr id="26" name="Textfeld 14">
            <a:extLst>
              <a:ext uri="{FF2B5EF4-FFF2-40B4-BE49-F238E27FC236}">
                <a16:creationId xmlns:a16="http://schemas.microsoft.com/office/drawing/2014/main" id="{EF12F6CF-2008-B048-4E4C-679D6819190E}"/>
              </a:ext>
            </a:extLst>
          </p:cNvPr>
          <p:cNvSpPr txBox="1">
            <a:spLocks noChangeArrowheads="1"/>
          </p:cNvSpPr>
          <p:nvPr/>
        </p:nvSpPr>
        <p:spPr bwMode="auto">
          <a:xfrm>
            <a:off x="8328248" y="2273260"/>
            <a:ext cx="122413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30" name="Rechteck 29">
            <a:extLst>
              <a:ext uri="{FF2B5EF4-FFF2-40B4-BE49-F238E27FC236}">
                <a16:creationId xmlns:a16="http://schemas.microsoft.com/office/drawing/2014/main" id="{E87B0B80-77A7-9C6A-9DAC-9F7D99D8316B}"/>
              </a:ext>
            </a:extLst>
          </p:cNvPr>
          <p:cNvSpPr/>
          <p:nvPr/>
        </p:nvSpPr>
        <p:spPr bwMode="auto">
          <a:xfrm>
            <a:off x="2086174" y="5349946"/>
            <a:ext cx="6182775"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p:txBody>
      </p:sp>
      <p:sp>
        <p:nvSpPr>
          <p:cNvPr id="33" name="Rechteck 32">
            <a:extLst>
              <a:ext uri="{FF2B5EF4-FFF2-40B4-BE49-F238E27FC236}">
                <a16:creationId xmlns:a16="http://schemas.microsoft.com/office/drawing/2014/main" id="{62256256-693B-A624-A1F4-01B6AFD11955}"/>
              </a:ext>
            </a:extLst>
          </p:cNvPr>
          <p:cNvSpPr/>
          <p:nvPr/>
        </p:nvSpPr>
        <p:spPr bwMode="auto">
          <a:xfrm>
            <a:off x="2086175" y="4963131"/>
            <a:ext cx="3055886" cy="313083"/>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Kampf- und Raufspiele</a:t>
            </a:r>
          </a:p>
        </p:txBody>
      </p:sp>
      <p:sp>
        <p:nvSpPr>
          <p:cNvPr id="2" name="Rechteck 1">
            <a:extLst>
              <a:ext uri="{FF2B5EF4-FFF2-40B4-BE49-F238E27FC236}">
                <a16:creationId xmlns:a16="http://schemas.microsoft.com/office/drawing/2014/main" id="{DB8546A2-07A6-A6F5-91EE-D5694532ACC1}"/>
              </a:ext>
            </a:extLst>
          </p:cNvPr>
          <p:cNvSpPr/>
          <p:nvPr/>
        </p:nvSpPr>
        <p:spPr bwMode="auto">
          <a:xfrm>
            <a:off x="2086174" y="2713971"/>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18" name="Rechteck 17">
            <a:extLst>
              <a:ext uri="{FF2B5EF4-FFF2-40B4-BE49-F238E27FC236}">
                <a16:creationId xmlns:a16="http://schemas.microsoft.com/office/drawing/2014/main" id="{3DC788D2-86C6-491D-4976-B3A616E90F21}"/>
              </a:ext>
            </a:extLst>
          </p:cNvPr>
          <p:cNvSpPr/>
          <p:nvPr/>
        </p:nvSpPr>
        <p:spPr bwMode="auto">
          <a:xfrm>
            <a:off x="4186044" y="2713971"/>
            <a:ext cx="1988420" cy="314302"/>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Klettern</a:t>
            </a:r>
          </a:p>
        </p:txBody>
      </p:sp>
      <p:sp>
        <p:nvSpPr>
          <p:cNvPr id="19" name="Rechteck 18">
            <a:extLst>
              <a:ext uri="{FF2B5EF4-FFF2-40B4-BE49-F238E27FC236}">
                <a16:creationId xmlns:a16="http://schemas.microsoft.com/office/drawing/2014/main" id="{6BE98A76-F8C9-6F18-518B-5A2AE51D83F9}"/>
              </a:ext>
            </a:extLst>
          </p:cNvPr>
          <p:cNvSpPr/>
          <p:nvPr/>
        </p:nvSpPr>
        <p:spPr bwMode="auto">
          <a:xfrm>
            <a:off x="6280529" y="2698684"/>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21" name="Rechteck 20">
            <a:extLst>
              <a:ext uri="{FF2B5EF4-FFF2-40B4-BE49-F238E27FC236}">
                <a16:creationId xmlns:a16="http://schemas.microsoft.com/office/drawing/2014/main" id="{E200FADA-C734-8C26-BFFD-CA0128C7DAB9}"/>
              </a:ext>
            </a:extLst>
          </p:cNvPr>
          <p:cNvSpPr/>
          <p:nvPr/>
        </p:nvSpPr>
        <p:spPr bwMode="auto">
          <a:xfrm>
            <a:off x="5213063" y="4962624"/>
            <a:ext cx="3055886"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p:txBody>
      </p:sp>
      <p:sp>
        <p:nvSpPr>
          <p:cNvPr id="23" name="Rechteck 22">
            <a:extLst>
              <a:ext uri="{FF2B5EF4-FFF2-40B4-BE49-F238E27FC236}">
                <a16:creationId xmlns:a16="http://schemas.microsoft.com/office/drawing/2014/main" id="{2755C538-4CE0-BDFC-49F7-82A8632208CA}"/>
              </a:ext>
            </a:extLst>
          </p:cNvPr>
          <p:cNvSpPr/>
          <p:nvPr/>
        </p:nvSpPr>
        <p:spPr bwMode="auto">
          <a:xfrm>
            <a:off x="2082560" y="3082784"/>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27" name="Rechteck 26">
            <a:extLst>
              <a:ext uri="{FF2B5EF4-FFF2-40B4-BE49-F238E27FC236}">
                <a16:creationId xmlns:a16="http://schemas.microsoft.com/office/drawing/2014/main" id="{6F5D91E7-B6E1-ED5F-4809-FA3F14256C10}"/>
              </a:ext>
            </a:extLst>
          </p:cNvPr>
          <p:cNvSpPr/>
          <p:nvPr/>
        </p:nvSpPr>
        <p:spPr bwMode="auto">
          <a:xfrm>
            <a:off x="4177045" y="3076843"/>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Parkour</a:t>
            </a:r>
          </a:p>
        </p:txBody>
      </p:sp>
      <p:sp>
        <p:nvSpPr>
          <p:cNvPr id="28" name="Rechteck 27">
            <a:extLst>
              <a:ext uri="{FF2B5EF4-FFF2-40B4-BE49-F238E27FC236}">
                <a16:creationId xmlns:a16="http://schemas.microsoft.com/office/drawing/2014/main" id="{C9519182-5B75-3995-E0E2-A8101D604F12}"/>
              </a:ext>
            </a:extLst>
          </p:cNvPr>
          <p:cNvSpPr/>
          <p:nvPr/>
        </p:nvSpPr>
        <p:spPr bwMode="auto">
          <a:xfrm>
            <a:off x="6288012" y="3068960"/>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31" name="Rechteck 30">
            <a:extLst>
              <a:ext uri="{FF2B5EF4-FFF2-40B4-BE49-F238E27FC236}">
                <a16:creationId xmlns:a16="http://schemas.microsoft.com/office/drawing/2014/main" id="{D94A4895-DE18-D684-D89E-7EECD46214F8}"/>
              </a:ext>
            </a:extLst>
          </p:cNvPr>
          <p:cNvSpPr/>
          <p:nvPr/>
        </p:nvSpPr>
        <p:spPr bwMode="auto">
          <a:xfrm>
            <a:off x="5215660" y="3439236"/>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Spiel nach Wahl</a:t>
            </a:r>
          </a:p>
        </p:txBody>
      </p:sp>
      <p:sp>
        <p:nvSpPr>
          <p:cNvPr id="34" name="Rechteck 33">
            <a:extLst>
              <a:ext uri="{FF2B5EF4-FFF2-40B4-BE49-F238E27FC236}">
                <a16:creationId xmlns:a16="http://schemas.microsoft.com/office/drawing/2014/main" id="{B56E782E-B824-B176-60D0-59EB5E8C8866}"/>
              </a:ext>
            </a:extLst>
          </p:cNvPr>
          <p:cNvSpPr/>
          <p:nvPr/>
        </p:nvSpPr>
        <p:spPr bwMode="auto">
          <a:xfrm>
            <a:off x="2082560" y="3447125"/>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Parkour</a:t>
            </a:r>
          </a:p>
        </p:txBody>
      </p:sp>
      <p:sp>
        <p:nvSpPr>
          <p:cNvPr id="35" name="Rechteck 34">
            <a:extLst>
              <a:ext uri="{FF2B5EF4-FFF2-40B4-BE49-F238E27FC236}">
                <a16:creationId xmlns:a16="http://schemas.microsoft.com/office/drawing/2014/main" id="{83825E32-F2F0-29A1-A7F1-FEE62B2C5C33}"/>
              </a:ext>
            </a:extLst>
          </p:cNvPr>
          <p:cNvSpPr/>
          <p:nvPr/>
        </p:nvSpPr>
        <p:spPr bwMode="auto">
          <a:xfrm>
            <a:off x="5213063" y="3819163"/>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Kraft-</a:t>
            </a:r>
            <a:r>
              <a:rPr lang="de-CH" sz="1200" dirty="0" err="1"/>
              <a:t>Circuitformen</a:t>
            </a:r>
            <a:endParaRPr lang="de-CH" sz="1200" dirty="0"/>
          </a:p>
        </p:txBody>
      </p:sp>
      <p:sp>
        <p:nvSpPr>
          <p:cNvPr id="36" name="Rechteck 35">
            <a:extLst>
              <a:ext uri="{FF2B5EF4-FFF2-40B4-BE49-F238E27FC236}">
                <a16:creationId xmlns:a16="http://schemas.microsoft.com/office/drawing/2014/main" id="{D62711AC-21E5-4598-E3EB-18644B998D66}"/>
              </a:ext>
            </a:extLst>
          </p:cNvPr>
          <p:cNvSpPr/>
          <p:nvPr/>
        </p:nvSpPr>
        <p:spPr bwMode="auto">
          <a:xfrm>
            <a:off x="2082560" y="4201496"/>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 Spiel nach Wahl</a:t>
            </a:r>
          </a:p>
        </p:txBody>
      </p:sp>
      <p:sp>
        <p:nvSpPr>
          <p:cNvPr id="37" name="Rechteck 36">
            <a:extLst>
              <a:ext uri="{FF2B5EF4-FFF2-40B4-BE49-F238E27FC236}">
                <a16:creationId xmlns:a16="http://schemas.microsoft.com/office/drawing/2014/main" id="{C9436782-1638-B223-98B2-26CE66642713}"/>
              </a:ext>
            </a:extLst>
          </p:cNvPr>
          <p:cNvSpPr/>
          <p:nvPr/>
        </p:nvSpPr>
        <p:spPr bwMode="auto">
          <a:xfrm>
            <a:off x="5223143" y="420093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Boden- und Geräteturnen</a:t>
            </a:r>
          </a:p>
        </p:txBody>
      </p:sp>
      <p:sp>
        <p:nvSpPr>
          <p:cNvPr id="38" name="Rechteck 37">
            <a:extLst>
              <a:ext uri="{FF2B5EF4-FFF2-40B4-BE49-F238E27FC236}">
                <a16:creationId xmlns:a16="http://schemas.microsoft.com/office/drawing/2014/main" id="{5E3BE375-472D-1670-DFE0-A0611F9E0CC9}"/>
              </a:ext>
            </a:extLst>
          </p:cNvPr>
          <p:cNvSpPr/>
          <p:nvPr/>
        </p:nvSpPr>
        <p:spPr bwMode="auto">
          <a:xfrm>
            <a:off x="5220546" y="4580857"/>
            <a:ext cx="3055886"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Partnerakrobatik</a:t>
            </a:r>
          </a:p>
        </p:txBody>
      </p:sp>
      <p:sp>
        <p:nvSpPr>
          <p:cNvPr id="14" name="SeitenzahlBenutzerdefiniert">
            <a:extLst>
              <a:ext uri="{FF2B5EF4-FFF2-40B4-BE49-F238E27FC236}">
                <a16:creationId xmlns:a16="http://schemas.microsoft.com/office/drawing/2014/main" id="{0955EFE9-1C45-7E47-A419-2C46ED0E59D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18621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1000"/>
                                        <p:tgtEl>
                                          <p:spTgt spid="3"/>
                                        </p:tgtEl>
                                      </p:cBhvr>
                                    </p:animEffect>
                                    <p:anim calcmode="lin" valueType="num">
                                      <p:cBhvr>
                                        <p:cTn id="104" dur="1000" fill="hold"/>
                                        <p:tgtEl>
                                          <p:spTgt spid="3"/>
                                        </p:tgtEl>
                                        <p:attrNameLst>
                                          <p:attrName>ppt_x</p:attrName>
                                        </p:attrNameLst>
                                      </p:cBhvr>
                                      <p:tavLst>
                                        <p:tav tm="0">
                                          <p:val>
                                            <p:strVal val="#ppt_x"/>
                                          </p:val>
                                        </p:tav>
                                        <p:tav tm="100000">
                                          <p:val>
                                            <p:strVal val="#ppt_x"/>
                                          </p:val>
                                        </p:tav>
                                      </p:tavLst>
                                    </p:anim>
                                    <p:anim calcmode="lin" valueType="num">
                                      <p:cBhvr>
                                        <p:cTn id="105" dur="1000" fill="hold"/>
                                        <p:tgtEl>
                                          <p:spTgt spid="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2" grpId="0" animBg="1"/>
      <p:bldP spid="25" grpId="0" animBg="1"/>
      <p:bldP spid="26" grpId="0" animBg="1"/>
      <p:bldP spid="30" grpId="0" animBg="1"/>
      <p:bldP spid="33" grpId="0" animBg="1"/>
      <p:bldP spid="2" grpId="0" animBg="1"/>
      <p:bldP spid="18" grpId="0" animBg="1"/>
      <p:bldP spid="19" grpId="0" animBg="1"/>
      <p:bldP spid="21" grpId="0" animBg="1"/>
      <p:bldP spid="23" grpId="0" animBg="1"/>
      <p:bldP spid="27" grpId="0" animBg="1"/>
      <p:bldP spid="28" grpId="0" animBg="1"/>
      <p:bldP spid="31" grpId="0" animBg="1"/>
      <p:bldP spid="34" grpId="0" animBg="1"/>
      <p:bldP spid="35" grpId="0" animBg="1"/>
      <p:bldP spid="36" grpId="0" animBg="1"/>
      <p:bldP spid="37" grpId="0" animBg="1"/>
      <p:bldP spid="3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45690-7B91-69E4-3954-A87F4F63B3C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91A317F-B483-DEC5-B5E5-477ABCBD6BF8}"/>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SF </a:t>
            </a:r>
            <a:r>
              <a:rPr lang="de-CH" dirty="0" err="1"/>
              <a:t>chef</a:t>
            </a:r>
            <a:r>
              <a:rPr lang="de-CH" dirty="0"/>
              <a:t> </a:t>
            </a:r>
            <a:r>
              <a:rPr lang="de-CH" dirty="0" err="1"/>
              <a:t>cuis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3" name="Rechteck 2">
            <a:extLst>
              <a:ext uri="{FF2B5EF4-FFF2-40B4-BE49-F238E27FC236}">
                <a16:creationId xmlns:a16="http://schemas.microsoft.com/office/drawing/2014/main" id="{D191CEDE-0299-0B65-2D9A-6E60A6C7657A}"/>
              </a:ext>
            </a:extLst>
          </p:cNvPr>
          <p:cNvSpPr/>
          <p:nvPr/>
        </p:nvSpPr>
        <p:spPr bwMode="auto">
          <a:xfrm rot="16200000">
            <a:off x="7213508" y="3972729"/>
            <a:ext cx="2949562" cy="432048"/>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Théorie </a:t>
            </a:r>
            <a:r>
              <a:rPr lang="de-CH" sz="1200" dirty="0" err="1"/>
              <a:t>sport</a:t>
            </a:r>
            <a:r>
              <a:rPr lang="de-CH" sz="1200" dirty="0"/>
              <a:t> et </a:t>
            </a:r>
            <a:r>
              <a:rPr lang="de-CH" sz="1200" dirty="0" err="1"/>
              <a:t>nutrition</a:t>
            </a:r>
            <a:endParaRPr lang="de-CH" sz="1200" dirty="0"/>
          </a:p>
        </p:txBody>
      </p:sp>
      <p:sp>
        <p:nvSpPr>
          <p:cNvPr id="5" name="Rechteck 4">
            <a:extLst>
              <a:ext uri="{FF2B5EF4-FFF2-40B4-BE49-F238E27FC236}">
                <a16:creationId xmlns:a16="http://schemas.microsoft.com/office/drawing/2014/main" id="{12F490CC-F9E8-FA70-883F-92639D34DF6F}"/>
              </a:ext>
            </a:extLst>
          </p:cNvPr>
          <p:cNvSpPr/>
          <p:nvPr/>
        </p:nvSpPr>
        <p:spPr bwMode="auto">
          <a:xfrm>
            <a:off x="1055440" y="1504242"/>
            <a:ext cx="8640960"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transition partie principale</a:t>
            </a:r>
            <a:r>
              <a:rPr lang="de-CH" sz="950" dirty="0">
                <a:solidFill>
                  <a:srgbClr val="000000"/>
                </a:solidFill>
              </a:rPr>
              <a:t>)</a:t>
            </a:r>
          </a:p>
        </p:txBody>
      </p:sp>
      <p:sp>
        <p:nvSpPr>
          <p:cNvPr id="6" name="Rechteck 5">
            <a:extLst>
              <a:ext uri="{FF2B5EF4-FFF2-40B4-BE49-F238E27FC236}">
                <a16:creationId xmlns:a16="http://schemas.microsoft.com/office/drawing/2014/main" id="{B22EEB70-F384-309E-563D-B58F55572CD2}"/>
              </a:ext>
            </a:extLst>
          </p:cNvPr>
          <p:cNvSpPr/>
          <p:nvPr/>
        </p:nvSpPr>
        <p:spPr bwMode="auto">
          <a:xfrm>
            <a:off x="9768408" y="1504243"/>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3D82F4B4-B8AE-13D4-2830-EF595C4C9C2C}"/>
              </a:ext>
            </a:extLst>
          </p:cNvPr>
          <p:cNvSpPr/>
          <p:nvPr/>
        </p:nvSpPr>
        <p:spPr bwMode="auto">
          <a:xfrm>
            <a:off x="1055440" y="5815774"/>
            <a:ext cx="8640960"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8" name="Rechteck 7">
            <a:extLst>
              <a:ext uri="{FF2B5EF4-FFF2-40B4-BE49-F238E27FC236}">
                <a16:creationId xmlns:a16="http://schemas.microsoft.com/office/drawing/2014/main" id="{14336D21-4B0E-63FE-4F84-3DE72F060477}"/>
              </a:ext>
            </a:extLst>
          </p:cNvPr>
          <p:cNvSpPr/>
          <p:nvPr/>
        </p:nvSpPr>
        <p:spPr bwMode="auto">
          <a:xfrm>
            <a:off x="9768408" y="5810362"/>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7CB57296-57DB-229B-49C0-0E4E53EFAEDF}"/>
              </a:ext>
            </a:extLst>
          </p:cNvPr>
          <p:cNvSpPr/>
          <p:nvPr/>
        </p:nvSpPr>
        <p:spPr bwMode="auto">
          <a:xfrm>
            <a:off x="9768408" y="623731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7CB2B988-BE0B-0C8D-B935-4CE1A6D2B318}"/>
              </a:ext>
            </a:extLst>
          </p:cNvPr>
          <p:cNvSpPr/>
          <p:nvPr/>
        </p:nvSpPr>
        <p:spPr bwMode="auto">
          <a:xfrm>
            <a:off x="1055440" y="1912842"/>
            <a:ext cx="8640960" cy="3862073"/>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11" name="Rechteck 10">
            <a:extLst>
              <a:ext uri="{FF2B5EF4-FFF2-40B4-BE49-F238E27FC236}">
                <a16:creationId xmlns:a16="http://schemas.microsoft.com/office/drawing/2014/main" id="{75F1ACBE-3467-EC3D-2E13-036D2A7C9799}"/>
              </a:ext>
            </a:extLst>
          </p:cNvPr>
          <p:cNvSpPr/>
          <p:nvPr/>
        </p:nvSpPr>
        <p:spPr bwMode="auto">
          <a:xfrm>
            <a:off x="9768408" y="1913782"/>
            <a:ext cx="648072" cy="386113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EA37B3DF-1D78-4967-C7E0-2E328FDCB511}"/>
              </a:ext>
            </a:extLst>
          </p:cNvPr>
          <p:cNvSpPr/>
          <p:nvPr/>
        </p:nvSpPr>
        <p:spPr bwMode="auto">
          <a:xfrm>
            <a:off x="9025707" y="623731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3" name="Textfeld 4">
            <a:extLst>
              <a:ext uri="{FF2B5EF4-FFF2-40B4-BE49-F238E27FC236}">
                <a16:creationId xmlns:a16="http://schemas.microsoft.com/office/drawing/2014/main" id="{DD78B567-C338-2137-BC19-2286B024DF6F}"/>
              </a:ext>
            </a:extLst>
          </p:cNvPr>
          <p:cNvSpPr txBox="1">
            <a:spLocks noChangeArrowheads="1"/>
          </p:cNvSpPr>
          <p:nvPr/>
        </p:nvSpPr>
        <p:spPr bwMode="auto">
          <a:xfrm>
            <a:off x="1127448" y="2196317"/>
            <a:ext cx="84249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SF</a:t>
            </a:r>
            <a:br>
              <a:rPr lang="de-CH" altLang="fr-FR" sz="1100" b="1" dirty="0">
                <a:solidFill>
                  <a:srgbClr val="FFFFFF"/>
                </a:solidFill>
              </a:rPr>
            </a:br>
            <a:r>
              <a:rPr lang="de-CH" altLang="fr-FR" sz="1100" b="1" dirty="0">
                <a:solidFill>
                  <a:srgbClr val="FFFFFF"/>
                </a:solidFill>
              </a:rPr>
              <a:t>sem</a:t>
            </a:r>
          </a:p>
        </p:txBody>
      </p:sp>
      <p:sp>
        <p:nvSpPr>
          <p:cNvPr id="15" name="Rechteck 14">
            <a:extLst>
              <a:ext uri="{FF2B5EF4-FFF2-40B4-BE49-F238E27FC236}">
                <a16:creationId xmlns:a16="http://schemas.microsoft.com/office/drawing/2014/main" id="{70C1BA58-B170-8DA9-A384-74FC6268C5F3}"/>
              </a:ext>
            </a:extLst>
          </p:cNvPr>
          <p:cNvSpPr/>
          <p:nvPr/>
        </p:nvSpPr>
        <p:spPr bwMode="auto">
          <a:xfrm rot="16200000">
            <a:off x="300739" y="3972731"/>
            <a:ext cx="2949562"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TFA 5 </a:t>
            </a:r>
            <a:r>
              <a:rPr lang="de-CH" sz="1200" dirty="0" err="1"/>
              <a:t>disciplines</a:t>
            </a:r>
            <a:endParaRPr lang="de-CH" sz="1200" dirty="0"/>
          </a:p>
        </p:txBody>
      </p:sp>
      <p:sp>
        <p:nvSpPr>
          <p:cNvPr id="22" name="Rechteck 21">
            <a:extLst>
              <a:ext uri="{FF2B5EF4-FFF2-40B4-BE49-F238E27FC236}">
                <a16:creationId xmlns:a16="http://schemas.microsoft.com/office/drawing/2014/main" id="{E99D4BFC-CEDC-FAC7-EC81-A97DBE8D04DC}"/>
              </a:ext>
            </a:extLst>
          </p:cNvPr>
          <p:cNvSpPr/>
          <p:nvPr/>
        </p:nvSpPr>
        <p:spPr bwMode="auto">
          <a:xfrm rot="16200000">
            <a:off x="7751598" y="3972753"/>
            <a:ext cx="294956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err="1"/>
              <a:t>Tournoi</a:t>
            </a:r>
            <a:r>
              <a:rPr lang="de-CH" sz="1200" dirty="0"/>
              <a:t> de </a:t>
            </a:r>
            <a:r>
              <a:rPr lang="de-CH" sz="1200" dirty="0" err="1"/>
              <a:t>jeux</a:t>
            </a:r>
            <a:endParaRPr kumimoji="0" lang="de-CH" sz="1200" b="0" i="0" u="none" strike="noStrike" cap="none" normalizeH="0" baseline="0" dirty="0">
              <a:ln>
                <a:noFill/>
              </a:ln>
              <a:solidFill>
                <a:schemeClr val="tx1"/>
              </a:solidFill>
              <a:effectLst/>
              <a:latin typeface="Arial" charset="0"/>
            </a:endParaRPr>
          </a:p>
        </p:txBody>
      </p:sp>
      <p:sp>
        <p:nvSpPr>
          <p:cNvPr id="25" name="Textfeld 14">
            <a:extLst>
              <a:ext uri="{FF2B5EF4-FFF2-40B4-BE49-F238E27FC236}">
                <a16:creationId xmlns:a16="http://schemas.microsoft.com/office/drawing/2014/main" id="{D960D509-3E78-FE06-1494-C3F85B9D6EA9}"/>
              </a:ext>
            </a:extLst>
          </p:cNvPr>
          <p:cNvSpPr txBox="1">
            <a:spLocks noChangeArrowheads="1"/>
          </p:cNvSpPr>
          <p:nvPr/>
        </p:nvSpPr>
        <p:spPr bwMode="auto">
          <a:xfrm>
            <a:off x="1559496" y="2275199"/>
            <a:ext cx="676875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1-5</a:t>
            </a:r>
          </a:p>
        </p:txBody>
      </p:sp>
      <p:sp>
        <p:nvSpPr>
          <p:cNvPr id="26" name="Textfeld 14">
            <a:extLst>
              <a:ext uri="{FF2B5EF4-FFF2-40B4-BE49-F238E27FC236}">
                <a16:creationId xmlns:a16="http://schemas.microsoft.com/office/drawing/2014/main" id="{41CCD0E3-3D44-997E-130C-318E3EA7F8D7}"/>
              </a:ext>
            </a:extLst>
          </p:cNvPr>
          <p:cNvSpPr txBox="1">
            <a:spLocks noChangeArrowheads="1"/>
          </p:cNvSpPr>
          <p:nvPr/>
        </p:nvSpPr>
        <p:spPr bwMode="auto">
          <a:xfrm>
            <a:off x="8328248" y="2273260"/>
            <a:ext cx="119862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30" name="Rechteck 29">
            <a:extLst>
              <a:ext uri="{FF2B5EF4-FFF2-40B4-BE49-F238E27FC236}">
                <a16:creationId xmlns:a16="http://schemas.microsoft.com/office/drawing/2014/main" id="{A6CFDB23-966D-9957-B407-DD298EE8B1CA}"/>
              </a:ext>
            </a:extLst>
          </p:cNvPr>
          <p:cNvSpPr/>
          <p:nvPr/>
        </p:nvSpPr>
        <p:spPr bwMode="auto">
          <a:xfrm>
            <a:off x="2086174" y="5349946"/>
            <a:ext cx="6182775"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p:txBody>
      </p:sp>
      <p:sp>
        <p:nvSpPr>
          <p:cNvPr id="33" name="Rechteck 32">
            <a:extLst>
              <a:ext uri="{FF2B5EF4-FFF2-40B4-BE49-F238E27FC236}">
                <a16:creationId xmlns:a16="http://schemas.microsoft.com/office/drawing/2014/main" id="{D791C62C-B00B-2F25-FF36-7BA3D9547FD0}"/>
              </a:ext>
            </a:extLst>
          </p:cNvPr>
          <p:cNvSpPr/>
          <p:nvPr/>
        </p:nvSpPr>
        <p:spPr bwMode="auto">
          <a:xfrm>
            <a:off x="2086175" y="4963131"/>
            <a:ext cx="3055886" cy="313083"/>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 de </a:t>
            </a:r>
            <a:r>
              <a:rPr lang="de-CH" sz="1200" dirty="0" err="1"/>
              <a:t>combat</a:t>
            </a:r>
            <a:r>
              <a:rPr lang="de-CH" sz="1200" dirty="0"/>
              <a:t> et de </a:t>
            </a:r>
            <a:r>
              <a:rPr lang="de-CH" sz="1200" dirty="0" err="1"/>
              <a:t>lutte</a:t>
            </a:r>
            <a:endParaRPr lang="de-CH" sz="1200" dirty="0"/>
          </a:p>
        </p:txBody>
      </p:sp>
      <p:sp>
        <p:nvSpPr>
          <p:cNvPr id="2" name="Rechteck 1">
            <a:extLst>
              <a:ext uri="{FF2B5EF4-FFF2-40B4-BE49-F238E27FC236}">
                <a16:creationId xmlns:a16="http://schemas.microsoft.com/office/drawing/2014/main" id="{267A880E-C810-1CAF-8B5F-AD550049F4CB}"/>
              </a:ext>
            </a:extLst>
          </p:cNvPr>
          <p:cNvSpPr/>
          <p:nvPr/>
        </p:nvSpPr>
        <p:spPr bwMode="auto">
          <a:xfrm>
            <a:off x="2086174" y="2713971"/>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18" name="Rechteck 17">
            <a:extLst>
              <a:ext uri="{FF2B5EF4-FFF2-40B4-BE49-F238E27FC236}">
                <a16:creationId xmlns:a16="http://schemas.microsoft.com/office/drawing/2014/main" id="{2A3D4956-DF20-7E57-D933-B0DF6E61751C}"/>
              </a:ext>
            </a:extLst>
          </p:cNvPr>
          <p:cNvSpPr/>
          <p:nvPr/>
        </p:nvSpPr>
        <p:spPr bwMode="auto">
          <a:xfrm>
            <a:off x="4186044" y="2713971"/>
            <a:ext cx="1988420" cy="314302"/>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Grimper</a:t>
            </a:r>
            <a:endParaRPr lang="de-CH" sz="1200" dirty="0"/>
          </a:p>
        </p:txBody>
      </p:sp>
      <p:sp>
        <p:nvSpPr>
          <p:cNvPr id="19" name="Rechteck 18">
            <a:extLst>
              <a:ext uri="{FF2B5EF4-FFF2-40B4-BE49-F238E27FC236}">
                <a16:creationId xmlns:a16="http://schemas.microsoft.com/office/drawing/2014/main" id="{B05074CC-40FD-A15C-372A-B3E212C6EA8F}"/>
              </a:ext>
            </a:extLst>
          </p:cNvPr>
          <p:cNvSpPr/>
          <p:nvPr/>
        </p:nvSpPr>
        <p:spPr bwMode="auto">
          <a:xfrm>
            <a:off x="6280529" y="2698684"/>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 au </a:t>
            </a:r>
            <a:r>
              <a:rPr lang="de-CH" sz="1200" dirty="0" err="1"/>
              <a:t>choix</a:t>
            </a:r>
            <a:endParaRPr lang="de-CH" sz="1200" dirty="0"/>
          </a:p>
        </p:txBody>
      </p:sp>
      <p:sp>
        <p:nvSpPr>
          <p:cNvPr id="21" name="Rechteck 20">
            <a:extLst>
              <a:ext uri="{FF2B5EF4-FFF2-40B4-BE49-F238E27FC236}">
                <a16:creationId xmlns:a16="http://schemas.microsoft.com/office/drawing/2014/main" id="{EB5852A2-AD54-CC5B-A061-459223AE72BB}"/>
              </a:ext>
            </a:extLst>
          </p:cNvPr>
          <p:cNvSpPr/>
          <p:nvPr/>
        </p:nvSpPr>
        <p:spPr bwMode="auto">
          <a:xfrm>
            <a:off x="5213063" y="4962624"/>
            <a:ext cx="3055886"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p:txBody>
      </p:sp>
      <p:sp>
        <p:nvSpPr>
          <p:cNvPr id="23" name="Rechteck 22">
            <a:extLst>
              <a:ext uri="{FF2B5EF4-FFF2-40B4-BE49-F238E27FC236}">
                <a16:creationId xmlns:a16="http://schemas.microsoft.com/office/drawing/2014/main" id="{BAADE1FB-BDE1-334B-989A-198AB5076C7D}"/>
              </a:ext>
            </a:extLst>
          </p:cNvPr>
          <p:cNvSpPr/>
          <p:nvPr/>
        </p:nvSpPr>
        <p:spPr bwMode="auto">
          <a:xfrm>
            <a:off x="2082560" y="3082784"/>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27" name="Rechteck 26">
            <a:extLst>
              <a:ext uri="{FF2B5EF4-FFF2-40B4-BE49-F238E27FC236}">
                <a16:creationId xmlns:a16="http://schemas.microsoft.com/office/drawing/2014/main" id="{98650C3B-08AB-772A-7B32-D7D252744CF1}"/>
              </a:ext>
            </a:extLst>
          </p:cNvPr>
          <p:cNvSpPr/>
          <p:nvPr/>
        </p:nvSpPr>
        <p:spPr bwMode="auto">
          <a:xfrm>
            <a:off x="4177045" y="3076843"/>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 Parcours</a:t>
            </a:r>
          </a:p>
        </p:txBody>
      </p:sp>
      <p:sp>
        <p:nvSpPr>
          <p:cNvPr id="28" name="Rechteck 27">
            <a:extLst>
              <a:ext uri="{FF2B5EF4-FFF2-40B4-BE49-F238E27FC236}">
                <a16:creationId xmlns:a16="http://schemas.microsoft.com/office/drawing/2014/main" id="{F71A7CF6-ED7B-41B6-E398-F1E1BD519311}"/>
              </a:ext>
            </a:extLst>
          </p:cNvPr>
          <p:cNvSpPr/>
          <p:nvPr/>
        </p:nvSpPr>
        <p:spPr bwMode="auto">
          <a:xfrm>
            <a:off x="6288012" y="3068960"/>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 au </a:t>
            </a:r>
            <a:r>
              <a:rPr lang="de-CH" sz="1200" dirty="0" err="1"/>
              <a:t>choix</a:t>
            </a:r>
            <a:endParaRPr lang="de-CH" sz="1200" dirty="0"/>
          </a:p>
        </p:txBody>
      </p:sp>
      <p:sp>
        <p:nvSpPr>
          <p:cNvPr id="31" name="Rechteck 30">
            <a:extLst>
              <a:ext uri="{FF2B5EF4-FFF2-40B4-BE49-F238E27FC236}">
                <a16:creationId xmlns:a16="http://schemas.microsoft.com/office/drawing/2014/main" id="{C9186415-1A29-816D-05D9-CCB32ADDC339}"/>
              </a:ext>
            </a:extLst>
          </p:cNvPr>
          <p:cNvSpPr/>
          <p:nvPr/>
        </p:nvSpPr>
        <p:spPr bwMode="auto">
          <a:xfrm>
            <a:off x="5215660" y="3439236"/>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 au </a:t>
            </a:r>
            <a:r>
              <a:rPr lang="de-CH" sz="1200" dirty="0" err="1"/>
              <a:t>choix</a:t>
            </a:r>
            <a:endParaRPr lang="de-CH" sz="1200" dirty="0"/>
          </a:p>
        </p:txBody>
      </p:sp>
      <p:sp>
        <p:nvSpPr>
          <p:cNvPr id="34" name="Rechteck 33">
            <a:extLst>
              <a:ext uri="{FF2B5EF4-FFF2-40B4-BE49-F238E27FC236}">
                <a16:creationId xmlns:a16="http://schemas.microsoft.com/office/drawing/2014/main" id="{97D76080-59EE-92D0-74C8-0555D4C9B32D}"/>
              </a:ext>
            </a:extLst>
          </p:cNvPr>
          <p:cNvSpPr/>
          <p:nvPr/>
        </p:nvSpPr>
        <p:spPr bwMode="auto">
          <a:xfrm>
            <a:off x="2082560" y="3447125"/>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Parcours</a:t>
            </a:r>
          </a:p>
        </p:txBody>
      </p:sp>
      <p:sp>
        <p:nvSpPr>
          <p:cNvPr id="35" name="Rechteck 34">
            <a:extLst>
              <a:ext uri="{FF2B5EF4-FFF2-40B4-BE49-F238E27FC236}">
                <a16:creationId xmlns:a16="http://schemas.microsoft.com/office/drawing/2014/main" id="{9B424A69-F051-FCCE-C098-E8A0937D8C38}"/>
              </a:ext>
            </a:extLst>
          </p:cNvPr>
          <p:cNvSpPr/>
          <p:nvPr/>
        </p:nvSpPr>
        <p:spPr bwMode="auto">
          <a:xfrm>
            <a:off x="5213063" y="3819163"/>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p:txBody>
      </p:sp>
      <p:sp>
        <p:nvSpPr>
          <p:cNvPr id="36" name="Rechteck 35">
            <a:extLst>
              <a:ext uri="{FF2B5EF4-FFF2-40B4-BE49-F238E27FC236}">
                <a16:creationId xmlns:a16="http://schemas.microsoft.com/office/drawing/2014/main" id="{66A61204-5B78-9F82-308D-95B33AC61525}"/>
              </a:ext>
            </a:extLst>
          </p:cNvPr>
          <p:cNvSpPr/>
          <p:nvPr/>
        </p:nvSpPr>
        <p:spPr bwMode="auto">
          <a:xfrm>
            <a:off x="2082560" y="4201496"/>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 Jeu au </a:t>
            </a:r>
            <a:r>
              <a:rPr lang="de-CH" sz="1200" dirty="0" err="1"/>
              <a:t>choix</a:t>
            </a:r>
            <a:endParaRPr lang="de-CH" sz="1200" dirty="0"/>
          </a:p>
        </p:txBody>
      </p:sp>
      <p:sp>
        <p:nvSpPr>
          <p:cNvPr id="37" name="Rechteck 36">
            <a:extLst>
              <a:ext uri="{FF2B5EF4-FFF2-40B4-BE49-F238E27FC236}">
                <a16:creationId xmlns:a16="http://schemas.microsoft.com/office/drawing/2014/main" id="{2895FA76-2BD5-F85B-E866-FDD0948C0E0D}"/>
              </a:ext>
            </a:extLst>
          </p:cNvPr>
          <p:cNvSpPr/>
          <p:nvPr/>
        </p:nvSpPr>
        <p:spPr bwMode="auto">
          <a:xfrm>
            <a:off x="5223143" y="420093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Gymnastique</a:t>
            </a:r>
            <a:r>
              <a:rPr lang="de-CH" sz="1200" dirty="0"/>
              <a:t> au </a:t>
            </a:r>
            <a:r>
              <a:rPr lang="de-CH" sz="1200" dirty="0" err="1"/>
              <a:t>sol</a:t>
            </a:r>
            <a:r>
              <a:rPr lang="de-CH" sz="1200" dirty="0"/>
              <a:t> et </a:t>
            </a:r>
            <a:r>
              <a:rPr lang="de-CH" sz="1200" dirty="0" err="1"/>
              <a:t>aux</a:t>
            </a:r>
            <a:r>
              <a:rPr lang="de-CH" sz="1200" dirty="0"/>
              <a:t> </a:t>
            </a:r>
            <a:r>
              <a:rPr lang="de-CH" sz="1200" dirty="0" err="1"/>
              <a:t>engins</a:t>
            </a:r>
            <a:endParaRPr lang="de-CH" sz="1200" dirty="0"/>
          </a:p>
        </p:txBody>
      </p:sp>
      <p:sp>
        <p:nvSpPr>
          <p:cNvPr id="38" name="Rechteck 37">
            <a:extLst>
              <a:ext uri="{FF2B5EF4-FFF2-40B4-BE49-F238E27FC236}">
                <a16:creationId xmlns:a16="http://schemas.microsoft.com/office/drawing/2014/main" id="{5139154D-F91F-4963-B635-D7EA2A59FEC8}"/>
              </a:ext>
            </a:extLst>
          </p:cNvPr>
          <p:cNvSpPr/>
          <p:nvPr/>
        </p:nvSpPr>
        <p:spPr bwMode="auto">
          <a:xfrm>
            <a:off x="5220546" y="4580857"/>
            <a:ext cx="3055886"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Acrobaties</a:t>
            </a:r>
            <a:r>
              <a:rPr lang="de-CH" sz="1200" dirty="0"/>
              <a:t> </a:t>
            </a:r>
            <a:r>
              <a:rPr lang="de-CH" sz="1200" dirty="0" err="1"/>
              <a:t>avec</a:t>
            </a:r>
            <a:r>
              <a:rPr lang="de-CH" sz="1200" dirty="0"/>
              <a:t> des </a:t>
            </a:r>
            <a:r>
              <a:rPr lang="de-CH" sz="1200" dirty="0" err="1"/>
              <a:t>partenaires</a:t>
            </a:r>
            <a:endParaRPr lang="de-CH" sz="1200" dirty="0"/>
          </a:p>
        </p:txBody>
      </p:sp>
      <p:sp>
        <p:nvSpPr>
          <p:cNvPr id="14" name="SeitenzahlBenutzerdefiniert">
            <a:extLst>
              <a:ext uri="{FF2B5EF4-FFF2-40B4-BE49-F238E27FC236}">
                <a16:creationId xmlns:a16="http://schemas.microsoft.com/office/drawing/2014/main" id="{B0A8F5FF-655D-067C-4BDD-E340DA755C9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344960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1000"/>
                                        <p:tgtEl>
                                          <p:spTgt spid="3"/>
                                        </p:tgtEl>
                                      </p:cBhvr>
                                    </p:animEffect>
                                    <p:anim calcmode="lin" valueType="num">
                                      <p:cBhvr>
                                        <p:cTn id="104" dur="1000" fill="hold"/>
                                        <p:tgtEl>
                                          <p:spTgt spid="3"/>
                                        </p:tgtEl>
                                        <p:attrNameLst>
                                          <p:attrName>ppt_x</p:attrName>
                                        </p:attrNameLst>
                                      </p:cBhvr>
                                      <p:tavLst>
                                        <p:tav tm="0">
                                          <p:val>
                                            <p:strVal val="#ppt_x"/>
                                          </p:val>
                                        </p:tav>
                                        <p:tav tm="100000">
                                          <p:val>
                                            <p:strVal val="#ppt_x"/>
                                          </p:val>
                                        </p:tav>
                                      </p:tavLst>
                                    </p:anim>
                                    <p:anim calcmode="lin" valueType="num">
                                      <p:cBhvr>
                                        <p:cTn id="105" dur="1000" fill="hold"/>
                                        <p:tgtEl>
                                          <p:spTgt spid="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2" grpId="0" animBg="1"/>
      <p:bldP spid="25" grpId="0" animBg="1"/>
      <p:bldP spid="26" grpId="0" animBg="1"/>
      <p:bldP spid="30" grpId="0" animBg="1"/>
      <p:bldP spid="33" grpId="0" animBg="1"/>
      <p:bldP spid="2" grpId="0" animBg="1"/>
      <p:bldP spid="18" grpId="0" animBg="1"/>
      <p:bldP spid="19" grpId="0" animBg="1"/>
      <p:bldP spid="21" grpId="0" animBg="1"/>
      <p:bldP spid="23" grpId="0" animBg="1"/>
      <p:bldP spid="27" grpId="0" animBg="1"/>
      <p:bldP spid="28" grpId="0" animBg="1"/>
      <p:bldP spid="31" grpId="0" animBg="1"/>
      <p:bldP spid="34" grpId="0" animBg="1"/>
      <p:bldP spid="35" grpId="0" animBg="1"/>
      <p:bldP spid="36" grpId="0" animBg="1"/>
      <p:bldP spid="37" grpId="0" animBg="1"/>
      <p:bldP spid="3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377F-5E39-1246-EB5E-D14439A75D0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8BB3F58-63FD-61EB-6D38-B8D35B144291}"/>
              </a:ext>
            </a:extLst>
          </p:cNvPr>
          <p:cNvSpPr>
            <a:spLocks noGrp="1"/>
          </p:cNvSpPr>
          <p:nvPr>
            <p:ph type="title"/>
          </p:nvPr>
        </p:nvSpPr>
        <p:spPr/>
        <p:txBody>
          <a:bodyPr/>
          <a:lstStyle/>
          <a:p>
            <a:r>
              <a:rPr lang="de-CH" dirty="0"/>
              <a:t>Sport </a:t>
            </a:r>
            <a:r>
              <a:rPr lang="de-CH" dirty="0" err="1"/>
              <a:t>nell’esercito</a:t>
            </a:r>
            <a:r>
              <a:rPr lang="de-CH" dirty="0"/>
              <a:t> – </a:t>
            </a:r>
            <a:r>
              <a:rPr lang="de-CH" dirty="0" err="1"/>
              <a:t>Cfo</a:t>
            </a:r>
            <a:r>
              <a:rPr lang="de-CH" dirty="0"/>
              <a:t> </a:t>
            </a:r>
            <a:r>
              <a:rPr lang="de-CH" dirty="0" err="1"/>
              <a:t>capocuc</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3" name="Rechteck 2">
            <a:extLst>
              <a:ext uri="{FF2B5EF4-FFF2-40B4-BE49-F238E27FC236}">
                <a16:creationId xmlns:a16="http://schemas.microsoft.com/office/drawing/2014/main" id="{2682E3D1-82BD-7362-692A-831A12A5BB04}"/>
              </a:ext>
            </a:extLst>
          </p:cNvPr>
          <p:cNvSpPr/>
          <p:nvPr/>
        </p:nvSpPr>
        <p:spPr bwMode="auto">
          <a:xfrm rot="16200000">
            <a:off x="7213508" y="3972729"/>
            <a:ext cx="2949562" cy="432048"/>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t>Teoria </a:t>
            </a:r>
            <a:r>
              <a:rPr lang="de-CH" sz="1100" dirty="0" err="1"/>
              <a:t>sport</a:t>
            </a:r>
            <a:r>
              <a:rPr lang="de-CH" sz="1100" dirty="0"/>
              <a:t> e </a:t>
            </a:r>
            <a:r>
              <a:rPr lang="de-CH" sz="1100" dirty="0" err="1"/>
              <a:t>alimentazione</a:t>
            </a:r>
            <a:endParaRPr lang="de-CH" sz="1100" dirty="0"/>
          </a:p>
        </p:txBody>
      </p:sp>
      <p:sp>
        <p:nvSpPr>
          <p:cNvPr id="5" name="Rechteck 4">
            <a:extLst>
              <a:ext uri="{FF2B5EF4-FFF2-40B4-BE49-F238E27FC236}">
                <a16:creationId xmlns:a16="http://schemas.microsoft.com/office/drawing/2014/main" id="{502B1365-B373-6564-14FA-20433457D660}"/>
              </a:ext>
            </a:extLst>
          </p:cNvPr>
          <p:cNvSpPr/>
          <p:nvPr/>
        </p:nvSpPr>
        <p:spPr bwMode="auto">
          <a:xfrm>
            <a:off x="1055440" y="1504242"/>
            <a:ext cx="8640960"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6" name="Rechteck 5">
            <a:extLst>
              <a:ext uri="{FF2B5EF4-FFF2-40B4-BE49-F238E27FC236}">
                <a16:creationId xmlns:a16="http://schemas.microsoft.com/office/drawing/2014/main" id="{7E90324C-D6E5-E4FD-B04E-C0CA36132646}"/>
              </a:ext>
            </a:extLst>
          </p:cNvPr>
          <p:cNvSpPr/>
          <p:nvPr/>
        </p:nvSpPr>
        <p:spPr bwMode="auto">
          <a:xfrm>
            <a:off x="9768408" y="1504243"/>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E3C8AFA3-3F20-1A6C-FCE9-5BD61F6988D7}"/>
              </a:ext>
            </a:extLst>
          </p:cNvPr>
          <p:cNvSpPr/>
          <p:nvPr/>
        </p:nvSpPr>
        <p:spPr bwMode="auto">
          <a:xfrm>
            <a:off x="1055440" y="5815774"/>
            <a:ext cx="8640960"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fr-CH" sz="950" dirty="0">
              <a:solidFill>
                <a:srgbClr val="000000"/>
              </a:solidFill>
            </a:endParaRPr>
          </a:p>
        </p:txBody>
      </p:sp>
      <p:sp>
        <p:nvSpPr>
          <p:cNvPr id="8" name="Rechteck 7">
            <a:extLst>
              <a:ext uri="{FF2B5EF4-FFF2-40B4-BE49-F238E27FC236}">
                <a16:creationId xmlns:a16="http://schemas.microsoft.com/office/drawing/2014/main" id="{AD0F1753-6A3A-0590-E5CF-4D35C6DB211E}"/>
              </a:ext>
            </a:extLst>
          </p:cNvPr>
          <p:cNvSpPr/>
          <p:nvPr/>
        </p:nvSpPr>
        <p:spPr bwMode="auto">
          <a:xfrm>
            <a:off x="9768408" y="5810362"/>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CBCE94FA-177F-2527-E6A3-444D7C09372D}"/>
              </a:ext>
            </a:extLst>
          </p:cNvPr>
          <p:cNvSpPr/>
          <p:nvPr/>
        </p:nvSpPr>
        <p:spPr bwMode="auto">
          <a:xfrm>
            <a:off x="9768408" y="623731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49181D56-F48F-379C-07C2-DBDB93886A3D}"/>
              </a:ext>
            </a:extLst>
          </p:cNvPr>
          <p:cNvSpPr/>
          <p:nvPr/>
        </p:nvSpPr>
        <p:spPr bwMode="auto">
          <a:xfrm>
            <a:off x="1055440" y="1912842"/>
            <a:ext cx="8640960" cy="3862073"/>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11" name="Rechteck 10">
            <a:extLst>
              <a:ext uri="{FF2B5EF4-FFF2-40B4-BE49-F238E27FC236}">
                <a16:creationId xmlns:a16="http://schemas.microsoft.com/office/drawing/2014/main" id="{076BB1D2-800B-19C3-3B32-72E72BA8095A}"/>
              </a:ext>
            </a:extLst>
          </p:cNvPr>
          <p:cNvSpPr/>
          <p:nvPr/>
        </p:nvSpPr>
        <p:spPr bwMode="auto">
          <a:xfrm>
            <a:off x="9768408" y="1913782"/>
            <a:ext cx="648072" cy="386113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86C80AEE-E685-E8B2-B5A5-90D692C0D72B}"/>
              </a:ext>
            </a:extLst>
          </p:cNvPr>
          <p:cNvSpPr/>
          <p:nvPr/>
        </p:nvSpPr>
        <p:spPr bwMode="auto">
          <a:xfrm>
            <a:off x="8904313" y="6237312"/>
            <a:ext cx="769466"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13" name="Textfeld 4">
            <a:extLst>
              <a:ext uri="{FF2B5EF4-FFF2-40B4-BE49-F238E27FC236}">
                <a16:creationId xmlns:a16="http://schemas.microsoft.com/office/drawing/2014/main" id="{C64066C4-090C-FAA0-6673-DC126CE6C007}"/>
              </a:ext>
            </a:extLst>
          </p:cNvPr>
          <p:cNvSpPr txBox="1">
            <a:spLocks noChangeArrowheads="1"/>
          </p:cNvSpPr>
          <p:nvPr/>
        </p:nvSpPr>
        <p:spPr bwMode="auto">
          <a:xfrm>
            <a:off x="1127448" y="2196317"/>
            <a:ext cx="84249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err="1">
                <a:solidFill>
                  <a:srgbClr val="FFFFFF"/>
                </a:solidFill>
              </a:rPr>
              <a:t>Cfo</a:t>
            </a:r>
            <a:br>
              <a:rPr lang="de-CH" altLang="fr-FR" sz="1100" b="1" dirty="0">
                <a:solidFill>
                  <a:srgbClr val="FFFFFF"/>
                </a:solidFill>
              </a:rPr>
            </a:br>
            <a:r>
              <a:rPr lang="de-CH" altLang="fr-FR" sz="1100" b="1" dirty="0">
                <a:solidFill>
                  <a:srgbClr val="FFFFFF"/>
                </a:solidFill>
              </a:rPr>
              <a:t>sett</a:t>
            </a:r>
          </a:p>
        </p:txBody>
      </p:sp>
      <p:sp>
        <p:nvSpPr>
          <p:cNvPr id="15" name="Rechteck 14">
            <a:extLst>
              <a:ext uri="{FF2B5EF4-FFF2-40B4-BE49-F238E27FC236}">
                <a16:creationId xmlns:a16="http://schemas.microsoft.com/office/drawing/2014/main" id="{7942CF08-1B30-6684-B461-25C78E836581}"/>
              </a:ext>
            </a:extLst>
          </p:cNvPr>
          <p:cNvSpPr/>
          <p:nvPr/>
        </p:nvSpPr>
        <p:spPr bwMode="auto">
          <a:xfrm rot="16200000">
            <a:off x="300739" y="3972731"/>
            <a:ext cx="2949562"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t>TFE 5 </a:t>
            </a:r>
            <a:r>
              <a:rPr lang="de-CH" sz="1100" dirty="0" err="1"/>
              <a:t>discipline</a:t>
            </a:r>
            <a:endParaRPr lang="de-CH" sz="1100" dirty="0"/>
          </a:p>
        </p:txBody>
      </p:sp>
      <p:sp>
        <p:nvSpPr>
          <p:cNvPr id="22" name="Rechteck 21">
            <a:extLst>
              <a:ext uri="{FF2B5EF4-FFF2-40B4-BE49-F238E27FC236}">
                <a16:creationId xmlns:a16="http://schemas.microsoft.com/office/drawing/2014/main" id="{2D17009E-3048-585A-920A-752EDDDB7603}"/>
              </a:ext>
            </a:extLst>
          </p:cNvPr>
          <p:cNvSpPr/>
          <p:nvPr/>
        </p:nvSpPr>
        <p:spPr bwMode="auto">
          <a:xfrm rot="16200000">
            <a:off x="7751598" y="3972753"/>
            <a:ext cx="294956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100" dirty="0"/>
              <a:t>Torneo di </a:t>
            </a:r>
            <a:r>
              <a:rPr lang="de-CH" sz="1100" dirty="0" err="1"/>
              <a:t>gioco</a:t>
            </a:r>
            <a:endParaRPr kumimoji="0" lang="de-CH" sz="1100" b="0" i="0" u="none" strike="noStrike" cap="none" normalizeH="0" baseline="0" dirty="0">
              <a:ln>
                <a:noFill/>
              </a:ln>
              <a:solidFill>
                <a:schemeClr val="tx1"/>
              </a:solidFill>
              <a:effectLst/>
              <a:latin typeface="Arial" charset="0"/>
            </a:endParaRPr>
          </a:p>
        </p:txBody>
      </p:sp>
      <p:sp>
        <p:nvSpPr>
          <p:cNvPr id="25" name="Textfeld 14">
            <a:extLst>
              <a:ext uri="{FF2B5EF4-FFF2-40B4-BE49-F238E27FC236}">
                <a16:creationId xmlns:a16="http://schemas.microsoft.com/office/drawing/2014/main" id="{081238C2-E2EA-9508-345B-057A0C252808}"/>
              </a:ext>
            </a:extLst>
          </p:cNvPr>
          <p:cNvSpPr txBox="1">
            <a:spLocks noChangeArrowheads="1"/>
          </p:cNvSpPr>
          <p:nvPr/>
        </p:nvSpPr>
        <p:spPr bwMode="auto">
          <a:xfrm>
            <a:off x="1559496" y="2275199"/>
            <a:ext cx="676875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1-5</a:t>
            </a:r>
          </a:p>
        </p:txBody>
      </p:sp>
      <p:sp>
        <p:nvSpPr>
          <p:cNvPr id="26" name="Textfeld 14">
            <a:extLst>
              <a:ext uri="{FF2B5EF4-FFF2-40B4-BE49-F238E27FC236}">
                <a16:creationId xmlns:a16="http://schemas.microsoft.com/office/drawing/2014/main" id="{F105C957-83F3-8A9C-212D-1216672A67C4}"/>
              </a:ext>
            </a:extLst>
          </p:cNvPr>
          <p:cNvSpPr txBox="1">
            <a:spLocks noChangeArrowheads="1"/>
          </p:cNvSpPr>
          <p:nvPr/>
        </p:nvSpPr>
        <p:spPr bwMode="auto">
          <a:xfrm>
            <a:off x="8328248" y="2273260"/>
            <a:ext cx="119862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30" name="Rechteck 29">
            <a:extLst>
              <a:ext uri="{FF2B5EF4-FFF2-40B4-BE49-F238E27FC236}">
                <a16:creationId xmlns:a16="http://schemas.microsoft.com/office/drawing/2014/main" id="{6F891345-3571-E2CC-B142-BA61A8DFC6C6}"/>
              </a:ext>
            </a:extLst>
          </p:cNvPr>
          <p:cNvSpPr/>
          <p:nvPr/>
        </p:nvSpPr>
        <p:spPr bwMode="auto">
          <a:xfrm>
            <a:off x="2086174" y="5349946"/>
            <a:ext cx="6182775"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a:t>Light-Contact</a:t>
            </a:r>
          </a:p>
        </p:txBody>
      </p:sp>
      <p:sp>
        <p:nvSpPr>
          <p:cNvPr id="33" name="Rechteck 32">
            <a:extLst>
              <a:ext uri="{FF2B5EF4-FFF2-40B4-BE49-F238E27FC236}">
                <a16:creationId xmlns:a16="http://schemas.microsoft.com/office/drawing/2014/main" id="{C4BBB145-7263-9CD3-64B8-F6BDD8231020}"/>
              </a:ext>
            </a:extLst>
          </p:cNvPr>
          <p:cNvSpPr/>
          <p:nvPr/>
        </p:nvSpPr>
        <p:spPr bwMode="auto">
          <a:xfrm>
            <a:off x="2086175" y="4963131"/>
            <a:ext cx="3055886" cy="313083"/>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Giochi</a:t>
            </a:r>
            <a:r>
              <a:rPr lang="de-CH" sz="1100" dirty="0"/>
              <a:t> di </a:t>
            </a:r>
            <a:r>
              <a:rPr lang="de-CH" sz="1100" dirty="0" err="1"/>
              <a:t>combattimento</a:t>
            </a:r>
            <a:r>
              <a:rPr lang="de-CH" sz="1100" dirty="0"/>
              <a:t> e </a:t>
            </a:r>
            <a:r>
              <a:rPr lang="de-CH" sz="1100" dirty="0" err="1"/>
              <a:t>lotta</a:t>
            </a:r>
            <a:endParaRPr lang="de-CH" sz="1100" dirty="0"/>
          </a:p>
        </p:txBody>
      </p:sp>
      <p:sp>
        <p:nvSpPr>
          <p:cNvPr id="2" name="Rechteck 1">
            <a:extLst>
              <a:ext uri="{FF2B5EF4-FFF2-40B4-BE49-F238E27FC236}">
                <a16:creationId xmlns:a16="http://schemas.microsoft.com/office/drawing/2014/main" id="{9D8985B3-B3BD-787D-4C1D-3D695F563141}"/>
              </a:ext>
            </a:extLst>
          </p:cNvPr>
          <p:cNvSpPr/>
          <p:nvPr/>
        </p:nvSpPr>
        <p:spPr bwMode="auto">
          <a:xfrm>
            <a:off x="2086174" y="2713971"/>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100" dirty="0">
                <a:solidFill>
                  <a:srgbClr val="000000"/>
                </a:solidFill>
              </a:rPr>
              <a:t>Forme dei circuiti di forza</a:t>
            </a:r>
            <a:endParaRPr lang="de-CH" sz="1100" dirty="0"/>
          </a:p>
        </p:txBody>
      </p:sp>
      <p:sp>
        <p:nvSpPr>
          <p:cNvPr id="18" name="Rechteck 17">
            <a:extLst>
              <a:ext uri="{FF2B5EF4-FFF2-40B4-BE49-F238E27FC236}">
                <a16:creationId xmlns:a16="http://schemas.microsoft.com/office/drawing/2014/main" id="{00EFA892-2DF8-F917-E8F2-20CBFA5B7FA2}"/>
              </a:ext>
            </a:extLst>
          </p:cNvPr>
          <p:cNvSpPr/>
          <p:nvPr/>
        </p:nvSpPr>
        <p:spPr bwMode="auto">
          <a:xfrm>
            <a:off x="4186044" y="2713971"/>
            <a:ext cx="1988420" cy="314302"/>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Arrampicata</a:t>
            </a:r>
            <a:endParaRPr lang="de-CH" sz="1100" dirty="0"/>
          </a:p>
        </p:txBody>
      </p:sp>
      <p:sp>
        <p:nvSpPr>
          <p:cNvPr id="19" name="Rechteck 18">
            <a:extLst>
              <a:ext uri="{FF2B5EF4-FFF2-40B4-BE49-F238E27FC236}">
                <a16:creationId xmlns:a16="http://schemas.microsoft.com/office/drawing/2014/main" id="{4997A586-E96C-5D52-8062-1E0CA0A19DE5}"/>
              </a:ext>
            </a:extLst>
          </p:cNvPr>
          <p:cNvSpPr/>
          <p:nvPr/>
        </p:nvSpPr>
        <p:spPr bwMode="auto">
          <a:xfrm>
            <a:off x="6280529" y="2698684"/>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Gioco</a:t>
            </a:r>
            <a:r>
              <a:rPr lang="de-CH" sz="1100" dirty="0"/>
              <a:t> a </a:t>
            </a:r>
            <a:r>
              <a:rPr lang="de-CH" sz="1100" dirty="0" err="1"/>
              <a:t>scelta</a:t>
            </a:r>
            <a:endParaRPr lang="de-CH" sz="1100" dirty="0"/>
          </a:p>
        </p:txBody>
      </p:sp>
      <p:sp>
        <p:nvSpPr>
          <p:cNvPr id="21" name="Rechteck 20">
            <a:extLst>
              <a:ext uri="{FF2B5EF4-FFF2-40B4-BE49-F238E27FC236}">
                <a16:creationId xmlns:a16="http://schemas.microsoft.com/office/drawing/2014/main" id="{3A86D3A7-15B4-C65E-2093-257FEECF6230}"/>
              </a:ext>
            </a:extLst>
          </p:cNvPr>
          <p:cNvSpPr/>
          <p:nvPr/>
        </p:nvSpPr>
        <p:spPr bwMode="auto">
          <a:xfrm>
            <a:off x="5213063" y="4962624"/>
            <a:ext cx="3055886" cy="31359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a:t>Light-Contact</a:t>
            </a:r>
          </a:p>
        </p:txBody>
      </p:sp>
      <p:sp>
        <p:nvSpPr>
          <p:cNvPr id="23" name="Rechteck 22">
            <a:extLst>
              <a:ext uri="{FF2B5EF4-FFF2-40B4-BE49-F238E27FC236}">
                <a16:creationId xmlns:a16="http://schemas.microsoft.com/office/drawing/2014/main" id="{1727346A-1929-7615-7597-E95790D95A24}"/>
              </a:ext>
            </a:extLst>
          </p:cNvPr>
          <p:cNvSpPr/>
          <p:nvPr/>
        </p:nvSpPr>
        <p:spPr bwMode="auto">
          <a:xfrm>
            <a:off x="2082560" y="3082784"/>
            <a:ext cx="1988420" cy="298791"/>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100" dirty="0">
                <a:solidFill>
                  <a:srgbClr val="000000"/>
                </a:solidFill>
              </a:rPr>
              <a:t>Forme dei circuiti di forza</a:t>
            </a:r>
            <a:endParaRPr lang="de-CH" sz="1100" dirty="0"/>
          </a:p>
        </p:txBody>
      </p:sp>
      <p:sp>
        <p:nvSpPr>
          <p:cNvPr id="27" name="Rechteck 26">
            <a:extLst>
              <a:ext uri="{FF2B5EF4-FFF2-40B4-BE49-F238E27FC236}">
                <a16:creationId xmlns:a16="http://schemas.microsoft.com/office/drawing/2014/main" id="{DE5D64BF-3261-B15C-1873-AAF03E9B02BD}"/>
              </a:ext>
            </a:extLst>
          </p:cNvPr>
          <p:cNvSpPr/>
          <p:nvPr/>
        </p:nvSpPr>
        <p:spPr bwMode="auto">
          <a:xfrm>
            <a:off x="4177045" y="3076843"/>
            <a:ext cx="1988420" cy="31430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 </a:t>
            </a:r>
            <a:r>
              <a:rPr lang="de-CH" sz="1100" dirty="0" err="1"/>
              <a:t>Percorso</a:t>
            </a:r>
            <a:endParaRPr lang="de-CH" sz="1100" dirty="0"/>
          </a:p>
        </p:txBody>
      </p:sp>
      <p:sp>
        <p:nvSpPr>
          <p:cNvPr id="28" name="Rechteck 27">
            <a:extLst>
              <a:ext uri="{FF2B5EF4-FFF2-40B4-BE49-F238E27FC236}">
                <a16:creationId xmlns:a16="http://schemas.microsoft.com/office/drawing/2014/main" id="{6EC1E664-6225-0B97-9C54-9D56AA76D190}"/>
              </a:ext>
            </a:extLst>
          </p:cNvPr>
          <p:cNvSpPr/>
          <p:nvPr/>
        </p:nvSpPr>
        <p:spPr bwMode="auto">
          <a:xfrm>
            <a:off x="6288012" y="3068960"/>
            <a:ext cx="1988420"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Gioco</a:t>
            </a:r>
            <a:r>
              <a:rPr lang="de-CH" sz="1100" dirty="0"/>
              <a:t> a </a:t>
            </a:r>
            <a:r>
              <a:rPr lang="de-CH" sz="1100" dirty="0" err="1"/>
              <a:t>scelta</a:t>
            </a:r>
            <a:endParaRPr lang="de-CH" sz="1100" dirty="0"/>
          </a:p>
        </p:txBody>
      </p:sp>
      <p:sp>
        <p:nvSpPr>
          <p:cNvPr id="31" name="Rechteck 30">
            <a:extLst>
              <a:ext uri="{FF2B5EF4-FFF2-40B4-BE49-F238E27FC236}">
                <a16:creationId xmlns:a16="http://schemas.microsoft.com/office/drawing/2014/main" id="{E5A66D15-B2EF-1CBD-5676-B6CE4E5E427E}"/>
              </a:ext>
            </a:extLst>
          </p:cNvPr>
          <p:cNvSpPr/>
          <p:nvPr/>
        </p:nvSpPr>
        <p:spPr bwMode="auto">
          <a:xfrm>
            <a:off x="5215660" y="3439236"/>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Gioco</a:t>
            </a:r>
            <a:r>
              <a:rPr lang="de-CH" sz="1100" dirty="0"/>
              <a:t> a </a:t>
            </a:r>
            <a:r>
              <a:rPr lang="de-CH" sz="1100" dirty="0" err="1"/>
              <a:t>scelta</a:t>
            </a:r>
            <a:endParaRPr lang="de-CH" sz="1100" dirty="0"/>
          </a:p>
        </p:txBody>
      </p:sp>
      <p:sp>
        <p:nvSpPr>
          <p:cNvPr id="34" name="Rechteck 33">
            <a:extLst>
              <a:ext uri="{FF2B5EF4-FFF2-40B4-BE49-F238E27FC236}">
                <a16:creationId xmlns:a16="http://schemas.microsoft.com/office/drawing/2014/main" id="{CAF4D72C-A1A2-183C-A503-7646A80DE6E3}"/>
              </a:ext>
            </a:extLst>
          </p:cNvPr>
          <p:cNvSpPr/>
          <p:nvPr/>
        </p:nvSpPr>
        <p:spPr bwMode="auto">
          <a:xfrm>
            <a:off x="2082560" y="3447125"/>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Percorso</a:t>
            </a:r>
            <a:endParaRPr lang="de-CH" sz="1100" dirty="0"/>
          </a:p>
        </p:txBody>
      </p:sp>
      <p:sp>
        <p:nvSpPr>
          <p:cNvPr id="35" name="Rechteck 34">
            <a:extLst>
              <a:ext uri="{FF2B5EF4-FFF2-40B4-BE49-F238E27FC236}">
                <a16:creationId xmlns:a16="http://schemas.microsoft.com/office/drawing/2014/main" id="{FB8A4586-0DD3-6436-5686-C8C38E33B28C}"/>
              </a:ext>
            </a:extLst>
          </p:cNvPr>
          <p:cNvSpPr/>
          <p:nvPr/>
        </p:nvSpPr>
        <p:spPr bwMode="auto">
          <a:xfrm>
            <a:off x="5213063" y="3819163"/>
            <a:ext cx="3055886" cy="324034"/>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it-IT" sz="1100" dirty="0">
                <a:solidFill>
                  <a:srgbClr val="000000"/>
                </a:solidFill>
              </a:rPr>
              <a:t>Forme dei circuiti di forza</a:t>
            </a:r>
            <a:endParaRPr lang="de-CH" sz="1100" dirty="0"/>
          </a:p>
        </p:txBody>
      </p:sp>
      <p:sp>
        <p:nvSpPr>
          <p:cNvPr id="36" name="Rechteck 35">
            <a:extLst>
              <a:ext uri="{FF2B5EF4-FFF2-40B4-BE49-F238E27FC236}">
                <a16:creationId xmlns:a16="http://schemas.microsoft.com/office/drawing/2014/main" id="{F885C730-AC61-FA31-15EF-5B7704422778}"/>
              </a:ext>
            </a:extLst>
          </p:cNvPr>
          <p:cNvSpPr/>
          <p:nvPr/>
        </p:nvSpPr>
        <p:spPr bwMode="auto">
          <a:xfrm>
            <a:off x="2082560" y="4201496"/>
            <a:ext cx="3053289" cy="696072"/>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 </a:t>
            </a:r>
            <a:r>
              <a:rPr lang="de-CH" sz="1100" dirty="0" err="1"/>
              <a:t>Gioco</a:t>
            </a:r>
            <a:r>
              <a:rPr lang="de-CH" sz="1100" dirty="0"/>
              <a:t> a </a:t>
            </a:r>
            <a:r>
              <a:rPr lang="de-CH" sz="1100" dirty="0" err="1"/>
              <a:t>scelta</a:t>
            </a:r>
            <a:endParaRPr lang="de-CH" sz="1100" dirty="0"/>
          </a:p>
        </p:txBody>
      </p:sp>
      <p:sp>
        <p:nvSpPr>
          <p:cNvPr id="37" name="Rechteck 36">
            <a:extLst>
              <a:ext uri="{FF2B5EF4-FFF2-40B4-BE49-F238E27FC236}">
                <a16:creationId xmlns:a16="http://schemas.microsoft.com/office/drawing/2014/main" id="{57B88298-7B32-532A-1B5C-7CFD0E04C950}"/>
              </a:ext>
            </a:extLst>
          </p:cNvPr>
          <p:cNvSpPr/>
          <p:nvPr/>
        </p:nvSpPr>
        <p:spPr bwMode="auto">
          <a:xfrm>
            <a:off x="5223143" y="4200930"/>
            <a:ext cx="3053289" cy="32958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Ginnastica</a:t>
            </a:r>
            <a:r>
              <a:rPr lang="de-CH" sz="1100" dirty="0"/>
              <a:t> a </a:t>
            </a:r>
            <a:r>
              <a:rPr lang="de-CH" sz="1100" dirty="0" err="1"/>
              <a:t>terra</a:t>
            </a:r>
            <a:r>
              <a:rPr lang="de-CH" sz="1100" dirty="0"/>
              <a:t>/</a:t>
            </a:r>
            <a:r>
              <a:rPr lang="de-CH" sz="1100" dirty="0" err="1"/>
              <a:t>agli</a:t>
            </a:r>
            <a:r>
              <a:rPr lang="de-CH" sz="1100" dirty="0"/>
              <a:t> </a:t>
            </a:r>
            <a:r>
              <a:rPr lang="de-CH" sz="1100" dirty="0" err="1"/>
              <a:t>attrezzi</a:t>
            </a:r>
            <a:endParaRPr lang="de-CH" sz="1100" dirty="0"/>
          </a:p>
        </p:txBody>
      </p:sp>
      <p:sp>
        <p:nvSpPr>
          <p:cNvPr id="38" name="Rechteck 37">
            <a:extLst>
              <a:ext uri="{FF2B5EF4-FFF2-40B4-BE49-F238E27FC236}">
                <a16:creationId xmlns:a16="http://schemas.microsoft.com/office/drawing/2014/main" id="{7355517B-70D7-0C3C-9C71-A2B7C19FA3BA}"/>
              </a:ext>
            </a:extLst>
          </p:cNvPr>
          <p:cNvSpPr/>
          <p:nvPr/>
        </p:nvSpPr>
        <p:spPr bwMode="auto">
          <a:xfrm>
            <a:off x="5220546" y="4580857"/>
            <a:ext cx="3055886" cy="324034"/>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100" dirty="0" err="1"/>
              <a:t>Esercizi</a:t>
            </a:r>
            <a:r>
              <a:rPr lang="de-CH" sz="1100" dirty="0"/>
              <a:t> </a:t>
            </a:r>
            <a:r>
              <a:rPr lang="de-CH" sz="1100" dirty="0" err="1"/>
              <a:t>acrobatici</a:t>
            </a:r>
            <a:r>
              <a:rPr lang="de-CH" sz="1100" dirty="0"/>
              <a:t> </a:t>
            </a:r>
            <a:r>
              <a:rPr lang="de-CH" sz="1100" dirty="0" err="1"/>
              <a:t>con</a:t>
            </a:r>
            <a:r>
              <a:rPr lang="de-CH" sz="1100" dirty="0"/>
              <a:t> </a:t>
            </a:r>
            <a:r>
              <a:rPr lang="de-CH" sz="1100" dirty="0" err="1"/>
              <a:t>partner</a:t>
            </a:r>
            <a:endParaRPr lang="de-CH" sz="1100" dirty="0"/>
          </a:p>
        </p:txBody>
      </p:sp>
      <p:sp>
        <p:nvSpPr>
          <p:cNvPr id="14" name="SeitenzahlBenutzerdefiniert">
            <a:extLst>
              <a:ext uri="{FF2B5EF4-FFF2-40B4-BE49-F238E27FC236}">
                <a16:creationId xmlns:a16="http://schemas.microsoft.com/office/drawing/2014/main" id="{855EE177-4994-E494-0C62-F113BAD6B3B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48</a:t>
            </a:r>
            <a:endParaRPr lang="de-CH" sz="900" dirty="0"/>
          </a:p>
        </p:txBody>
      </p:sp>
    </p:spTree>
    <p:extLst>
      <p:ext uri="{BB962C8B-B14F-4D97-AF65-F5344CB8AC3E}">
        <p14:creationId xmlns:p14="http://schemas.microsoft.com/office/powerpoint/2010/main" val="25814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1000"/>
                                        <p:tgtEl>
                                          <p:spTgt spid="31"/>
                                        </p:tgtEl>
                                      </p:cBhvr>
                                    </p:animEffect>
                                    <p:anim calcmode="lin" valueType="num">
                                      <p:cBhvr>
                                        <p:cTn id="65" dur="1000" fill="hold"/>
                                        <p:tgtEl>
                                          <p:spTgt spid="31"/>
                                        </p:tgtEl>
                                        <p:attrNameLst>
                                          <p:attrName>ppt_x</p:attrName>
                                        </p:attrNameLst>
                                      </p:cBhvr>
                                      <p:tavLst>
                                        <p:tav tm="0">
                                          <p:val>
                                            <p:strVal val="#ppt_x"/>
                                          </p:val>
                                        </p:tav>
                                        <p:tav tm="100000">
                                          <p:val>
                                            <p:strVal val="#ppt_x"/>
                                          </p:val>
                                        </p:tav>
                                      </p:tavLst>
                                    </p:anim>
                                    <p:anim calcmode="lin" valueType="num">
                                      <p:cBhvr>
                                        <p:cTn id="66" dur="1000" fill="hold"/>
                                        <p:tgtEl>
                                          <p:spTgt spid="3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1000"/>
                                        <p:tgtEl>
                                          <p:spTgt spid="34"/>
                                        </p:tgtEl>
                                      </p:cBhvr>
                                    </p:animEffect>
                                    <p:anim calcmode="lin" valueType="num">
                                      <p:cBhvr>
                                        <p:cTn id="70" dur="1000" fill="hold"/>
                                        <p:tgtEl>
                                          <p:spTgt spid="34"/>
                                        </p:tgtEl>
                                        <p:attrNameLst>
                                          <p:attrName>ppt_x</p:attrName>
                                        </p:attrNameLst>
                                      </p:cBhvr>
                                      <p:tavLst>
                                        <p:tav tm="0">
                                          <p:val>
                                            <p:strVal val="#ppt_x"/>
                                          </p:val>
                                        </p:tav>
                                        <p:tav tm="100000">
                                          <p:val>
                                            <p:strVal val="#ppt_x"/>
                                          </p:val>
                                        </p:tav>
                                      </p:tavLst>
                                    </p:anim>
                                    <p:anim calcmode="lin" valueType="num">
                                      <p:cBhvr>
                                        <p:cTn id="71" dur="1000" fill="hold"/>
                                        <p:tgtEl>
                                          <p:spTgt spid="3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1000"/>
                                        <p:tgtEl>
                                          <p:spTgt spid="35"/>
                                        </p:tgtEl>
                                      </p:cBhvr>
                                    </p:animEffect>
                                    <p:anim calcmode="lin" valueType="num">
                                      <p:cBhvr>
                                        <p:cTn id="75" dur="1000" fill="hold"/>
                                        <p:tgtEl>
                                          <p:spTgt spid="35"/>
                                        </p:tgtEl>
                                        <p:attrNameLst>
                                          <p:attrName>ppt_x</p:attrName>
                                        </p:attrNameLst>
                                      </p:cBhvr>
                                      <p:tavLst>
                                        <p:tav tm="0">
                                          <p:val>
                                            <p:strVal val="#ppt_x"/>
                                          </p:val>
                                        </p:tav>
                                        <p:tav tm="100000">
                                          <p:val>
                                            <p:strVal val="#ppt_x"/>
                                          </p:val>
                                        </p:tav>
                                      </p:tavLst>
                                    </p:anim>
                                    <p:anim calcmode="lin" valueType="num">
                                      <p:cBhvr>
                                        <p:cTn id="76" dur="1000" fill="hold"/>
                                        <p:tgtEl>
                                          <p:spTgt spid="3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anim calcmode="lin" valueType="num">
                                      <p:cBhvr>
                                        <p:cTn id="90" dur="1000" fill="hold"/>
                                        <p:tgtEl>
                                          <p:spTgt spid="38"/>
                                        </p:tgtEl>
                                        <p:attrNameLst>
                                          <p:attrName>ppt_x</p:attrName>
                                        </p:attrNameLst>
                                      </p:cBhvr>
                                      <p:tavLst>
                                        <p:tav tm="0">
                                          <p:val>
                                            <p:strVal val="#ppt_x"/>
                                          </p:val>
                                        </p:tav>
                                        <p:tav tm="100000">
                                          <p:val>
                                            <p:strVal val="#ppt_x"/>
                                          </p:val>
                                        </p:tav>
                                      </p:tavLst>
                                    </p:anim>
                                    <p:anim calcmode="lin" valueType="num">
                                      <p:cBhvr>
                                        <p:cTn id="9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Effect transition="in" filter="fade">
                                      <p:cBhvr>
                                        <p:cTn id="103" dur="1000"/>
                                        <p:tgtEl>
                                          <p:spTgt spid="3"/>
                                        </p:tgtEl>
                                      </p:cBhvr>
                                    </p:animEffect>
                                    <p:anim calcmode="lin" valueType="num">
                                      <p:cBhvr>
                                        <p:cTn id="104" dur="1000" fill="hold"/>
                                        <p:tgtEl>
                                          <p:spTgt spid="3"/>
                                        </p:tgtEl>
                                        <p:attrNameLst>
                                          <p:attrName>ppt_x</p:attrName>
                                        </p:attrNameLst>
                                      </p:cBhvr>
                                      <p:tavLst>
                                        <p:tav tm="0">
                                          <p:val>
                                            <p:strVal val="#ppt_x"/>
                                          </p:val>
                                        </p:tav>
                                        <p:tav tm="100000">
                                          <p:val>
                                            <p:strVal val="#ppt_x"/>
                                          </p:val>
                                        </p:tav>
                                      </p:tavLst>
                                    </p:anim>
                                    <p:anim calcmode="lin" valueType="num">
                                      <p:cBhvr>
                                        <p:cTn id="105" dur="1000" fill="hold"/>
                                        <p:tgtEl>
                                          <p:spTgt spid="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2" grpId="0" animBg="1"/>
      <p:bldP spid="25" grpId="0" animBg="1"/>
      <p:bldP spid="26" grpId="0" animBg="1"/>
      <p:bldP spid="30" grpId="0" animBg="1"/>
      <p:bldP spid="33" grpId="0" animBg="1"/>
      <p:bldP spid="2" grpId="0" animBg="1"/>
      <p:bldP spid="18" grpId="0" animBg="1"/>
      <p:bldP spid="19" grpId="0" animBg="1"/>
      <p:bldP spid="21" grpId="0" animBg="1"/>
      <p:bldP spid="23" grpId="0" animBg="1"/>
      <p:bldP spid="27" grpId="0" animBg="1"/>
      <p:bldP spid="28" grpId="0" animBg="1"/>
      <p:bldP spid="31" grpId="0" animBg="1"/>
      <p:bldP spid="34" grpId="0" animBg="1"/>
      <p:bldP spid="35" grpId="0" animBg="1"/>
      <p:bldP spid="36" grpId="0" animBg="1"/>
      <p:bldP spid="37" grpId="0" animBg="1"/>
      <p:bldP spid="3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27A8-D017-0A91-A75C-18D9ECBF849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82CF6B7-CFA4-D79E-4279-E7499EE793E5}"/>
              </a:ext>
            </a:extLst>
          </p:cNvPr>
          <p:cNvSpPr>
            <a:spLocks noGrp="1"/>
          </p:cNvSpPr>
          <p:nvPr>
            <p:ph type="title"/>
          </p:nvPr>
        </p:nvSpPr>
        <p:spPr/>
        <p:txBody>
          <a:bodyPr/>
          <a:lstStyle/>
          <a:p>
            <a:r>
              <a:rPr lang="de-CH" dirty="0"/>
              <a:t>Sport in der Armee – </a:t>
            </a:r>
            <a:r>
              <a:rPr lang="de-CH" dirty="0" err="1"/>
              <a:t>Kü</a:t>
            </a:r>
            <a:r>
              <a:rPr lang="de-CH" dirty="0"/>
              <a:t> C LG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b="0" dirty="0"/>
          </a:p>
        </p:txBody>
      </p:sp>
      <p:sp>
        <p:nvSpPr>
          <p:cNvPr id="14" name="Rechteck 13">
            <a:extLst>
              <a:ext uri="{FF2B5EF4-FFF2-40B4-BE49-F238E27FC236}">
                <a16:creationId xmlns:a16="http://schemas.microsoft.com/office/drawing/2014/main" id="{CB1BE7F0-B062-D1DF-8D62-CBD9C985E674}"/>
              </a:ext>
            </a:extLst>
          </p:cNvPr>
          <p:cNvSpPr/>
          <p:nvPr/>
        </p:nvSpPr>
        <p:spPr bwMode="auto">
          <a:xfrm>
            <a:off x="2135560" y="1772816"/>
            <a:ext cx="6804849" cy="3740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a:t>
            </a:r>
            <a:r>
              <a:rPr lang="de-CH" sz="950" dirty="0" err="1">
                <a:solidFill>
                  <a:srgbClr val="000000"/>
                </a:solidFill>
              </a:rPr>
              <a:t>dyn</a:t>
            </a:r>
            <a:r>
              <a:rPr lang="de-CH" sz="950" dirty="0">
                <a:solidFill>
                  <a:srgbClr val="000000"/>
                </a:solidFill>
              </a:rPr>
              <a:t>. Stretching – Puls erhöhen – Übergang Hauptteil)</a:t>
            </a:r>
          </a:p>
        </p:txBody>
      </p:sp>
      <p:sp>
        <p:nvSpPr>
          <p:cNvPr id="16" name="Rechteck 15">
            <a:extLst>
              <a:ext uri="{FF2B5EF4-FFF2-40B4-BE49-F238E27FC236}">
                <a16:creationId xmlns:a16="http://schemas.microsoft.com/office/drawing/2014/main" id="{36F66D09-2CB8-B8A1-9BB5-003ABB195386}"/>
              </a:ext>
            </a:extLst>
          </p:cNvPr>
          <p:cNvSpPr/>
          <p:nvPr/>
        </p:nvSpPr>
        <p:spPr bwMode="auto">
          <a:xfrm>
            <a:off x="2135560" y="4707261"/>
            <a:ext cx="6804848"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17" name="Rechteck 16">
            <a:extLst>
              <a:ext uri="{FF2B5EF4-FFF2-40B4-BE49-F238E27FC236}">
                <a16:creationId xmlns:a16="http://schemas.microsoft.com/office/drawing/2014/main" id="{8D7D2FCD-3FA9-D04A-5E41-ADB3C259DE9F}"/>
              </a:ext>
            </a:extLst>
          </p:cNvPr>
          <p:cNvSpPr/>
          <p:nvPr/>
        </p:nvSpPr>
        <p:spPr bwMode="auto">
          <a:xfrm>
            <a:off x="2135561" y="2181417"/>
            <a:ext cx="6804848"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20" name="Rechteck 19">
            <a:extLst>
              <a:ext uri="{FF2B5EF4-FFF2-40B4-BE49-F238E27FC236}">
                <a16:creationId xmlns:a16="http://schemas.microsoft.com/office/drawing/2014/main" id="{86B837D1-065D-E08B-0CB5-778376689A2C}"/>
              </a:ext>
            </a:extLst>
          </p:cNvPr>
          <p:cNvSpPr/>
          <p:nvPr/>
        </p:nvSpPr>
        <p:spPr bwMode="auto">
          <a:xfrm>
            <a:off x="9012417" y="2146910"/>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24" name="Textfeld 4">
            <a:extLst>
              <a:ext uri="{FF2B5EF4-FFF2-40B4-BE49-F238E27FC236}">
                <a16:creationId xmlns:a16="http://schemas.microsoft.com/office/drawing/2014/main" id="{572116DB-0FAF-735F-7F4B-C08372B3D16D}"/>
              </a:ext>
            </a:extLst>
          </p:cNvPr>
          <p:cNvSpPr txBox="1">
            <a:spLocks noChangeArrowheads="1"/>
          </p:cNvSpPr>
          <p:nvPr/>
        </p:nvSpPr>
        <p:spPr bwMode="auto">
          <a:xfrm>
            <a:off x="2207568" y="2464891"/>
            <a:ext cx="666083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LG</a:t>
            </a:r>
            <a:br>
              <a:rPr lang="de-CH" altLang="fr-FR" sz="1100" b="1" dirty="0">
                <a:solidFill>
                  <a:srgbClr val="FFFFFF"/>
                </a:solidFill>
              </a:rPr>
            </a:br>
            <a:r>
              <a:rPr lang="de-CH" altLang="fr-FR" sz="1100" b="1" dirty="0">
                <a:solidFill>
                  <a:srgbClr val="FFFFFF"/>
                </a:solidFill>
              </a:rPr>
              <a:t>Wo</a:t>
            </a:r>
          </a:p>
        </p:txBody>
      </p:sp>
      <p:sp>
        <p:nvSpPr>
          <p:cNvPr id="29" name="Textfeld 14">
            <a:extLst>
              <a:ext uri="{FF2B5EF4-FFF2-40B4-BE49-F238E27FC236}">
                <a16:creationId xmlns:a16="http://schemas.microsoft.com/office/drawing/2014/main" id="{F83FAEF7-1CD2-EBE4-E3FF-54FE5AC863E1}"/>
              </a:ext>
            </a:extLst>
          </p:cNvPr>
          <p:cNvSpPr txBox="1">
            <a:spLocks noChangeArrowheads="1"/>
          </p:cNvSpPr>
          <p:nvPr/>
        </p:nvSpPr>
        <p:spPr bwMode="auto">
          <a:xfrm>
            <a:off x="2639619" y="2541834"/>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32" name="Textfeld 14">
            <a:extLst>
              <a:ext uri="{FF2B5EF4-FFF2-40B4-BE49-F238E27FC236}">
                <a16:creationId xmlns:a16="http://schemas.microsoft.com/office/drawing/2014/main" id="{B32B7676-30D8-8FB3-4DD1-FE9A8FBB8C96}"/>
              </a:ext>
            </a:extLst>
          </p:cNvPr>
          <p:cNvSpPr txBox="1">
            <a:spLocks noChangeArrowheads="1"/>
          </p:cNvSpPr>
          <p:nvPr/>
        </p:nvSpPr>
        <p:spPr bwMode="auto">
          <a:xfrm>
            <a:off x="3719698" y="2541834"/>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9" name="Rechteck 38">
            <a:extLst>
              <a:ext uri="{FF2B5EF4-FFF2-40B4-BE49-F238E27FC236}">
                <a16:creationId xmlns:a16="http://schemas.microsoft.com/office/drawing/2014/main" id="{D773001D-F930-BE67-E618-6E400696EF57}"/>
              </a:ext>
            </a:extLst>
          </p:cNvPr>
          <p:cNvSpPr/>
          <p:nvPr/>
        </p:nvSpPr>
        <p:spPr bwMode="auto">
          <a:xfrm>
            <a:off x="2639553" y="2963018"/>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Einführungs-theorie</a:t>
            </a:r>
          </a:p>
        </p:txBody>
      </p:sp>
      <p:sp>
        <p:nvSpPr>
          <p:cNvPr id="40" name="Rechteck 39">
            <a:extLst>
              <a:ext uri="{FF2B5EF4-FFF2-40B4-BE49-F238E27FC236}">
                <a16:creationId xmlns:a16="http://schemas.microsoft.com/office/drawing/2014/main" id="{2ED35EAB-4347-6234-D639-AD7575C9CFCE}"/>
              </a:ext>
            </a:extLst>
          </p:cNvPr>
          <p:cNvSpPr/>
          <p:nvPr/>
        </p:nvSpPr>
        <p:spPr bwMode="auto">
          <a:xfrm>
            <a:off x="3835383" y="3763153"/>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41" name="Rechteck 40">
            <a:extLst>
              <a:ext uri="{FF2B5EF4-FFF2-40B4-BE49-F238E27FC236}">
                <a16:creationId xmlns:a16="http://schemas.microsoft.com/office/drawing/2014/main" id="{BE20B816-1113-0B2A-D2F4-30B2A70E9829}"/>
              </a:ext>
            </a:extLst>
          </p:cNvPr>
          <p:cNvSpPr/>
          <p:nvPr/>
        </p:nvSpPr>
        <p:spPr bwMode="auto">
          <a:xfrm>
            <a:off x="3835383" y="2962304"/>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(G)</a:t>
            </a:r>
          </a:p>
        </p:txBody>
      </p:sp>
      <p:sp>
        <p:nvSpPr>
          <p:cNvPr id="42" name="Rechteck 41">
            <a:extLst>
              <a:ext uri="{FF2B5EF4-FFF2-40B4-BE49-F238E27FC236}">
                <a16:creationId xmlns:a16="http://schemas.microsoft.com/office/drawing/2014/main" id="{DB1FDF0F-995B-E963-540F-DC46828C7ED6}"/>
              </a:ext>
            </a:extLst>
          </p:cNvPr>
          <p:cNvSpPr/>
          <p:nvPr/>
        </p:nvSpPr>
        <p:spPr bwMode="auto">
          <a:xfrm>
            <a:off x="9012417" y="1772816"/>
            <a:ext cx="652617" cy="3740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3" name="Rechteck 42">
            <a:extLst>
              <a:ext uri="{FF2B5EF4-FFF2-40B4-BE49-F238E27FC236}">
                <a16:creationId xmlns:a16="http://schemas.microsoft.com/office/drawing/2014/main" id="{00A3BF50-07CF-DD1A-441D-A11673B05E5C}"/>
              </a:ext>
            </a:extLst>
          </p:cNvPr>
          <p:cNvSpPr/>
          <p:nvPr/>
        </p:nvSpPr>
        <p:spPr bwMode="auto">
          <a:xfrm>
            <a:off x="9012417" y="4693214"/>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61E2ABDC-F12E-8AE7-DE2C-E41602100598}"/>
              </a:ext>
            </a:extLst>
          </p:cNvPr>
          <p:cNvSpPr/>
          <p:nvPr/>
        </p:nvSpPr>
        <p:spPr bwMode="auto">
          <a:xfrm>
            <a:off x="2639553" y="3763153"/>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45" name="Textfeld 14">
            <a:extLst>
              <a:ext uri="{FF2B5EF4-FFF2-40B4-BE49-F238E27FC236}">
                <a16:creationId xmlns:a16="http://schemas.microsoft.com/office/drawing/2014/main" id="{2C9444A3-1429-6846-FF61-C3E521A4724E}"/>
              </a:ext>
            </a:extLst>
          </p:cNvPr>
          <p:cNvSpPr txBox="1">
            <a:spLocks noChangeArrowheads="1"/>
          </p:cNvSpPr>
          <p:nvPr/>
        </p:nvSpPr>
        <p:spPr bwMode="auto">
          <a:xfrm>
            <a:off x="5700908" y="2541834"/>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46" name="Rechteck 45">
            <a:extLst>
              <a:ext uri="{FF2B5EF4-FFF2-40B4-BE49-F238E27FC236}">
                <a16:creationId xmlns:a16="http://schemas.microsoft.com/office/drawing/2014/main" id="{58C5DC90-1DF4-0C98-236C-7A92062627BC}"/>
              </a:ext>
            </a:extLst>
          </p:cNvPr>
          <p:cNvSpPr/>
          <p:nvPr/>
        </p:nvSpPr>
        <p:spPr bwMode="auto">
          <a:xfrm>
            <a:off x="5803283" y="2962303"/>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(H)</a:t>
            </a:r>
          </a:p>
        </p:txBody>
      </p:sp>
      <p:sp>
        <p:nvSpPr>
          <p:cNvPr id="47" name="Rechteck 46">
            <a:extLst>
              <a:ext uri="{FF2B5EF4-FFF2-40B4-BE49-F238E27FC236}">
                <a16:creationId xmlns:a16="http://schemas.microsoft.com/office/drawing/2014/main" id="{45953D1C-E56C-B1A4-A4E4-49D1A7AFE447}"/>
              </a:ext>
            </a:extLst>
          </p:cNvPr>
          <p:cNvSpPr/>
          <p:nvPr/>
        </p:nvSpPr>
        <p:spPr bwMode="auto">
          <a:xfrm>
            <a:off x="5803283" y="349758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
        <p:nvSpPr>
          <p:cNvPr id="48" name="Rechteck 47">
            <a:extLst>
              <a:ext uri="{FF2B5EF4-FFF2-40B4-BE49-F238E27FC236}">
                <a16:creationId xmlns:a16="http://schemas.microsoft.com/office/drawing/2014/main" id="{A8E16101-6414-EB1A-C40D-3EF8A5BDA953}"/>
              </a:ext>
            </a:extLst>
          </p:cNvPr>
          <p:cNvSpPr/>
          <p:nvPr/>
        </p:nvSpPr>
        <p:spPr bwMode="auto">
          <a:xfrm>
            <a:off x="5803283" y="4027681"/>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Pyramidentraining</a:t>
            </a:r>
          </a:p>
        </p:txBody>
      </p:sp>
      <p:sp>
        <p:nvSpPr>
          <p:cNvPr id="49" name="Rechteck 48">
            <a:extLst>
              <a:ext uri="{FF2B5EF4-FFF2-40B4-BE49-F238E27FC236}">
                <a16:creationId xmlns:a16="http://schemas.microsoft.com/office/drawing/2014/main" id="{900C6DBB-341E-080A-02C4-96844B29B368}"/>
              </a:ext>
            </a:extLst>
          </p:cNvPr>
          <p:cNvSpPr/>
          <p:nvPr/>
        </p:nvSpPr>
        <p:spPr bwMode="auto">
          <a:xfrm>
            <a:off x="7728766" y="2962303"/>
            <a:ext cx="1031533"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(H)</a:t>
            </a:r>
          </a:p>
        </p:txBody>
      </p:sp>
      <p:sp>
        <p:nvSpPr>
          <p:cNvPr id="53" name="Textfeld 14">
            <a:extLst>
              <a:ext uri="{FF2B5EF4-FFF2-40B4-BE49-F238E27FC236}">
                <a16:creationId xmlns:a16="http://schemas.microsoft.com/office/drawing/2014/main" id="{3FA9863A-1481-7FFA-724F-8314C29BC582}"/>
              </a:ext>
            </a:extLst>
          </p:cNvPr>
          <p:cNvSpPr txBox="1">
            <a:spLocks noChangeArrowheads="1"/>
          </p:cNvSpPr>
          <p:nvPr/>
        </p:nvSpPr>
        <p:spPr bwMode="auto">
          <a:xfrm>
            <a:off x="7665320" y="2539826"/>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55" name="Rechteck 54">
            <a:extLst>
              <a:ext uri="{FF2B5EF4-FFF2-40B4-BE49-F238E27FC236}">
                <a16:creationId xmlns:a16="http://schemas.microsoft.com/office/drawing/2014/main" id="{CF03A2D6-E893-0F42-0EF3-36B716C2D102}"/>
              </a:ext>
            </a:extLst>
          </p:cNvPr>
          <p:cNvSpPr/>
          <p:nvPr/>
        </p:nvSpPr>
        <p:spPr bwMode="auto">
          <a:xfrm>
            <a:off x="7715387" y="3763153"/>
            <a:ext cx="1044912"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
        <p:nvSpPr>
          <p:cNvPr id="2" name="SeitenzahlBenutzerdefiniert">
            <a:extLst>
              <a:ext uri="{FF2B5EF4-FFF2-40B4-BE49-F238E27FC236}">
                <a16:creationId xmlns:a16="http://schemas.microsoft.com/office/drawing/2014/main" id="{006BAAB5-F057-2296-206F-0D48D99EE9D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128910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1000"/>
                                        <p:tgtEl>
                                          <p:spTgt spid="49"/>
                                        </p:tgtEl>
                                      </p:cBhvr>
                                    </p:animEffect>
                                    <p:anim calcmode="lin" valueType="num">
                                      <p:cBhvr>
                                        <p:cTn id="77" dur="1000" fill="hold"/>
                                        <p:tgtEl>
                                          <p:spTgt spid="49"/>
                                        </p:tgtEl>
                                        <p:attrNameLst>
                                          <p:attrName>ppt_x</p:attrName>
                                        </p:attrNameLst>
                                      </p:cBhvr>
                                      <p:tavLst>
                                        <p:tav tm="0">
                                          <p:val>
                                            <p:strVal val="#ppt_x"/>
                                          </p:val>
                                        </p:tav>
                                        <p:tav tm="100000">
                                          <p:val>
                                            <p:strVal val="#ppt_x"/>
                                          </p:val>
                                        </p:tav>
                                      </p:tavLst>
                                    </p:anim>
                                    <p:anim calcmode="lin" valueType="num">
                                      <p:cBhvr>
                                        <p:cTn id="78" dur="1000" fill="hold"/>
                                        <p:tgtEl>
                                          <p:spTgt spid="4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9" grpId="0" animBg="1"/>
      <p:bldP spid="40" grpId="0" animBg="1"/>
      <p:bldP spid="41" grpId="0" animBg="1"/>
      <p:bldP spid="44" grpId="0" animBg="1"/>
      <p:bldP spid="45" grpId="0" animBg="1"/>
      <p:bldP spid="46" grpId="0" animBg="1"/>
      <p:bldP spid="47" grpId="0" animBg="1"/>
      <p:bldP spid="48" grpId="0" animBg="1"/>
      <p:bldP spid="49" grpId="0" animBg="1"/>
      <p:bldP spid="53" grpId="0" animBg="1"/>
      <p:bldP spid="5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859B2-F319-5201-F712-BFDA573EF66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70F9344-457C-37CD-8923-2338708E3720}"/>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SF </a:t>
            </a:r>
            <a:r>
              <a:rPr lang="de-CH" dirty="0" err="1"/>
              <a:t>chef</a:t>
            </a:r>
            <a:r>
              <a:rPr lang="de-CH" dirty="0"/>
              <a:t> </a:t>
            </a:r>
            <a:r>
              <a:rPr lang="de-CH" dirty="0" err="1"/>
              <a:t>cuis</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b="0" dirty="0"/>
          </a:p>
        </p:txBody>
      </p:sp>
      <p:sp>
        <p:nvSpPr>
          <p:cNvPr id="14" name="Rechteck 13">
            <a:extLst>
              <a:ext uri="{FF2B5EF4-FFF2-40B4-BE49-F238E27FC236}">
                <a16:creationId xmlns:a16="http://schemas.microsoft.com/office/drawing/2014/main" id="{4B809E28-AB39-1A3B-B896-EB2B60C4FC58}"/>
              </a:ext>
            </a:extLst>
          </p:cNvPr>
          <p:cNvSpPr/>
          <p:nvPr/>
        </p:nvSpPr>
        <p:spPr bwMode="auto">
          <a:xfrm>
            <a:off x="2166926" y="1652903"/>
            <a:ext cx="6804849"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transition partie principale</a:t>
            </a:r>
            <a:r>
              <a:rPr lang="de-CH" sz="950" dirty="0">
                <a:solidFill>
                  <a:srgbClr val="000000"/>
                </a:solidFill>
              </a:rPr>
              <a:t>)</a:t>
            </a:r>
          </a:p>
        </p:txBody>
      </p:sp>
      <p:sp>
        <p:nvSpPr>
          <p:cNvPr id="16" name="Rechteck 15">
            <a:extLst>
              <a:ext uri="{FF2B5EF4-FFF2-40B4-BE49-F238E27FC236}">
                <a16:creationId xmlns:a16="http://schemas.microsoft.com/office/drawing/2014/main" id="{B2DBA2C5-EAB1-6E96-E4BC-B2F7D5A026FE}"/>
              </a:ext>
            </a:extLst>
          </p:cNvPr>
          <p:cNvSpPr/>
          <p:nvPr/>
        </p:nvSpPr>
        <p:spPr bwMode="auto">
          <a:xfrm>
            <a:off x="2166926" y="4762648"/>
            <a:ext cx="6804848"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17" name="Rechteck 16">
            <a:extLst>
              <a:ext uri="{FF2B5EF4-FFF2-40B4-BE49-F238E27FC236}">
                <a16:creationId xmlns:a16="http://schemas.microsoft.com/office/drawing/2014/main" id="{D0540BB0-1C2F-DD45-967B-EBB30B0545F9}"/>
              </a:ext>
            </a:extLst>
          </p:cNvPr>
          <p:cNvSpPr/>
          <p:nvPr/>
        </p:nvSpPr>
        <p:spPr bwMode="auto">
          <a:xfrm>
            <a:off x="2166927" y="2236804"/>
            <a:ext cx="6804848"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20" name="Rechteck 19">
            <a:extLst>
              <a:ext uri="{FF2B5EF4-FFF2-40B4-BE49-F238E27FC236}">
                <a16:creationId xmlns:a16="http://schemas.microsoft.com/office/drawing/2014/main" id="{3051F442-FD44-FC6B-1E84-ED50311385A2}"/>
              </a:ext>
            </a:extLst>
          </p:cNvPr>
          <p:cNvSpPr/>
          <p:nvPr/>
        </p:nvSpPr>
        <p:spPr bwMode="auto">
          <a:xfrm>
            <a:off x="9043783" y="2202297"/>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24" name="Textfeld 4">
            <a:extLst>
              <a:ext uri="{FF2B5EF4-FFF2-40B4-BE49-F238E27FC236}">
                <a16:creationId xmlns:a16="http://schemas.microsoft.com/office/drawing/2014/main" id="{5B4D065F-B891-905B-D4A5-D6F46C3EFDB9}"/>
              </a:ext>
            </a:extLst>
          </p:cNvPr>
          <p:cNvSpPr txBox="1">
            <a:spLocks noChangeArrowheads="1"/>
          </p:cNvSpPr>
          <p:nvPr/>
        </p:nvSpPr>
        <p:spPr bwMode="auto">
          <a:xfrm>
            <a:off x="2238934" y="2520278"/>
            <a:ext cx="666083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SF</a:t>
            </a:r>
            <a:br>
              <a:rPr lang="de-CH" altLang="fr-FR" sz="1100" b="1" dirty="0">
                <a:solidFill>
                  <a:srgbClr val="FFFFFF"/>
                </a:solidFill>
              </a:rPr>
            </a:br>
            <a:r>
              <a:rPr lang="de-CH" altLang="fr-FR" sz="1100" b="1" dirty="0">
                <a:solidFill>
                  <a:srgbClr val="FFFFFF"/>
                </a:solidFill>
              </a:rPr>
              <a:t>sem</a:t>
            </a:r>
          </a:p>
        </p:txBody>
      </p:sp>
      <p:sp>
        <p:nvSpPr>
          <p:cNvPr id="29" name="Textfeld 14">
            <a:extLst>
              <a:ext uri="{FF2B5EF4-FFF2-40B4-BE49-F238E27FC236}">
                <a16:creationId xmlns:a16="http://schemas.microsoft.com/office/drawing/2014/main" id="{C6EE6F6C-81A7-1B7C-D5BD-736180F4B16E}"/>
              </a:ext>
            </a:extLst>
          </p:cNvPr>
          <p:cNvSpPr txBox="1">
            <a:spLocks noChangeArrowheads="1"/>
          </p:cNvSpPr>
          <p:nvPr/>
        </p:nvSpPr>
        <p:spPr bwMode="auto">
          <a:xfrm>
            <a:off x="2670985" y="2597221"/>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32" name="Textfeld 14">
            <a:extLst>
              <a:ext uri="{FF2B5EF4-FFF2-40B4-BE49-F238E27FC236}">
                <a16:creationId xmlns:a16="http://schemas.microsoft.com/office/drawing/2014/main" id="{24E051DD-C512-5BC0-1BC1-98D2AB2DE6A7}"/>
              </a:ext>
            </a:extLst>
          </p:cNvPr>
          <p:cNvSpPr txBox="1">
            <a:spLocks noChangeArrowheads="1"/>
          </p:cNvSpPr>
          <p:nvPr/>
        </p:nvSpPr>
        <p:spPr bwMode="auto">
          <a:xfrm>
            <a:off x="3751064" y="2597221"/>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9" name="Rechteck 38">
            <a:extLst>
              <a:ext uri="{FF2B5EF4-FFF2-40B4-BE49-F238E27FC236}">
                <a16:creationId xmlns:a16="http://schemas.microsoft.com/office/drawing/2014/main" id="{C5477149-002F-6B34-8350-0C207AAEA248}"/>
              </a:ext>
            </a:extLst>
          </p:cNvPr>
          <p:cNvSpPr/>
          <p:nvPr/>
        </p:nvSpPr>
        <p:spPr bwMode="auto">
          <a:xfrm>
            <a:off x="2670919" y="3018405"/>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Intro</a:t>
            </a:r>
            <a:br>
              <a:rPr lang="de-CH" sz="1000" dirty="0">
                <a:latin typeface="Arial" charset="0"/>
              </a:rPr>
            </a:br>
            <a:r>
              <a:rPr lang="de-CH" sz="1000" dirty="0" err="1">
                <a:latin typeface="Arial" charset="0"/>
              </a:rPr>
              <a:t>théorique</a:t>
            </a:r>
            <a:endParaRPr lang="de-CH" sz="1000" dirty="0">
              <a:latin typeface="Arial" charset="0"/>
            </a:endParaRPr>
          </a:p>
        </p:txBody>
      </p:sp>
      <p:sp>
        <p:nvSpPr>
          <p:cNvPr id="40" name="Rechteck 39">
            <a:extLst>
              <a:ext uri="{FF2B5EF4-FFF2-40B4-BE49-F238E27FC236}">
                <a16:creationId xmlns:a16="http://schemas.microsoft.com/office/drawing/2014/main" id="{FDF8EFF7-317B-86B0-6032-E1C0CF4EAA97}"/>
              </a:ext>
            </a:extLst>
          </p:cNvPr>
          <p:cNvSpPr/>
          <p:nvPr/>
        </p:nvSpPr>
        <p:spPr bwMode="auto">
          <a:xfrm>
            <a:off x="3866749" y="381854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41" name="Rechteck 40">
            <a:extLst>
              <a:ext uri="{FF2B5EF4-FFF2-40B4-BE49-F238E27FC236}">
                <a16:creationId xmlns:a16="http://schemas.microsoft.com/office/drawing/2014/main" id="{C32B465A-ADEE-B909-9694-BE1C1D985C1E}"/>
              </a:ext>
            </a:extLst>
          </p:cNvPr>
          <p:cNvSpPr/>
          <p:nvPr/>
        </p:nvSpPr>
        <p:spPr bwMode="auto">
          <a:xfrm>
            <a:off x="3866749" y="3017691"/>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(G)</a:t>
            </a:r>
          </a:p>
        </p:txBody>
      </p:sp>
      <p:sp>
        <p:nvSpPr>
          <p:cNvPr id="42" name="Rechteck 41">
            <a:extLst>
              <a:ext uri="{FF2B5EF4-FFF2-40B4-BE49-F238E27FC236}">
                <a16:creationId xmlns:a16="http://schemas.microsoft.com/office/drawing/2014/main" id="{4170533E-CAE3-0063-ED7C-B1E4EF350AFF}"/>
              </a:ext>
            </a:extLst>
          </p:cNvPr>
          <p:cNvSpPr/>
          <p:nvPr/>
        </p:nvSpPr>
        <p:spPr bwMode="auto">
          <a:xfrm>
            <a:off x="9043783" y="1652903"/>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3" name="Rechteck 42">
            <a:extLst>
              <a:ext uri="{FF2B5EF4-FFF2-40B4-BE49-F238E27FC236}">
                <a16:creationId xmlns:a16="http://schemas.microsoft.com/office/drawing/2014/main" id="{C36D33CD-5140-CA5B-0479-F91E3B86253E}"/>
              </a:ext>
            </a:extLst>
          </p:cNvPr>
          <p:cNvSpPr/>
          <p:nvPr/>
        </p:nvSpPr>
        <p:spPr bwMode="auto">
          <a:xfrm>
            <a:off x="9043783" y="4748601"/>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E30C4DD1-E0D2-ED63-3333-1FD28FF54724}"/>
              </a:ext>
            </a:extLst>
          </p:cNvPr>
          <p:cNvSpPr/>
          <p:nvPr/>
        </p:nvSpPr>
        <p:spPr bwMode="auto">
          <a:xfrm>
            <a:off x="2670919" y="3818540"/>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45" name="Textfeld 14">
            <a:extLst>
              <a:ext uri="{FF2B5EF4-FFF2-40B4-BE49-F238E27FC236}">
                <a16:creationId xmlns:a16="http://schemas.microsoft.com/office/drawing/2014/main" id="{05BCAA4D-0385-9797-2520-5D0C46CDB19B}"/>
              </a:ext>
            </a:extLst>
          </p:cNvPr>
          <p:cNvSpPr txBox="1">
            <a:spLocks noChangeArrowheads="1"/>
          </p:cNvSpPr>
          <p:nvPr/>
        </p:nvSpPr>
        <p:spPr bwMode="auto">
          <a:xfrm>
            <a:off x="5732274" y="2597221"/>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46" name="Rechteck 45">
            <a:extLst>
              <a:ext uri="{FF2B5EF4-FFF2-40B4-BE49-F238E27FC236}">
                <a16:creationId xmlns:a16="http://schemas.microsoft.com/office/drawing/2014/main" id="{FE71ECFA-EA45-67EE-938E-7E070D14C454}"/>
              </a:ext>
            </a:extLst>
          </p:cNvPr>
          <p:cNvSpPr/>
          <p:nvPr/>
        </p:nvSpPr>
        <p:spPr bwMode="auto">
          <a:xfrm>
            <a:off x="5834649"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(H)</a:t>
            </a:r>
          </a:p>
        </p:txBody>
      </p:sp>
      <p:sp>
        <p:nvSpPr>
          <p:cNvPr id="47" name="Rechteck 46">
            <a:extLst>
              <a:ext uri="{FF2B5EF4-FFF2-40B4-BE49-F238E27FC236}">
                <a16:creationId xmlns:a16="http://schemas.microsoft.com/office/drawing/2014/main" id="{9EDD4897-BCDE-18AE-FAB3-B4FB4A1236C0}"/>
              </a:ext>
            </a:extLst>
          </p:cNvPr>
          <p:cNvSpPr/>
          <p:nvPr/>
        </p:nvSpPr>
        <p:spPr bwMode="auto">
          <a:xfrm>
            <a:off x="5834649"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48" name="Rechteck 47">
            <a:extLst>
              <a:ext uri="{FF2B5EF4-FFF2-40B4-BE49-F238E27FC236}">
                <a16:creationId xmlns:a16="http://schemas.microsoft.com/office/drawing/2014/main" id="{2082D318-A2FD-3982-5283-85A82D7D32E6}"/>
              </a:ext>
            </a:extLst>
          </p:cNvPr>
          <p:cNvSpPr/>
          <p:nvPr/>
        </p:nvSpPr>
        <p:spPr bwMode="auto">
          <a:xfrm>
            <a:off x="5834649" y="408306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pyramidal</a:t>
            </a:r>
          </a:p>
        </p:txBody>
      </p:sp>
      <p:sp>
        <p:nvSpPr>
          <p:cNvPr id="49" name="Rechteck 48">
            <a:extLst>
              <a:ext uri="{FF2B5EF4-FFF2-40B4-BE49-F238E27FC236}">
                <a16:creationId xmlns:a16="http://schemas.microsoft.com/office/drawing/2014/main" id="{322E2E47-5C4F-8A85-3A1A-857E26858AFE}"/>
              </a:ext>
            </a:extLst>
          </p:cNvPr>
          <p:cNvSpPr/>
          <p:nvPr/>
        </p:nvSpPr>
        <p:spPr bwMode="auto">
          <a:xfrm>
            <a:off x="7760132" y="3017690"/>
            <a:ext cx="1031533"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(H)</a:t>
            </a:r>
          </a:p>
        </p:txBody>
      </p:sp>
      <p:sp>
        <p:nvSpPr>
          <p:cNvPr id="53" name="Textfeld 14">
            <a:extLst>
              <a:ext uri="{FF2B5EF4-FFF2-40B4-BE49-F238E27FC236}">
                <a16:creationId xmlns:a16="http://schemas.microsoft.com/office/drawing/2014/main" id="{AC75C22C-567B-982D-AD13-33C1A41585B9}"/>
              </a:ext>
            </a:extLst>
          </p:cNvPr>
          <p:cNvSpPr txBox="1">
            <a:spLocks noChangeArrowheads="1"/>
          </p:cNvSpPr>
          <p:nvPr/>
        </p:nvSpPr>
        <p:spPr bwMode="auto">
          <a:xfrm>
            <a:off x="7711587" y="2599282"/>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55" name="Rechteck 54">
            <a:extLst>
              <a:ext uri="{FF2B5EF4-FFF2-40B4-BE49-F238E27FC236}">
                <a16:creationId xmlns:a16="http://schemas.microsoft.com/office/drawing/2014/main" id="{967D1B77-0417-610A-4B08-0BB9A5E05DAA}"/>
              </a:ext>
            </a:extLst>
          </p:cNvPr>
          <p:cNvSpPr/>
          <p:nvPr/>
        </p:nvSpPr>
        <p:spPr bwMode="auto">
          <a:xfrm>
            <a:off x="7746753" y="3818540"/>
            <a:ext cx="1044912"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2" name="SeitenzahlBenutzerdefiniert">
            <a:extLst>
              <a:ext uri="{FF2B5EF4-FFF2-40B4-BE49-F238E27FC236}">
                <a16:creationId xmlns:a16="http://schemas.microsoft.com/office/drawing/2014/main" id="{5B752751-BF91-1344-404A-CAE000E25BC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171164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1000"/>
                                        <p:tgtEl>
                                          <p:spTgt spid="49"/>
                                        </p:tgtEl>
                                      </p:cBhvr>
                                    </p:animEffect>
                                    <p:anim calcmode="lin" valueType="num">
                                      <p:cBhvr>
                                        <p:cTn id="77" dur="1000" fill="hold"/>
                                        <p:tgtEl>
                                          <p:spTgt spid="49"/>
                                        </p:tgtEl>
                                        <p:attrNameLst>
                                          <p:attrName>ppt_x</p:attrName>
                                        </p:attrNameLst>
                                      </p:cBhvr>
                                      <p:tavLst>
                                        <p:tav tm="0">
                                          <p:val>
                                            <p:strVal val="#ppt_x"/>
                                          </p:val>
                                        </p:tav>
                                        <p:tav tm="100000">
                                          <p:val>
                                            <p:strVal val="#ppt_x"/>
                                          </p:val>
                                        </p:tav>
                                      </p:tavLst>
                                    </p:anim>
                                    <p:anim calcmode="lin" valueType="num">
                                      <p:cBhvr>
                                        <p:cTn id="78" dur="1000" fill="hold"/>
                                        <p:tgtEl>
                                          <p:spTgt spid="49"/>
                                        </p:tgtEl>
                                        <p:attrNameLst>
                                          <p:attrName>ppt_y</p:attrName>
                                        </p:attrNameLst>
                                      </p:cBhvr>
                                      <p:tavLst>
                                        <p:tav tm="0">
                                          <p:val>
                                            <p:strVal val="#ppt_y+.1"/>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5">
                                            <p:bg/>
                                          </p:spTgt>
                                        </p:tgtEl>
                                        <p:attrNameLst>
                                          <p:attrName>style.visibility</p:attrName>
                                        </p:attrNameLst>
                                      </p:cBhvr>
                                      <p:to>
                                        <p:strVal val="visible"/>
                                      </p:to>
                                    </p:set>
                                    <p:anim calcmode="lin" valueType="num">
                                      <p:cBhvr additive="base">
                                        <p:cTn id="81" dur="500" fill="hold"/>
                                        <p:tgtEl>
                                          <p:spTgt spid="55">
                                            <p:bg/>
                                          </p:spTgt>
                                        </p:tgtEl>
                                        <p:attrNameLst>
                                          <p:attrName>ppt_x</p:attrName>
                                        </p:attrNameLst>
                                      </p:cBhvr>
                                      <p:tavLst>
                                        <p:tav tm="0">
                                          <p:val>
                                            <p:strVal val="#ppt_x"/>
                                          </p:val>
                                        </p:tav>
                                        <p:tav tm="100000">
                                          <p:val>
                                            <p:strVal val="#ppt_x"/>
                                          </p:val>
                                        </p:tav>
                                      </p:tavLst>
                                    </p:anim>
                                    <p:anim calcmode="lin" valueType="num">
                                      <p:cBhvr additive="base">
                                        <p:cTn id="82" dur="500" fill="hold"/>
                                        <p:tgtEl>
                                          <p:spTgt spid="55">
                                            <p:bg/>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xEl>
                                              <p:pRg st="0" end="0"/>
                                            </p:txEl>
                                          </p:spTgt>
                                        </p:tgtEl>
                                        <p:attrNameLst>
                                          <p:attrName>style.visibility</p:attrName>
                                        </p:attrNameLst>
                                      </p:cBhvr>
                                      <p:to>
                                        <p:strVal val="visible"/>
                                      </p:to>
                                    </p:set>
                                    <p:anim calcmode="lin" valueType="num">
                                      <p:cBhvr additive="base">
                                        <p:cTn id="85"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9" grpId="0" animBg="1"/>
      <p:bldP spid="40" grpId="0" animBg="1"/>
      <p:bldP spid="41" grpId="0" animBg="1"/>
      <p:bldP spid="44" grpId="0" animBg="1"/>
      <p:bldP spid="45" grpId="0" animBg="1"/>
      <p:bldP spid="46" grpId="0" animBg="1"/>
      <p:bldP spid="47" grpId="0" animBg="1"/>
      <p:bldP spid="48" grpId="0" animBg="1"/>
      <p:bldP spid="49" grpId="0" animBg="1"/>
      <p:bldP spid="53" grpId="0" animBg="1"/>
      <p:bldP spid="55" grpId="0" build="allAtOnce"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8649B-F2D5-90A3-5F51-F8C3F0E3875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EE12AF5-CF81-21E6-3DD3-9755513C58DE}"/>
              </a:ext>
            </a:extLst>
          </p:cNvPr>
          <p:cNvSpPr>
            <a:spLocks noGrp="1"/>
          </p:cNvSpPr>
          <p:nvPr>
            <p:ph type="title"/>
          </p:nvPr>
        </p:nvSpPr>
        <p:spPr/>
        <p:txBody>
          <a:bodyPr/>
          <a:lstStyle/>
          <a:p>
            <a:r>
              <a:rPr lang="de-CH" dirty="0"/>
              <a:t>Sport </a:t>
            </a:r>
            <a:r>
              <a:rPr lang="de-CH" dirty="0" err="1"/>
              <a:t>nell’esercito</a:t>
            </a:r>
            <a:r>
              <a:rPr lang="de-CH" dirty="0"/>
              <a:t> – </a:t>
            </a:r>
            <a:r>
              <a:rPr lang="de-CH" dirty="0" err="1"/>
              <a:t>Cfo</a:t>
            </a:r>
            <a:r>
              <a:rPr lang="de-CH" dirty="0"/>
              <a:t> </a:t>
            </a:r>
            <a:r>
              <a:rPr lang="de-CH" dirty="0" err="1"/>
              <a:t>capocuc</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b="0" dirty="0"/>
          </a:p>
        </p:txBody>
      </p:sp>
      <p:sp>
        <p:nvSpPr>
          <p:cNvPr id="14" name="Rechteck 13">
            <a:extLst>
              <a:ext uri="{FF2B5EF4-FFF2-40B4-BE49-F238E27FC236}">
                <a16:creationId xmlns:a16="http://schemas.microsoft.com/office/drawing/2014/main" id="{76655142-C31C-B183-E16E-8860700B78D9}"/>
              </a:ext>
            </a:extLst>
          </p:cNvPr>
          <p:cNvSpPr/>
          <p:nvPr/>
        </p:nvSpPr>
        <p:spPr bwMode="auto">
          <a:xfrm>
            <a:off x="2135560" y="1652903"/>
            <a:ext cx="6804849"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de-CH" sz="950" dirty="0">
              <a:solidFill>
                <a:srgbClr val="000000"/>
              </a:solidFill>
            </a:endParaRPr>
          </a:p>
        </p:txBody>
      </p:sp>
      <p:sp>
        <p:nvSpPr>
          <p:cNvPr id="16" name="Rechteck 15">
            <a:extLst>
              <a:ext uri="{FF2B5EF4-FFF2-40B4-BE49-F238E27FC236}">
                <a16:creationId xmlns:a16="http://schemas.microsoft.com/office/drawing/2014/main" id="{2C00A079-29E2-684F-1615-9F05DF239140}"/>
              </a:ext>
            </a:extLst>
          </p:cNvPr>
          <p:cNvSpPr/>
          <p:nvPr/>
        </p:nvSpPr>
        <p:spPr bwMode="auto">
          <a:xfrm>
            <a:off x="2135560" y="4762648"/>
            <a:ext cx="6804848"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de-CH" sz="950" dirty="0">
              <a:solidFill>
                <a:srgbClr val="000000"/>
              </a:solidFill>
            </a:endParaRPr>
          </a:p>
        </p:txBody>
      </p:sp>
      <p:sp>
        <p:nvSpPr>
          <p:cNvPr id="17" name="Rechteck 16">
            <a:extLst>
              <a:ext uri="{FF2B5EF4-FFF2-40B4-BE49-F238E27FC236}">
                <a16:creationId xmlns:a16="http://schemas.microsoft.com/office/drawing/2014/main" id="{D790D6EB-34CB-B7AB-BAB5-C36DEBE7A4E8}"/>
              </a:ext>
            </a:extLst>
          </p:cNvPr>
          <p:cNvSpPr/>
          <p:nvPr/>
        </p:nvSpPr>
        <p:spPr bwMode="auto">
          <a:xfrm>
            <a:off x="2135561" y="2236804"/>
            <a:ext cx="6804848"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20" name="Rechteck 19">
            <a:extLst>
              <a:ext uri="{FF2B5EF4-FFF2-40B4-BE49-F238E27FC236}">
                <a16:creationId xmlns:a16="http://schemas.microsoft.com/office/drawing/2014/main" id="{2A9931F9-65BE-1DC8-A77E-6D27F6177E31}"/>
              </a:ext>
            </a:extLst>
          </p:cNvPr>
          <p:cNvSpPr/>
          <p:nvPr/>
        </p:nvSpPr>
        <p:spPr bwMode="auto">
          <a:xfrm>
            <a:off x="9012417" y="2202297"/>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24" name="Textfeld 4">
            <a:extLst>
              <a:ext uri="{FF2B5EF4-FFF2-40B4-BE49-F238E27FC236}">
                <a16:creationId xmlns:a16="http://schemas.microsoft.com/office/drawing/2014/main" id="{A9EABF87-E3CB-8543-1E8C-8AB5E466B6C0}"/>
              </a:ext>
            </a:extLst>
          </p:cNvPr>
          <p:cNvSpPr txBox="1">
            <a:spLocks noChangeArrowheads="1"/>
          </p:cNvSpPr>
          <p:nvPr/>
        </p:nvSpPr>
        <p:spPr bwMode="auto">
          <a:xfrm>
            <a:off x="2207568" y="2520278"/>
            <a:ext cx="666083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err="1">
                <a:solidFill>
                  <a:srgbClr val="FFFFFF"/>
                </a:solidFill>
              </a:rPr>
              <a:t>Cfo</a:t>
            </a:r>
            <a:br>
              <a:rPr lang="de-CH" altLang="fr-FR" sz="1100" b="1" dirty="0">
                <a:solidFill>
                  <a:srgbClr val="FFFFFF"/>
                </a:solidFill>
              </a:rPr>
            </a:br>
            <a:r>
              <a:rPr lang="de-CH" altLang="fr-FR" sz="1100" b="1" dirty="0">
                <a:solidFill>
                  <a:srgbClr val="FFFFFF"/>
                </a:solidFill>
              </a:rPr>
              <a:t>sett</a:t>
            </a:r>
          </a:p>
        </p:txBody>
      </p:sp>
      <p:sp>
        <p:nvSpPr>
          <p:cNvPr id="29" name="Textfeld 14">
            <a:extLst>
              <a:ext uri="{FF2B5EF4-FFF2-40B4-BE49-F238E27FC236}">
                <a16:creationId xmlns:a16="http://schemas.microsoft.com/office/drawing/2014/main" id="{9D4D9386-A1E3-CB05-584E-0042389633EB}"/>
              </a:ext>
            </a:extLst>
          </p:cNvPr>
          <p:cNvSpPr txBox="1">
            <a:spLocks noChangeArrowheads="1"/>
          </p:cNvSpPr>
          <p:nvPr/>
        </p:nvSpPr>
        <p:spPr bwMode="auto">
          <a:xfrm>
            <a:off x="2639619" y="2597221"/>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32" name="Textfeld 14">
            <a:extLst>
              <a:ext uri="{FF2B5EF4-FFF2-40B4-BE49-F238E27FC236}">
                <a16:creationId xmlns:a16="http://schemas.microsoft.com/office/drawing/2014/main" id="{88FED67B-0B6A-3A18-1E69-314A87193F2F}"/>
              </a:ext>
            </a:extLst>
          </p:cNvPr>
          <p:cNvSpPr txBox="1">
            <a:spLocks noChangeArrowheads="1"/>
          </p:cNvSpPr>
          <p:nvPr/>
        </p:nvSpPr>
        <p:spPr bwMode="auto">
          <a:xfrm>
            <a:off x="3719698" y="2597221"/>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9" name="Rechteck 38">
            <a:extLst>
              <a:ext uri="{FF2B5EF4-FFF2-40B4-BE49-F238E27FC236}">
                <a16:creationId xmlns:a16="http://schemas.microsoft.com/office/drawing/2014/main" id="{46153EE7-9708-B858-D77A-71E82699E8E2}"/>
              </a:ext>
            </a:extLst>
          </p:cNvPr>
          <p:cNvSpPr/>
          <p:nvPr/>
        </p:nvSpPr>
        <p:spPr bwMode="auto">
          <a:xfrm>
            <a:off x="2639553" y="3018405"/>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Introduzione</a:t>
            </a:r>
            <a:br>
              <a:rPr lang="de-CH" sz="1000" dirty="0">
                <a:latin typeface="Arial" charset="0"/>
              </a:rPr>
            </a:br>
            <a:r>
              <a:rPr lang="de-CH" sz="1000" dirty="0" err="1">
                <a:latin typeface="Arial" charset="0"/>
              </a:rPr>
              <a:t>teorica</a:t>
            </a:r>
            <a:endParaRPr lang="de-CH" sz="1000" dirty="0">
              <a:latin typeface="Arial" charset="0"/>
            </a:endParaRPr>
          </a:p>
        </p:txBody>
      </p:sp>
      <p:sp>
        <p:nvSpPr>
          <p:cNvPr id="40" name="Rechteck 39">
            <a:extLst>
              <a:ext uri="{FF2B5EF4-FFF2-40B4-BE49-F238E27FC236}">
                <a16:creationId xmlns:a16="http://schemas.microsoft.com/office/drawing/2014/main" id="{04A43688-121A-93F1-A7D9-5125F32D3FDC}"/>
              </a:ext>
            </a:extLst>
          </p:cNvPr>
          <p:cNvSpPr/>
          <p:nvPr/>
        </p:nvSpPr>
        <p:spPr bwMode="auto">
          <a:xfrm>
            <a:off x="3835383" y="381854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a:t>
            </a:r>
          </a:p>
        </p:txBody>
      </p:sp>
      <p:sp>
        <p:nvSpPr>
          <p:cNvPr id="41" name="Rechteck 40">
            <a:extLst>
              <a:ext uri="{FF2B5EF4-FFF2-40B4-BE49-F238E27FC236}">
                <a16:creationId xmlns:a16="http://schemas.microsoft.com/office/drawing/2014/main" id="{CFBCB7DA-B04A-D5D4-03E9-099D38B62568}"/>
              </a:ext>
            </a:extLst>
          </p:cNvPr>
          <p:cNvSpPr/>
          <p:nvPr/>
        </p:nvSpPr>
        <p:spPr bwMode="auto">
          <a:xfrm>
            <a:off x="3835383" y="3017691"/>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(G)</a:t>
            </a:r>
          </a:p>
        </p:txBody>
      </p:sp>
      <p:sp>
        <p:nvSpPr>
          <p:cNvPr id="42" name="Rechteck 41">
            <a:extLst>
              <a:ext uri="{FF2B5EF4-FFF2-40B4-BE49-F238E27FC236}">
                <a16:creationId xmlns:a16="http://schemas.microsoft.com/office/drawing/2014/main" id="{F6175AD8-93D4-8F17-C58D-CAFFB1329D66}"/>
              </a:ext>
            </a:extLst>
          </p:cNvPr>
          <p:cNvSpPr/>
          <p:nvPr/>
        </p:nvSpPr>
        <p:spPr bwMode="auto">
          <a:xfrm>
            <a:off x="9012417" y="1652903"/>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3" name="Rechteck 42">
            <a:extLst>
              <a:ext uri="{FF2B5EF4-FFF2-40B4-BE49-F238E27FC236}">
                <a16:creationId xmlns:a16="http://schemas.microsoft.com/office/drawing/2014/main" id="{5DF7E4E3-86F6-F136-F49C-B3E9567CF61D}"/>
              </a:ext>
            </a:extLst>
          </p:cNvPr>
          <p:cNvSpPr/>
          <p:nvPr/>
        </p:nvSpPr>
        <p:spPr bwMode="auto">
          <a:xfrm>
            <a:off x="9012417" y="4748601"/>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44" name="Rechteck 43">
            <a:extLst>
              <a:ext uri="{FF2B5EF4-FFF2-40B4-BE49-F238E27FC236}">
                <a16:creationId xmlns:a16="http://schemas.microsoft.com/office/drawing/2014/main" id="{FCE9DB69-7F08-C16B-ABDA-EDB5B612D15F}"/>
              </a:ext>
            </a:extLst>
          </p:cNvPr>
          <p:cNvSpPr/>
          <p:nvPr/>
        </p:nvSpPr>
        <p:spPr bwMode="auto">
          <a:xfrm>
            <a:off x="2639553" y="3818540"/>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a:t>
            </a:r>
          </a:p>
          <a:p>
            <a:pPr algn="ctr" eaLnBrk="0" hangingPunct="0"/>
            <a:r>
              <a:rPr lang="de-CH" sz="1000" dirty="0">
                <a:latin typeface="Arial" charset="0"/>
              </a:rPr>
              <a:t>di base</a:t>
            </a:r>
          </a:p>
        </p:txBody>
      </p:sp>
      <p:sp>
        <p:nvSpPr>
          <p:cNvPr id="45" name="Textfeld 14">
            <a:extLst>
              <a:ext uri="{FF2B5EF4-FFF2-40B4-BE49-F238E27FC236}">
                <a16:creationId xmlns:a16="http://schemas.microsoft.com/office/drawing/2014/main" id="{32693D36-45BD-891D-C628-CF97350527B9}"/>
              </a:ext>
            </a:extLst>
          </p:cNvPr>
          <p:cNvSpPr txBox="1">
            <a:spLocks noChangeArrowheads="1"/>
          </p:cNvSpPr>
          <p:nvPr/>
        </p:nvSpPr>
        <p:spPr bwMode="auto">
          <a:xfrm>
            <a:off x="5700908" y="2597221"/>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46" name="Rechteck 45">
            <a:extLst>
              <a:ext uri="{FF2B5EF4-FFF2-40B4-BE49-F238E27FC236}">
                <a16:creationId xmlns:a16="http://schemas.microsoft.com/office/drawing/2014/main" id="{77A49B0B-51BA-9DA8-F97A-045C7ED03655}"/>
              </a:ext>
            </a:extLst>
          </p:cNvPr>
          <p:cNvSpPr/>
          <p:nvPr/>
        </p:nvSpPr>
        <p:spPr bwMode="auto">
          <a:xfrm>
            <a:off x="5803283"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(H)</a:t>
            </a:r>
          </a:p>
        </p:txBody>
      </p:sp>
      <p:sp>
        <p:nvSpPr>
          <p:cNvPr id="47" name="Rechteck 46">
            <a:extLst>
              <a:ext uri="{FF2B5EF4-FFF2-40B4-BE49-F238E27FC236}">
                <a16:creationId xmlns:a16="http://schemas.microsoft.com/office/drawing/2014/main" id="{6DD61292-9FF7-DEAA-FB23-638BC9BBC7DE}"/>
              </a:ext>
            </a:extLst>
          </p:cNvPr>
          <p:cNvSpPr/>
          <p:nvPr/>
        </p:nvSpPr>
        <p:spPr bwMode="auto">
          <a:xfrm>
            <a:off x="5803283"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48" name="Rechteck 47">
            <a:extLst>
              <a:ext uri="{FF2B5EF4-FFF2-40B4-BE49-F238E27FC236}">
                <a16:creationId xmlns:a16="http://schemas.microsoft.com/office/drawing/2014/main" id="{E0214B6E-A7EA-8DC6-BC98-C826A5A3F171}"/>
              </a:ext>
            </a:extLst>
          </p:cNvPr>
          <p:cNvSpPr/>
          <p:nvPr/>
        </p:nvSpPr>
        <p:spPr bwMode="auto">
          <a:xfrm>
            <a:off x="5803283" y="408306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piramidale</a:t>
            </a:r>
          </a:p>
        </p:txBody>
      </p:sp>
      <p:sp>
        <p:nvSpPr>
          <p:cNvPr id="49" name="Rechteck 48">
            <a:extLst>
              <a:ext uri="{FF2B5EF4-FFF2-40B4-BE49-F238E27FC236}">
                <a16:creationId xmlns:a16="http://schemas.microsoft.com/office/drawing/2014/main" id="{9022D5D6-90A6-8F1F-3655-10C88A5288FF}"/>
              </a:ext>
            </a:extLst>
          </p:cNvPr>
          <p:cNvSpPr/>
          <p:nvPr/>
        </p:nvSpPr>
        <p:spPr bwMode="auto">
          <a:xfrm>
            <a:off x="7728766" y="3017690"/>
            <a:ext cx="1031533"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(H)</a:t>
            </a:r>
          </a:p>
        </p:txBody>
      </p:sp>
      <p:sp>
        <p:nvSpPr>
          <p:cNvPr id="53" name="Textfeld 14">
            <a:extLst>
              <a:ext uri="{FF2B5EF4-FFF2-40B4-BE49-F238E27FC236}">
                <a16:creationId xmlns:a16="http://schemas.microsoft.com/office/drawing/2014/main" id="{F7C30C6F-1D5A-4FEF-1335-61274DE1DCDE}"/>
              </a:ext>
            </a:extLst>
          </p:cNvPr>
          <p:cNvSpPr txBox="1">
            <a:spLocks noChangeArrowheads="1"/>
          </p:cNvSpPr>
          <p:nvPr/>
        </p:nvSpPr>
        <p:spPr bwMode="auto">
          <a:xfrm>
            <a:off x="7680221" y="2599282"/>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a:t>
            </a:r>
          </a:p>
        </p:txBody>
      </p:sp>
      <p:sp>
        <p:nvSpPr>
          <p:cNvPr id="55" name="Rechteck 54">
            <a:extLst>
              <a:ext uri="{FF2B5EF4-FFF2-40B4-BE49-F238E27FC236}">
                <a16:creationId xmlns:a16="http://schemas.microsoft.com/office/drawing/2014/main" id="{4AD2B36B-729D-C2F1-8174-0837A0C529B8}"/>
              </a:ext>
            </a:extLst>
          </p:cNvPr>
          <p:cNvSpPr/>
          <p:nvPr/>
        </p:nvSpPr>
        <p:spPr bwMode="auto">
          <a:xfrm>
            <a:off x="7715387" y="3818540"/>
            <a:ext cx="1044912"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a:t>
            </a:r>
          </a:p>
          <a:p>
            <a:pPr algn="ctr" eaLnBrk="0" hangingPunct="0"/>
            <a:r>
              <a:rPr lang="de-CH" sz="1000" dirty="0">
                <a:latin typeface="Arial" charset="0"/>
              </a:rPr>
              <a:t>a intervalli</a:t>
            </a:r>
          </a:p>
        </p:txBody>
      </p:sp>
      <p:sp>
        <p:nvSpPr>
          <p:cNvPr id="2" name="SeitenzahlBenutzerdefiniert">
            <a:extLst>
              <a:ext uri="{FF2B5EF4-FFF2-40B4-BE49-F238E27FC236}">
                <a16:creationId xmlns:a16="http://schemas.microsoft.com/office/drawing/2014/main" id="{CEE238D1-22ED-3AEE-4772-422DEC57C13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49</a:t>
            </a:r>
            <a:endParaRPr lang="de-CH" sz="900" dirty="0"/>
          </a:p>
        </p:txBody>
      </p:sp>
    </p:spTree>
    <p:extLst>
      <p:ext uri="{BB962C8B-B14F-4D97-AF65-F5344CB8AC3E}">
        <p14:creationId xmlns:p14="http://schemas.microsoft.com/office/powerpoint/2010/main" val="9712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1000"/>
                                        <p:tgtEl>
                                          <p:spTgt spid="49"/>
                                        </p:tgtEl>
                                      </p:cBhvr>
                                    </p:animEffect>
                                    <p:anim calcmode="lin" valueType="num">
                                      <p:cBhvr>
                                        <p:cTn id="77" dur="1000" fill="hold"/>
                                        <p:tgtEl>
                                          <p:spTgt spid="49"/>
                                        </p:tgtEl>
                                        <p:attrNameLst>
                                          <p:attrName>ppt_x</p:attrName>
                                        </p:attrNameLst>
                                      </p:cBhvr>
                                      <p:tavLst>
                                        <p:tav tm="0">
                                          <p:val>
                                            <p:strVal val="#ppt_x"/>
                                          </p:val>
                                        </p:tav>
                                        <p:tav tm="100000">
                                          <p:val>
                                            <p:strVal val="#ppt_x"/>
                                          </p:val>
                                        </p:tav>
                                      </p:tavLst>
                                    </p:anim>
                                    <p:anim calcmode="lin" valueType="num">
                                      <p:cBhvr>
                                        <p:cTn id="78" dur="1000" fill="hold"/>
                                        <p:tgtEl>
                                          <p:spTgt spid="4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9" grpId="0" animBg="1"/>
      <p:bldP spid="40" grpId="0" animBg="1"/>
      <p:bldP spid="41" grpId="0" animBg="1"/>
      <p:bldP spid="44" grpId="0" animBg="1"/>
      <p:bldP spid="45" grpId="0" animBg="1"/>
      <p:bldP spid="46" grpId="0" animBg="1"/>
      <p:bldP spid="47" grpId="0" animBg="1"/>
      <p:bldP spid="48" grpId="0" animBg="1"/>
      <p:bldP spid="49" grpId="0" animBg="1"/>
      <p:bldP spid="53" grpId="0" animBg="1"/>
      <p:bldP spid="5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A92C-8079-6773-395A-B369955867E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EC1FD33-44BD-685A-97CA-75ED1FF94B93}"/>
              </a:ext>
            </a:extLst>
          </p:cNvPr>
          <p:cNvSpPr>
            <a:spLocks noGrp="1"/>
          </p:cNvSpPr>
          <p:nvPr>
            <p:ph type="title"/>
          </p:nvPr>
        </p:nvSpPr>
        <p:spPr/>
        <p:txBody>
          <a:bodyPr/>
          <a:lstStyle/>
          <a:p>
            <a:r>
              <a:rPr lang="de-CH" dirty="0"/>
              <a:t>Sport in der Armee – </a:t>
            </a:r>
            <a:r>
              <a:rPr lang="de-CH" dirty="0" err="1"/>
              <a:t>Höh</a:t>
            </a:r>
            <a:r>
              <a:rPr lang="de-CH" dirty="0"/>
              <a:t> </a:t>
            </a:r>
            <a:r>
              <a:rPr lang="de-CH" dirty="0" err="1"/>
              <a:t>Uof</a:t>
            </a:r>
            <a:r>
              <a:rPr lang="de-CH" dirty="0"/>
              <a:t> LG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3" name="Rechteck 2">
            <a:extLst>
              <a:ext uri="{FF2B5EF4-FFF2-40B4-BE49-F238E27FC236}">
                <a16:creationId xmlns:a16="http://schemas.microsoft.com/office/drawing/2014/main" id="{4AA71353-1EFC-05AD-C972-9A83E0B7F1EB}"/>
              </a:ext>
            </a:extLst>
          </p:cNvPr>
          <p:cNvSpPr/>
          <p:nvPr/>
        </p:nvSpPr>
        <p:spPr bwMode="auto">
          <a:xfrm rot="16200000">
            <a:off x="6286462" y="4147099"/>
            <a:ext cx="3298303"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Orientierungslauf</a:t>
            </a:r>
          </a:p>
        </p:txBody>
      </p:sp>
      <p:sp>
        <p:nvSpPr>
          <p:cNvPr id="5" name="Rechteck 4">
            <a:extLst>
              <a:ext uri="{FF2B5EF4-FFF2-40B4-BE49-F238E27FC236}">
                <a16:creationId xmlns:a16="http://schemas.microsoft.com/office/drawing/2014/main" id="{AA088A44-EC49-DF60-17B4-0ECD6BF65C63}"/>
              </a:ext>
            </a:extLst>
          </p:cNvPr>
          <p:cNvSpPr/>
          <p:nvPr/>
        </p:nvSpPr>
        <p:spPr bwMode="auto">
          <a:xfrm>
            <a:off x="2176017" y="1504242"/>
            <a:ext cx="6777682"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6" name="Rechteck 5">
            <a:extLst>
              <a:ext uri="{FF2B5EF4-FFF2-40B4-BE49-F238E27FC236}">
                <a16:creationId xmlns:a16="http://schemas.microsoft.com/office/drawing/2014/main" id="{3A822B00-8A41-D7BD-CA19-16E17C0272A9}"/>
              </a:ext>
            </a:extLst>
          </p:cNvPr>
          <p:cNvSpPr/>
          <p:nvPr/>
        </p:nvSpPr>
        <p:spPr bwMode="auto">
          <a:xfrm>
            <a:off x="9048328" y="1504243"/>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C4A47721-F111-6F69-EE93-084A76CF8A2B}"/>
              </a:ext>
            </a:extLst>
          </p:cNvPr>
          <p:cNvSpPr/>
          <p:nvPr/>
        </p:nvSpPr>
        <p:spPr bwMode="auto">
          <a:xfrm>
            <a:off x="2176017" y="6096246"/>
            <a:ext cx="6777682"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8" name="Rechteck 7">
            <a:extLst>
              <a:ext uri="{FF2B5EF4-FFF2-40B4-BE49-F238E27FC236}">
                <a16:creationId xmlns:a16="http://schemas.microsoft.com/office/drawing/2014/main" id="{CDA6C4E3-C3C6-46C3-EBFD-A3AFEB349768}"/>
              </a:ext>
            </a:extLst>
          </p:cNvPr>
          <p:cNvSpPr/>
          <p:nvPr/>
        </p:nvSpPr>
        <p:spPr bwMode="auto">
          <a:xfrm>
            <a:off x="9048328" y="6096246"/>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41DD7032-8BD6-A2A9-BF1B-C30DEC37521E}"/>
              </a:ext>
            </a:extLst>
          </p:cNvPr>
          <p:cNvSpPr/>
          <p:nvPr/>
        </p:nvSpPr>
        <p:spPr bwMode="auto">
          <a:xfrm>
            <a:off x="9048328" y="652378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4E73029D-D46D-3128-29C9-F4BA60425C39}"/>
              </a:ext>
            </a:extLst>
          </p:cNvPr>
          <p:cNvSpPr/>
          <p:nvPr/>
        </p:nvSpPr>
        <p:spPr bwMode="auto">
          <a:xfrm>
            <a:off x="2176017" y="1912842"/>
            <a:ext cx="6777682" cy="4132415"/>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11" name="Rechteck 10">
            <a:extLst>
              <a:ext uri="{FF2B5EF4-FFF2-40B4-BE49-F238E27FC236}">
                <a16:creationId xmlns:a16="http://schemas.microsoft.com/office/drawing/2014/main" id="{055427C1-06ED-9988-303B-C746C4B3962B}"/>
              </a:ext>
            </a:extLst>
          </p:cNvPr>
          <p:cNvSpPr/>
          <p:nvPr/>
        </p:nvSpPr>
        <p:spPr bwMode="auto">
          <a:xfrm>
            <a:off x="9048328" y="1913781"/>
            <a:ext cx="648072" cy="413147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245C3E8A-C035-DBF5-A46E-68B4FAFEB3A8}"/>
              </a:ext>
            </a:extLst>
          </p:cNvPr>
          <p:cNvSpPr/>
          <p:nvPr/>
        </p:nvSpPr>
        <p:spPr bwMode="auto">
          <a:xfrm>
            <a:off x="8305627" y="6523782"/>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3" name="Textfeld 4">
            <a:extLst>
              <a:ext uri="{FF2B5EF4-FFF2-40B4-BE49-F238E27FC236}">
                <a16:creationId xmlns:a16="http://schemas.microsoft.com/office/drawing/2014/main" id="{B28D9EA0-8F02-BAEB-94B5-7A68B10E2D27}"/>
              </a:ext>
            </a:extLst>
          </p:cNvPr>
          <p:cNvSpPr txBox="1">
            <a:spLocks noChangeArrowheads="1"/>
          </p:cNvSpPr>
          <p:nvPr/>
        </p:nvSpPr>
        <p:spPr bwMode="auto">
          <a:xfrm>
            <a:off x="2248025" y="219631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LG</a:t>
            </a:r>
            <a:br>
              <a:rPr lang="de-CH" altLang="fr-FR" sz="1100" b="1" dirty="0">
                <a:solidFill>
                  <a:srgbClr val="FFFFFF"/>
                </a:solidFill>
              </a:rPr>
            </a:br>
            <a:r>
              <a:rPr lang="de-CH" altLang="fr-FR" sz="1100" b="1" dirty="0">
                <a:solidFill>
                  <a:srgbClr val="FFFFFF"/>
                </a:solidFill>
              </a:rPr>
              <a:t>Wo</a:t>
            </a:r>
          </a:p>
        </p:txBody>
      </p:sp>
      <p:sp>
        <p:nvSpPr>
          <p:cNvPr id="15" name="Rechteck 14">
            <a:extLst>
              <a:ext uri="{FF2B5EF4-FFF2-40B4-BE49-F238E27FC236}">
                <a16:creationId xmlns:a16="http://schemas.microsoft.com/office/drawing/2014/main" id="{07276AFC-EA42-0046-A17D-11BD6000F6B4}"/>
              </a:ext>
            </a:extLst>
          </p:cNvPr>
          <p:cNvSpPr/>
          <p:nvPr/>
        </p:nvSpPr>
        <p:spPr bwMode="auto">
          <a:xfrm rot="16200000">
            <a:off x="1264894" y="4147100"/>
            <a:ext cx="329830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FTA 5 Disziplinen</a:t>
            </a:r>
          </a:p>
        </p:txBody>
      </p:sp>
      <p:sp>
        <p:nvSpPr>
          <p:cNvPr id="17" name="Rechteck 16">
            <a:extLst>
              <a:ext uri="{FF2B5EF4-FFF2-40B4-BE49-F238E27FC236}">
                <a16:creationId xmlns:a16="http://schemas.microsoft.com/office/drawing/2014/main" id="{57B449C2-2281-EDB6-3ECC-6C622616CA03}"/>
              </a:ext>
            </a:extLst>
          </p:cNvPr>
          <p:cNvSpPr/>
          <p:nvPr/>
        </p:nvSpPr>
        <p:spPr bwMode="auto">
          <a:xfrm>
            <a:off x="3265119" y="2713975"/>
            <a:ext cx="2056498" cy="225123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 nach Wahl (3)</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baseline="0" dirty="0">
                <a:ln>
                  <a:noFill/>
                </a:ln>
                <a:solidFill>
                  <a:schemeClr val="tx1"/>
                </a:solidFill>
                <a:effectLst/>
                <a:latin typeface="Arial" charset="0"/>
              </a:rPr>
              <a:t>Badminton/</a:t>
            </a:r>
            <a:r>
              <a:rPr kumimoji="0" lang="de-CH" sz="1000" b="0" i="0" u="none" strike="noStrike" cap="none" normalizeH="0" baseline="0" dirty="0" err="1">
                <a:ln>
                  <a:noFill/>
                </a:ln>
                <a:solidFill>
                  <a:schemeClr val="tx1"/>
                </a:solidFill>
                <a:effectLst/>
                <a:latin typeface="Arial" charset="0"/>
              </a:rPr>
              <a:t>Speedminton</a:t>
            </a:r>
            <a:r>
              <a:rPr kumimoji="0" lang="de-CH" sz="1000" b="0" i="0" u="none" strike="noStrike" cap="none" normalizeH="0" baseline="0" dirty="0">
                <a:ln>
                  <a:noFill/>
                </a:ln>
                <a:solidFill>
                  <a:schemeClr val="tx1"/>
                </a:solidFill>
                <a:effectLst/>
                <a:latin typeface="Arial" charset="0"/>
              </a:rPr>
              <a:t>, Mini Tennis</a:t>
            </a:r>
            <a:r>
              <a:rPr lang="de-CH" sz="1000" dirty="0">
                <a:latin typeface="Arial" charset="0"/>
              </a:rPr>
              <a:t>, </a:t>
            </a:r>
            <a:r>
              <a:rPr kumimoji="0" lang="de-CH" sz="1000" b="0" i="0" u="none" strike="noStrike" cap="none" normalizeH="0" baseline="0" dirty="0">
                <a:ln>
                  <a:noFill/>
                </a:ln>
                <a:solidFill>
                  <a:schemeClr val="tx1"/>
                </a:solidFill>
                <a:effectLst/>
                <a:latin typeface="Arial" charset="0"/>
              </a:rPr>
              <a:t>Street Racket, Volleyball</a:t>
            </a:r>
            <a:r>
              <a:rPr lang="de-CH" sz="1000" dirty="0">
                <a:latin typeface="Arial" charset="0"/>
              </a:rPr>
              <a:t>, </a:t>
            </a:r>
            <a:r>
              <a:rPr kumimoji="0" lang="de-CH" sz="1000" b="0" i="0" u="none" strike="noStrike" cap="none" normalizeH="0" baseline="0" dirty="0">
                <a:ln>
                  <a:noFill/>
                </a:ln>
                <a:solidFill>
                  <a:schemeClr val="tx1"/>
                </a:solidFill>
                <a:effectLst/>
                <a:latin typeface="Arial" charset="0"/>
              </a:rPr>
              <a:t>Indiaca, Faustball, Unihockey, </a:t>
            </a:r>
            <a:r>
              <a:rPr kumimoji="0" lang="de-CH" sz="1000" b="0" i="0" u="none" strike="noStrike" cap="none" normalizeH="0" baseline="0" dirty="0" err="1">
                <a:ln>
                  <a:noFill/>
                </a:ln>
                <a:solidFill>
                  <a:schemeClr val="tx1"/>
                </a:solidFill>
                <a:effectLst/>
                <a:latin typeface="Arial" charset="0"/>
              </a:rPr>
              <a:t>Smolball</a:t>
            </a:r>
            <a:r>
              <a:rPr kumimoji="0" lang="de-CH" sz="1000" b="0" i="0" u="none" strike="noStrike" cap="none" normalizeH="0" baseline="0" dirty="0">
                <a:ln>
                  <a:noFill/>
                </a:ln>
                <a:solidFill>
                  <a:schemeClr val="tx1"/>
                </a:solidFill>
                <a:effectLst/>
                <a:latin typeface="Arial" charset="0"/>
              </a:rPr>
              <a:t>, Intercross/Lacrosse, Frisbee</a:t>
            </a:r>
            <a:r>
              <a:rPr lang="de-CH" sz="1000" dirty="0">
                <a:latin typeface="Arial" charset="0"/>
              </a:rPr>
              <a:t> </a:t>
            </a:r>
            <a:r>
              <a:rPr kumimoji="0" lang="de-CH" sz="1000" b="0" i="0" u="none" strike="noStrike" cap="none" normalizeH="0" baseline="0" dirty="0">
                <a:ln>
                  <a:noFill/>
                </a:ln>
                <a:solidFill>
                  <a:schemeClr val="tx1"/>
                </a:solidFill>
                <a:effectLst/>
                <a:latin typeface="Arial" charset="0"/>
              </a:rPr>
              <a:t>Ultimate, Spiel mit Heuler,</a:t>
            </a:r>
            <a:r>
              <a:rPr kumimoji="0" lang="de-CH" sz="1000" b="0" i="0" u="none" strike="noStrike" cap="none" normalizeH="0" dirty="0">
                <a:ln>
                  <a:noFill/>
                </a:ln>
                <a:solidFill>
                  <a:schemeClr val="tx1"/>
                </a:solidFill>
                <a:effectLst/>
                <a:latin typeface="Arial" charset="0"/>
              </a:rPr>
              <a:t> Basketball, Fussball/Futsal, Völkerball, Blitzball, </a:t>
            </a:r>
            <a:r>
              <a:rPr kumimoji="0" lang="de-CH" sz="1000" b="0" i="0" u="none" strike="noStrike" cap="none" normalizeH="0" dirty="0" err="1">
                <a:ln>
                  <a:noFill/>
                </a:ln>
                <a:solidFill>
                  <a:schemeClr val="tx1"/>
                </a:solidFill>
                <a:effectLst/>
                <a:latin typeface="Arial" charset="0"/>
              </a:rPr>
              <a:t>Touchrugby</a:t>
            </a:r>
            <a:r>
              <a:rPr kumimoji="0" lang="de-CH" sz="1000" b="0" i="0" u="none" strike="noStrike" cap="none" normalizeH="0" dirty="0">
                <a:ln>
                  <a:noFill/>
                </a:ln>
                <a:solidFill>
                  <a:schemeClr val="tx1"/>
                </a:solidFill>
                <a:effectLst/>
                <a:latin typeface="Arial" charset="0"/>
              </a:rPr>
              <a:t>, Brennball, </a:t>
            </a:r>
            <a:r>
              <a:rPr kumimoji="0" lang="de-CH" sz="1000" b="0" i="0" u="none" strike="noStrike" cap="none" normalizeH="0" dirty="0" err="1">
                <a:ln>
                  <a:noFill/>
                </a:ln>
                <a:solidFill>
                  <a:schemeClr val="tx1"/>
                </a:solidFill>
                <a:effectLst/>
                <a:latin typeface="Arial" charset="0"/>
              </a:rPr>
              <a:t>Kickball</a:t>
            </a:r>
            <a:r>
              <a:rPr kumimoji="0" lang="de-CH" sz="1000" b="0" i="0" u="none" strike="noStrike" cap="none" normalizeH="0" dirty="0">
                <a:ln>
                  <a:noFill/>
                </a:ln>
                <a:solidFill>
                  <a:schemeClr val="tx1"/>
                </a:solidFill>
                <a:effectLst/>
                <a:latin typeface="Arial" charset="0"/>
              </a:rPr>
              <a:t>, Tchoukball, Kin-Ball, </a:t>
            </a:r>
            <a:r>
              <a:rPr kumimoji="0" lang="de-CH" sz="1000" b="0" i="0" u="none" strike="noStrike" cap="none" normalizeH="0" dirty="0" err="1">
                <a:ln>
                  <a:noFill/>
                </a:ln>
                <a:solidFill>
                  <a:schemeClr val="tx1"/>
                </a:solidFill>
                <a:effectLst/>
                <a:latin typeface="Arial" charset="0"/>
              </a:rPr>
              <a:t>FooBaSkill</a:t>
            </a:r>
            <a:endParaRPr kumimoji="0" lang="de-CH" sz="1000" b="0" i="0" u="none" strike="noStrike" cap="none" normalizeH="0" baseline="0" dirty="0">
              <a:ln>
                <a:noFill/>
              </a:ln>
              <a:solidFill>
                <a:schemeClr val="tx1"/>
              </a:solidFill>
              <a:effectLst/>
              <a:latin typeface="Arial" charset="0"/>
            </a:endParaRPr>
          </a:p>
        </p:txBody>
      </p:sp>
      <p:sp>
        <p:nvSpPr>
          <p:cNvPr id="22" name="Rechteck 21">
            <a:extLst>
              <a:ext uri="{FF2B5EF4-FFF2-40B4-BE49-F238E27FC236}">
                <a16:creationId xmlns:a16="http://schemas.microsoft.com/office/drawing/2014/main" id="{16052C43-3D1D-57C2-BD9E-F3D79B7E4741}"/>
              </a:ext>
            </a:extLst>
          </p:cNvPr>
          <p:cNvSpPr/>
          <p:nvPr/>
        </p:nvSpPr>
        <p:spPr bwMode="auto">
          <a:xfrm rot="16200000">
            <a:off x="6824552" y="4147123"/>
            <a:ext cx="3298303"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Spielturnier</a:t>
            </a:r>
            <a:endParaRPr kumimoji="0" lang="de-CH" sz="1200" b="0" i="0" u="none" strike="noStrike" cap="none" normalizeH="0" baseline="0" dirty="0">
              <a:ln>
                <a:noFill/>
              </a:ln>
              <a:solidFill>
                <a:schemeClr val="tx1"/>
              </a:solidFill>
              <a:effectLst/>
              <a:latin typeface="Arial" charset="0"/>
            </a:endParaRPr>
          </a:p>
        </p:txBody>
      </p:sp>
      <p:sp>
        <p:nvSpPr>
          <p:cNvPr id="24" name="Rechteck 23">
            <a:extLst>
              <a:ext uri="{FF2B5EF4-FFF2-40B4-BE49-F238E27FC236}">
                <a16:creationId xmlns:a16="http://schemas.microsoft.com/office/drawing/2014/main" id="{94FBB8EB-B915-7968-93CC-B437CC509331}"/>
              </a:ext>
            </a:extLst>
          </p:cNvPr>
          <p:cNvSpPr/>
          <p:nvPr/>
        </p:nvSpPr>
        <p:spPr bwMode="auto">
          <a:xfrm>
            <a:off x="5416246" y="2720455"/>
            <a:ext cx="2149600" cy="10685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Kraft-</a:t>
            </a:r>
            <a:r>
              <a:rPr lang="de-CH" sz="1200" dirty="0" err="1"/>
              <a:t>Circuitformen</a:t>
            </a:r>
            <a:r>
              <a:rPr lang="de-CH" sz="1200" dirty="0"/>
              <a:t> (2)</a:t>
            </a:r>
            <a:endParaRPr kumimoji="0" lang="de-CH" sz="1200" b="0" i="0" u="none" strike="noStrike" cap="none" normalizeH="0" baseline="0" dirty="0">
              <a:ln>
                <a:noFill/>
              </a:ln>
              <a:solidFill>
                <a:schemeClr val="tx1"/>
              </a:solidFill>
              <a:effectLst/>
              <a:latin typeface="Arial" charset="0"/>
            </a:endParaRPr>
          </a:p>
        </p:txBody>
      </p:sp>
      <p:sp>
        <p:nvSpPr>
          <p:cNvPr id="25" name="Textfeld 14">
            <a:extLst>
              <a:ext uri="{FF2B5EF4-FFF2-40B4-BE49-F238E27FC236}">
                <a16:creationId xmlns:a16="http://schemas.microsoft.com/office/drawing/2014/main" id="{0A3F5585-765A-1B5D-C36E-B57C4B88D5A8}"/>
              </a:ext>
            </a:extLst>
          </p:cNvPr>
          <p:cNvSpPr txBox="1">
            <a:spLocks noChangeArrowheads="1"/>
          </p:cNvSpPr>
          <p:nvPr/>
        </p:nvSpPr>
        <p:spPr bwMode="auto">
          <a:xfrm>
            <a:off x="2698020" y="2275199"/>
            <a:ext cx="4904181"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1-6</a:t>
            </a:r>
          </a:p>
        </p:txBody>
      </p:sp>
      <p:sp>
        <p:nvSpPr>
          <p:cNvPr id="26" name="Textfeld 14">
            <a:extLst>
              <a:ext uri="{FF2B5EF4-FFF2-40B4-BE49-F238E27FC236}">
                <a16:creationId xmlns:a16="http://schemas.microsoft.com/office/drawing/2014/main" id="{35E454F6-FFF9-9F74-C6F7-1C0BCB218FCC}"/>
              </a:ext>
            </a:extLst>
          </p:cNvPr>
          <p:cNvSpPr txBox="1">
            <a:spLocks noChangeArrowheads="1"/>
          </p:cNvSpPr>
          <p:nvPr/>
        </p:nvSpPr>
        <p:spPr bwMode="auto">
          <a:xfrm>
            <a:off x="7568897" y="2273260"/>
            <a:ext cx="119862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a:t>
            </a:r>
          </a:p>
        </p:txBody>
      </p:sp>
      <p:sp>
        <p:nvSpPr>
          <p:cNvPr id="29" name="Rechteck 28">
            <a:extLst>
              <a:ext uri="{FF2B5EF4-FFF2-40B4-BE49-F238E27FC236}">
                <a16:creationId xmlns:a16="http://schemas.microsoft.com/office/drawing/2014/main" id="{08F1F3B6-75D8-39AC-B884-0FCF2EDA0AC6}"/>
              </a:ext>
            </a:extLst>
          </p:cNvPr>
          <p:cNvSpPr/>
          <p:nvPr/>
        </p:nvSpPr>
        <p:spPr bwMode="auto">
          <a:xfrm>
            <a:off x="5416246" y="5036134"/>
            <a:ext cx="2149599"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 (1)</a:t>
            </a:r>
          </a:p>
        </p:txBody>
      </p:sp>
      <p:sp>
        <p:nvSpPr>
          <p:cNvPr id="30" name="Rechteck 29">
            <a:extLst>
              <a:ext uri="{FF2B5EF4-FFF2-40B4-BE49-F238E27FC236}">
                <a16:creationId xmlns:a16="http://schemas.microsoft.com/office/drawing/2014/main" id="{FBB83EBE-6318-869B-96AD-47CE81B2A642}"/>
              </a:ext>
            </a:extLst>
          </p:cNvPr>
          <p:cNvSpPr/>
          <p:nvPr/>
        </p:nvSpPr>
        <p:spPr bwMode="auto">
          <a:xfrm>
            <a:off x="3283810" y="5562215"/>
            <a:ext cx="4282035"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 (2)</a:t>
            </a:r>
          </a:p>
        </p:txBody>
      </p:sp>
      <p:sp>
        <p:nvSpPr>
          <p:cNvPr id="32" name="Rechteck 31">
            <a:extLst>
              <a:ext uri="{FF2B5EF4-FFF2-40B4-BE49-F238E27FC236}">
                <a16:creationId xmlns:a16="http://schemas.microsoft.com/office/drawing/2014/main" id="{18AEB4EA-9593-618B-CF32-93F0874001B0}"/>
              </a:ext>
            </a:extLst>
          </p:cNvPr>
          <p:cNvSpPr/>
          <p:nvPr/>
        </p:nvSpPr>
        <p:spPr bwMode="auto">
          <a:xfrm>
            <a:off x="5416246" y="3891528"/>
            <a:ext cx="2149599"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Koordinative Posten (1)</a:t>
            </a:r>
            <a:endParaRPr kumimoji="0" lang="de-CH" sz="1200" b="0" i="0" u="none" strike="noStrike" cap="none" normalizeH="0" baseline="0" dirty="0">
              <a:ln>
                <a:noFill/>
              </a:ln>
              <a:solidFill>
                <a:schemeClr val="tx1"/>
              </a:solidFill>
              <a:effectLst/>
              <a:latin typeface="Arial" charset="0"/>
            </a:endParaRPr>
          </a:p>
        </p:txBody>
      </p:sp>
      <p:sp>
        <p:nvSpPr>
          <p:cNvPr id="33" name="Rechteck 32">
            <a:extLst>
              <a:ext uri="{FF2B5EF4-FFF2-40B4-BE49-F238E27FC236}">
                <a16:creationId xmlns:a16="http://schemas.microsoft.com/office/drawing/2014/main" id="{45A7DDBD-6D38-DA08-B3DA-897B1277821B}"/>
              </a:ext>
            </a:extLst>
          </p:cNvPr>
          <p:cNvSpPr/>
          <p:nvPr/>
        </p:nvSpPr>
        <p:spPr bwMode="auto">
          <a:xfrm>
            <a:off x="3283810" y="5040675"/>
            <a:ext cx="2037807"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Kampf- und Raufspiele (1)</a:t>
            </a:r>
          </a:p>
        </p:txBody>
      </p:sp>
      <p:sp>
        <p:nvSpPr>
          <p:cNvPr id="2" name="SeitenzahlBenutzerdefiniert">
            <a:extLst>
              <a:ext uri="{FF2B5EF4-FFF2-40B4-BE49-F238E27FC236}">
                <a16:creationId xmlns:a16="http://schemas.microsoft.com/office/drawing/2014/main" id="{B269A3CF-DF62-449A-477E-DACC43BA3AA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Tree>
    <p:extLst>
      <p:ext uri="{BB962C8B-B14F-4D97-AF65-F5344CB8AC3E}">
        <p14:creationId xmlns:p14="http://schemas.microsoft.com/office/powerpoint/2010/main" val="311164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22" grpId="0" animBg="1"/>
      <p:bldP spid="24" grpId="0" animBg="1"/>
      <p:bldP spid="25" grpId="0" animBg="1"/>
      <p:bldP spid="26" grpId="0" animBg="1"/>
      <p:bldP spid="29" grpId="0" animBg="1"/>
      <p:bldP spid="30"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94D7-61B9-498A-8786-571082F48F23}"/>
            </a:ext>
          </a:extLst>
        </p:cNvPr>
        <p:cNvGrpSpPr/>
        <p:nvPr/>
      </p:nvGrpSpPr>
      <p:grpSpPr>
        <a:xfrm>
          <a:off x="0" y="0"/>
          <a:ext cx="0" cy="0"/>
          <a:chOff x="0" y="0"/>
          <a:chExt cx="0" cy="0"/>
        </a:xfrm>
      </p:grpSpPr>
      <p:pic>
        <p:nvPicPr>
          <p:cNvPr id="5" name="Grafik 4" descr="Ein Bild, das Text, Screenshot, Software, Design enthält.&#10;&#10;KI-generierte Inhalte können fehlerhaft sein.">
            <a:extLst>
              <a:ext uri="{FF2B5EF4-FFF2-40B4-BE49-F238E27FC236}">
                <a16:creationId xmlns:a16="http://schemas.microsoft.com/office/drawing/2014/main" id="{D1B17AB5-9476-B39C-ACBB-90D54264865F}"/>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060848"/>
            <a:ext cx="9541201" cy="3689992"/>
          </a:xfrm>
          <a:prstGeom prst="rect">
            <a:avLst/>
          </a:prstGeom>
        </p:spPr>
      </p:pic>
      <p:sp>
        <p:nvSpPr>
          <p:cNvPr id="4" name="Titel 2">
            <a:extLst>
              <a:ext uri="{FF2B5EF4-FFF2-40B4-BE49-F238E27FC236}">
                <a16:creationId xmlns:a16="http://schemas.microsoft.com/office/drawing/2014/main" id="{95878B5B-BEE1-71A2-CA1A-6840DA88944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endurance</a:t>
            </a:r>
            <a:endParaRPr lang="de-CH" sz="2800" b="0" kern="0" dirty="0">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544ED2F8-3FD9-9367-2308-DCB3B58378A6}"/>
              </a:ext>
            </a:extLst>
          </p:cNvPr>
          <p:cNvSpPr/>
          <p:nvPr/>
        </p:nvSpPr>
        <p:spPr>
          <a:xfrm>
            <a:off x="2711624" y="2060848"/>
            <a:ext cx="8148463" cy="72008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0130559D-DD3A-F8BA-B9F3-C0C80F8D8A1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34803758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36356-CD7A-1521-74AE-6DD28F09E33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799B0CC-51C4-FEF3-B8CB-A12D1936170D}"/>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SF </a:t>
            </a:r>
            <a:r>
              <a:rPr lang="de-CH" dirty="0" err="1"/>
              <a:t>sof</a:t>
            </a:r>
            <a:r>
              <a:rPr lang="de-CH" dirty="0"/>
              <a:t> </a:t>
            </a:r>
            <a:r>
              <a:rPr lang="de-CH" dirty="0" err="1"/>
              <a:t>sup</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3" name="Rechteck 2">
            <a:extLst>
              <a:ext uri="{FF2B5EF4-FFF2-40B4-BE49-F238E27FC236}">
                <a16:creationId xmlns:a16="http://schemas.microsoft.com/office/drawing/2014/main" id="{6760EE5F-9019-4AB2-9905-5684C2522C18}"/>
              </a:ext>
            </a:extLst>
          </p:cNvPr>
          <p:cNvSpPr/>
          <p:nvPr/>
        </p:nvSpPr>
        <p:spPr bwMode="auto">
          <a:xfrm rot="16200000">
            <a:off x="6286462" y="4220669"/>
            <a:ext cx="3298303"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Course </a:t>
            </a:r>
            <a:r>
              <a:rPr lang="de-CH" sz="1200" dirty="0" err="1"/>
              <a:t>d’orientation</a:t>
            </a:r>
            <a:endParaRPr lang="de-CH" sz="1200" dirty="0"/>
          </a:p>
        </p:txBody>
      </p:sp>
      <p:sp>
        <p:nvSpPr>
          <p:cNvPr id="5" name="Rechteck 4">
            <a:extLst>
              <a:ext uri="{FF2B5EF4-FFF2-40B4-BE49-F238E27FC236}">
                <a16:creationId xmlns:a16="http://schemas.microsoft.com/office/drawing/2014/main" id="{6B7C1E23-4FBF-2296-72D8-63B95BCC29F6}"/>
              </a:ext>
            </a:extLst>
          </p:cNvPr>
          <p:cNvSpPr/>
          <p:nvPr/>
        </p:nvSpPr>
        <p:spPr bwMode="auto">
          <a:xfrm>
            <a:off x="2176017" y="1457068"/>
            <a:ext cx="6777682" cy="49327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br>
              <a:rPr lang="fr-CH" sz="950" dirty="0"/>
            </a:br>
            <a:r>
              <a:rPr lang="fr-CH" sz="950" dirty="0"/>
              <a:t>transition partie principale</a:t>
            </a:r>
            <a:r>
              <a:rPr lang="de-CH" sz="950" dirty="0">
                <a:solidFill>
                  <a:srgbClr val="000000"/>
                </a:solidFill>
              </a:rPr>
              <a:t>)</a:t>
            </a:r>
          </a:p>
        </p:txBody>
      </p:sp>
      <p:sp>
        <p:nvSpPr>
          <p:cNvPr id="6" name="Rechteck 5">
            <a:extLst>
              <a:ext uri="{FF2B5EF4-FFF2-40B4-BE49-F238E27FC236}">
                <a16:creationId xmlns:a16="http://schemas.microsoft.com/office/drawing/2014/main" id="{4F867ADB-EAFD-E87B-98C9-2734F9906A43}"/>
              </a:ext>
            </a:extLst>
          </p:cNvPr>
          <p:cNvSpPr/>
          <p:nvPr/>
        </p:nvSpPr>
        <p:spPr bwMode="auto">
          <a:xfrm>
            <a:off x="9048328" y="1464032"/>
            <a:ext cx="648072" cy="49327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E52FE243-D72C-B5B2-5395-B9FDA4CB800D}"/>
              </a:ext>
            </a:extLst>
          </p:cNvPr>
          <p:cNvSpPr/>
          <p:nvPr/>
        </p:nvSpPr>
        <p:spPr bwMode="auto">
          <a:xfrm>
            <a:off x="2176017" y="6169816"/>
            <a:ext cx="6777682"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8" name="Rechteck 7">
            <a:extLst>
              <a:ext uri="{FF2B5EF4-FFF2-40B4-BE49-F238E27FC236}">
                <a16:creationId xmlns:a16="http://schemas.microsoft.com/office/drawing/2014/main" id="{E612132E-5C4D-DB0F-F257-021A5E604D22}"/>
              </a:ext>
            </a:extLst>
          </p:cNvPr>
          <p:cNvSpPr/>
          <p:nvPr/>
        </p:nvSpPr>
        <p:spPr bwMode="auto">
          <a:xfrm>
            <a:off x="9048328" y="6169816"/>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8CE09646-F35A-E706-9664-877968309602}"/>
              </a:ext>
            </a:extLst>
          </p:cNvPr>
          <p:cNvSpPr/>
          <p:nvPr/>
        </p:nvSpPr>
        <p:spPr bwMode="auto">
          <a:xfrm>
            <a:off x="9048328" y="659735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EA88C44F-BCFF-B573-7540-91EDF0415E02}"/>
              </a:ext>
            </a:extLst>
          </p:cNvPr>
          <p:cNvSpPr/>
          <p:nvPr/>
        </p:nvSpPr>
        <p:spPr bwMode="auto">
          <a:xfrm>
            <a:off x="2176017" y="1986412"/>
            <a:ext cx="6777682" cy="4132415"/>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11" name="Rechteck 10">
            <a:extLst>
              <a:ext uri="{FF2B5EF4-FFF2-40B4-BE49-F238E27FC236}">
                <a16:creationId xmlns:a16="http://schemas.microsoft.com/office/drawing/2014/main" id="{8A6110F3-C4D4-7334-344D-27D94E997F1F}"/>
              </a:ext>
            </a:extLst>
          </p:cNvPr>
          <p:cNvSpPr/>
          <p:nvPr/>
        </p:nvSpPr>
        <p:spPr bwMode="auto">
          <a:xfrm>
            <a:off x="9048328" y="1987351"/>
            <a:ext cx="648072" cy="413147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EA75879D-4E35-ED53-7C26-2BA41EC620F7}"/>
              </a:ext>
            </a:extLst>
          </p:cNvPr>
          <p:cNvSpPr/>
          <p:nvPr/>
        </p:nvSpPr>
        <p:spPr bwMode="auto">
          <a:xfrm>
            <a:off x="8151638" y="6597352"/>
            <a:ext cx="802061"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13" name="Textfeld 4">
            <a:extLst>
              <a:ext uri="{FF2B5EF4-FFF2-40B4-BE49-F238E27FC236}">
                <a16:creationId xmlns:a16="http://schemas.microsoft.com/office/drawing/2014/main" id="{1351FB97-B592-57D4-33DF-7ACC17F43D9F}"/>
              </a:ext>
            </a:extLst>
          </p:cNvPr>
          <p:cNvSpPr txBox="1">
            <a:spLocks noChangeArrowheads="1"/>
          </p:cNvSpPr>
          <p:nvPr/>
        </p:nvSpPr>
        <p:spPr bwMode="auto">
          <a:xfrm>
            <a:off x="2248025" y="2269887"/>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SF</a:t>
            </a:r>
            <a:br>
              <a:rPr lang="de-CH" altLang="fr-FR" sz="1100" b="1" dirty="0">
                <a:solidFill>
                  <a:srgbClr val="FFFFFF"/>
                </a:solidFill>
              </a:rPr>
            </a:br>
            <a:r>
              <a:rPr lang="de-CH" altLang="fr-FR" sz="1100" b="1" dirty="0">
                <a:solidFill>
                  <a:srgbClr val="FFFFFF"/>
                </a:solidFill>
              </a:rPr>
              <a:t>sem</a:t>
            </a:r>
          </a:p>
        </p:txBody>
      </p:sp>
      <p:sp>
        <p:nvSpPr>
          <p:cNvPr id="15" name="Rechteck 14">
            <a:extLst>
              <a:ext uri="{FF2B5EF4-FFF2-40B4-BE49-F238E27FC236}">
                <a16:creationId xmlns:a16="http://schemas.microsoft.com/office/drawing/2014/main" id="{A5721783-DBE3-4A0C-0EBD-D2BFFC27C205}"/>
              </a:ext>
            </a:extLst>
          </p:cNvPr>
          <p:cNvSpPr/>
          <p:nvPr/>
        </p:nvSpPr>
        <p:spPr bwMode="auto">
          <a:xfrm rot="16200000">
            <a:off x="1264894" y="4220670"/>
            <a:ext cx="329830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TFA 5 </a:t>
            </a:r>
            <a:r>
              <a:rPr lang="de-CH" sz="1200" dirty="0" err="1"/>
              <a:t>disciplines</a:t>
            </a:r>
            <a:endParaRPr lang="de-CH" sz="1200" dirty="0"/>
          </a:p>
        </p:txBody>
      </p:sp>
      <p:sp>
        <p:nvSpPr>
          <p:cNvPr id="17" name="Rechteck 16">
            <a:extLst>
              <a:ext uri="{FF2B5EF4-FFF2-40B4-BE49-F238E27FC236}">
                <a16:creationId xmlns:a16="http://schemas.microsoft.com/office/drawing/2014/main" id="{18AAC6A8-B204-ADF7-68EE-8D1B2279A9B0}"/>
              </a:ext>
            </a:extLst>
          </p:cNvPr>
          <p:cNvSpPr/>
          <p:nvPr/>
        </p:nvSpPr>
        <p:spPr bwMode="auto">
          <a:xfrm>
            <a:off x="3265119" y="2787545"/>
            <a:ext cx="2056498" cy="225123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 </a:t>
            </a:r>
            <a:r>
              <a:rPr lang="de-CH" sz="1200" dirty="0" err="1"/>
              <a:t>aux</a:t>
            </a:r>
            <a:r>
              <a:rPr lang="de-CH" sz="1200" dirty="0"/>
              <a:t> </a:t>
            </a:r>
            <a:r>
              <a:rPr lang="de-CH" sz="1200" dirty="0" err="1"/>
              <a:t>choix</a:t>
            </a:r>
            <a:r>
              <a:rPr lang="de-CH" sz="1200" dirty="0"/>
              <a:t> (3)</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latin typeface="Arial" charset="0"/>
              </a:rPr>
              <a:t>b</a:t>
            </a:r>
            <a:r>
              <a:rPr kumimoji="0" lang="de-CH" sz="1000" b="0" i="0" u="none" strike="noStrike" cap="none" normalizeH="0" baseline="0" dirty="0" err="1">
                <a:ln>
                  <a:noFill/>
                </a:ln>
                <a:solidFill>
                  <a:schemeClr val="tx1"/>
                </a:solidFill>
                <a:effectLst/>
                <a:latin typeface="Arial" charset="0"/>
              </a:rPr>
              <a:t>adminton</a:t>
            </a:r>
            <a:r>
              <a:rPr kumimoji="0" lang="de-CH" sz="1000" b="0" i="0" u="none" strike="noStrike" cap="none" normalizeH="0" baseline="0" dirty="0">
                <a:ln>
                  <a:noFill/>
                </a:ln>
                <a:solidFill>
                  <a:schemeClr val="tx1"/>
                </a:solidFill>
                <a:effectLst/>
                <a:latin typeface="Arial" charset="0"/>
              </a:rPr>
              <a:t>/</a:t>
            </a:r>
            <a:r>
              <a:rPr kumimoji="0" lang="de-CH" sz="1000" b="0" i="0" u="none" strike="noStrike" cap="none" normalizeH="0" baseline="0" dirty="0" err="1">
                <a:ln>
                  <a:noFill/>
                </a:ln>
                <a:solidFill>
                  <a:schemeClr val="tx1"/>
                </a:solidFill>
                <a:effectLst/>
                <a:latin typeface="Arial" charset="0"/>
              </a:rPr>
              <a:t>speedminton</a:t>
            </a:r>
            <a:r>
              <a:rPr kumimoji="0" lang="de-CH" sz="1000" b="0" i="0" u="none" strike="noStrike" cap="none" normalizeH="0" baseline="0" dirty="0">
                <a:ln>
                  <a:noFill/>
                </a:ln>
                <a:solidFill>
                  <a:schemeClr val="tx1"/>
                </a:solidFill>
                <a:effectLst/>
                <a:latin typeface="Arial" charset="0"/>
              </a:rPr>
              <a:t>, </a:t>
            </a:r>
            <a:r>
              <a:rPr lang="de-CH" sz="1000" dirty="0">
                <a:latin typeface="Arial" charset="0"/>
              </a:rPr>
              <a:t>m</a:t>
            </a:r>
            <a:r>
              <a:rPr kumimoji="0" lang="de-CH" sz="1000" b="0" i="0" u="none" strike="noStrike" cap="none" normalizeH="0" baseline="0" dirty="0">
                <a:ln>
                  <a:noFill/>
                </a:ln>
                <a:solidFill>
                  <a:schemeClr val="tx1"/>
                </a:solidFill>
                <a:effectLst/>
                <a:latin typeface="Arial" charset="0"/>
              </a:rPr>
              <a:t>ini </a:t>
            </a:r>
            <a:r>
              <a:rPr lang="de-CH" sz="1000" dirty="0" err="1">
                <a:latin typeface="Arial" charset="0"/>
              </a:rPr>
              <a:t>t</a:t>
            </a:r>
            <a:r>
              <a:rPr kumimoji="0" lang="de-CH" sz="1000" b="0" i="0" u="none" strike="noStrike" cap="none" normalizeH="0" baseline="0" dirty="0" err="1">
                <a:ln>
                  <a:noFill/>
                </a:ln>
                <a:solidFill>
                  <a:schemeClr val="tx1"/>
                </a:solidFill>
                <a:effectLst/>
                <a:latin typeface="Arial" charset="0"/>
              </a:rPr>
              <a:t>ennis</a:t>
            </a:r>
            <a:r>
              <a:rPr lang="de-CH" sz="1000" dirty="0">
                <a:latin typeface="Arial" charset="0"/>
              </a:rPr>
              <a:t>, </a:t>
            </a:r>
            <a:r>
              <a:rPr lang="de-CH" sz="1000" dirty="0" err="1">
                <a:latin typeface="Arial" charset="0"/>
              </a:rPr>
              <a:t>s</a:t>
            </a:r>
            <a:r>
              <a:rPr kumimoji="0" lang="de-CH" sz="1000" b="0" i="0" u="none" strike="noStrike" cap="none" normalizeH="0" baseline="0" dirty="0" err="1">
                <a:ln>
                  <a:noFill/>
                </a:ln>
                <a:solidFill>
                  <a:schemeClr val="tx1"/>
                </a:solidFill>
                <a:effectLst/>
                <a:latin typeface="Arial" charset="0"/>
              </a:rPr>
              <a:t>treet</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racket</a:t>
            </a:r>
            <a:r>
              <a:rPr kumimoji="0" lang="de-CH" sz="1000" b="0" i="0" u="none" strike="noStrike" cap="none" normalizeH="0" baseline="0" dirty="0">
                <a:ln>
                  <a:noFill/>
                </a:ln>
                <a:solidFill>
                  <a:schemeClr val="tx1"/>
                </a:solidFill>
                <a:effectLst/>
                <a:latin typeface="Arial" charset="0"/>
              </a:rPr>
              <a:t>, volley-ball</a:t>
            </a:r>
            <a:r>
              <a:rPr lang="de-CH" sz="1000" dirty="0">
                <a:latin typeface="Arial" charset="0"/>
              </a:rPr>
              <a:t>, </a:t>
            </a:r>
            <a:r>
              <a:rPr lang="de-CH" sz="1000" dirty="0" err="1">
                <a:latin typeface="Arial" charset="0"/>
              </a:rPr>
              <a:t>i</a:t>
            </a:r>
            <a:r>
              <a:rPr kumimoji="0" lang="de-CH" sz="1000" b="0" i="0" u="none" strike="noStrike" cap="none" normalizeH="0" baseline="0" dirty="0" err="1">
                <a:ln>
                  <a:noFill/>
                </a:ln>
                <a:solidFill>
                  <a:schemeClr val="tx1"/>
                </a:solidFill>
                <a:effectLst/>
                <a:latin typeface="Arial" charset="0"/>
              </a:rPr>
              <a:t>ndiaca</a:t>
            </a:r>
            <a:r>
              <a:rPr kumimoji="0" lang="de-CH" sz="1000" b="0" i="0" u="none" strike="noStrike" cap="none" normalizeH="0" baseline="0" dirty="0">
                <a:ln>
                  <a:noFill/>
                </a:ln>
                <a:solidFill>
                  <a:schemeClr val="tx1"/>
                </a:solidFill>
                <a:effectLst/>
                <a:latin typeface="Arial" charset="0"/>
              </a:rPr>
              <a:t>, balle au </a:t>
            </a:r>
            <a:r>
              <a:rPr kumimoji="0" lang="de-CH" sz="1000" b="0" i="0" u="none" strike="noStrike" cap="none" normalizeH="0" baseline="0" dirty="0" err="1">
                <a:ln>
                  <a:noFill/>
                </a:ln>
                <a:solidFill>
                  <a:schemeClr val="tx1"/>
                </a:solidFill>
                <a:effectLst/>
                <a:latin typeface="Arial" charset="0"/>
              </a:rPr>
              <a:t>poing</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u</a:t>
            </a:r>
            <a:r>
              <a:rPr kumimoji="0" lang="de-CH" sz="1000" b="0" i="0" u="none" strike="noStrike" cap="none" normalizeH="0" baseline="0" dirty="0" err="1">
                <a:ln>
                  <a:noFill/>
                </a:ln>
                <a:solidFill>
                  <a:schemeClr val="tx1"/>
                </a:solidFill>
                <a:effectLst/>
                <a:latin typeface="Arial" charset="0"/>
              </a:rPr>
              <a:t>nihockey</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s</a:t>
            </a:r>
            <a:r>
              <a:rPr kumimoji="0" lang="de-CH" sz="1000" b="0" i="0" u="none" strike="noStrike" cap="none" normalizeH="0" baseline="0" dirty="0" err="1">
                <a:ln>
                  <a:noFill/>
                </a:ln>
                <a:solidFill>
                  <a:schemeClr val="tx1"/>
                </a:solidFill>
                <a:effectLst/>
                <a:latin typeface="Arial" charset="0"/>
              </a:rPr>
              <a:t>molball</a:t>
            </a:r>
            <a:r>
              <a:rPr kumimoji="0" lang="de-CH" sz="1000" b="0" i="0" u="none" strike="noStrike" cap="none" normalizeH="0" baseline="0" dirty="0">
                <a:ln>
                  <a:noFill/>
                </a:ln>
                <a:solidFill>
                  <a:schemeClr val="tx1"/>
                </a:solidFill>
                <a:effectLst/>
                <a:latin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a:latin typeface="Arial" charset="0"/>
              </a:rPr>
              <a:t>i</a:t>
            </a:r>
            <a:r>
              <a:rPr kumimoji="0" lang="de-CH" sz="1000" b="0" i="0" u="none" strike="noStrike" cap="none" normalizeH="0" baseline="0" dirty="0">
                <a:ln>
                  <a:noFill/>
                </a:ln>
                <a:solidFill>
                  <a:schemeClr val="tx1"/>
                </a:solidFill>
                <a:effectLst/>
                <a:latin typeface="Arial" charset="0"/>
              </a:rPr>
              <a:t>nter-cross/</a:t>
            </a:r>
            <a:r>
              <a:rPr lang="de-CH" sz="1000" dirty="0" err="1">
                <a:latin typeface="Arial" charset="0"/>
              </a:rPr>
              <a:t>l</a:t>
            </a:r>
            <a:r>
              <a:rPr kumimoji="0" lang="de-CH" sz="1000" b="0" i="0" u="none" strike="noStrike" cap="none" normalizeH="0" baseline="0" dirty="0" err="1">
                <a:ln>
                  <a:noFill/>
                </a:ln>
                <a:solidFill>
                  <a:schemeClr val="tx1"/>
                </a:solidFill>
                <a:effectLst/>
                <a:latin typeface="Arial" charset="0"/>
              </a:rPr>
              <a:t>acrosse</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frisbee</a:t>
            </a:r>
            <a:r>
              <a:rPr lang="de-CH" sz="1000" dirty="0">
                <a:latin typeface="Arial" charset="0"/>
              </a:rPr>
              <a:t> </a:t>
            </a:r>
            <a:r>
              <a:rPr lang="de-CH" sz="1000" dirty="0" err="1">
                <a:latin typeface="Arial" charset="0"/>
              </a:rPr>
              <a:t>u</a:t>
            </a:r>
            <a:r>
              <a:rPr kumimoji="0" lang="de-CH" sz="1000" b="0" i="0" u="none" strike="noStrike" cap="none" normalizeH="0" baseline="0" dirty="0" err="1">
                <a:ln>
                  <a:noFill/>
                </a:ln>
                <a:solidFill>
                  <a:schemeClr val="tx1"/>
                </a:solidFill>
                <a:effectLst/>
                <a:latin typeface="Arial" charset="0"/>
              </a:rPr>
              <a:t>ltimate</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jeu</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avec</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un</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hurleur</a:t>
            </a:r>
            <a:r>
              <a:rPr kumimoji="0" lang="de-CH" sz="1000" b="0" i="0" u="none" strike="noStrike" cap="none" normalizeH="0" baseline="0" dirty="0">
                <a:ln>
                  <a:noFill/>
                </a:ln>
                <a:solidFill>
                  <a:schemeClr val="tx1"/>
                </a:solidFill>
                <a:effectLst/>
                <a:latin typeface="Arial" charset="0"/>
              </a:rPr>
              <a:t>,</a:t>
            </a:r>
            <a:r>
              <a:rPr kumimoji="0" lang="de-CH" sz="1000" b="0" i="0" u="none" strike="noStrike" cap="none" normalizeH="0" dirty="0">
                <a:ln>
                  <a:noFill/>
                </a:ln>
                <a:solidFill>
                  <a:schemeClr val="tx1"/>
                </a:solidFill>
                <a:effectLst/>
                <a:latin typeface="Arial" charset="0"/>
              </a:rPr>
              <a:t> </a:t>
            </a:r>
            <a:r>
              <a:rPr lang="de-CH" sz="1000" dirty="0" err="1">
                <a:latin typeface="Arial" charset="0"/>
              </a:rPr>
              <a:t>b</a:t>
            </a:r>
            <a:r>
              <a:rPr kumimoji="0" lang="de-CH" sz="1000" b="0" i="0" u="none" strike="noStrike" cap="none" normalizeH="0" dirty="0" err="1">
                <a:ln>
                  <a:noFill/>
                </a:ln>
                <a:solidFill>
                  <a:schemeClr val="tx1"/>
                </a:solidFill>
                <a:effectLst/>
                <a:latin typeface="Arial" charset="0"/>
              </a:rPr>
              <a:t>asket</a:t>
            </a:r>
            <a:r>
              <a:rPr kumimoji="0" lang="de-CH" sz="1000" b="0" i="0" u="none" strike="noStrike" cap="none" normalizeH="0" dirty="0">
                <a:ln>
                  <a:noFill/>
                </a:ln>
                <a:solidFill>
                  <a:schemeClr val="tx1"/>
                </a:solidFill>
                <a:effectLst/>
                <a:latin typeface="Arial" charset="0"/>
              </a:rPr>
              <a:t>-ball, </a:t>
            </a:r>
            <a:r>
              <a:rPr kumimoji="0" lang="de-CH" sz="1000" b="0" i="0" u="none" strike="noStrike" cap="none" normalizeH="0" dirty="0" err="1">
                <a:ln>
                  <a:noFill/>
                </a:ln>
                <a:solidFill>
                  <a:schemeClr val="tx1"/>
                </a:solidFill>
                <a:effectLst/>
                <a:latin typeface="Arial" charset="0"/>
              </a:rPr>
              <a:t>football</a:t>
            </a:r>
            <a:r>
              <a:rPr kumimoji="0" lang="de-CH" sz="1000" b="0" i="0" u="none" strike="noStrike" cap="none" normalizeH="0" dirty="0">
                <a:ln>
                  <a:noFill/>
                </a:ln>
                <a:solidFill>
                  <a:schemeClr val="tx1"/>
                </a:solidFill>
                <a:effectLst/>
                <a:latin typeface="Arial" charset="0"/>
              </a:rPr>
              <a:t>/</a:t>
            </a:r>
            <a:r>
              <a:rPr lang="de-CH" sz="1000" dirty="0" err="1">
                <a:latin typeface="Arial" charset="0"/>
              </a:rPr>
              <a:t>f</a:t>
            </a:r>
            <a:r>
              <a:rPr kumimoji="0" lang="de-CH" sz="1000" b="0" i="0" u="none" strike="noStrike" cap="none" normalizeH="0" dirty="0" err="1">
                <a:ln>
                  <a:noFill/>
                </a:ln>
                <a:solidFill>
                  <a:schemeClr val="tx1"/>
                </a:solidFill>
                <a:effectLst/>
                <a:latin typeface="Arial" charset="0"/>
              </a:rPr>
              <a:t>utsal</a:t>
            </a:r>
            <a:r>
              <a:rPr kumimoji="0" lang="de-CH" sz="1000" b="0" i="0" u="none" strike="noStrike" cap="none" normalizeH="0" dirty="0">
                <a:ln>
                  <a:noFill/>
                </a:ln>
                <a:solidFill>
                  <a:schemeClr val="tx1"/>
                </a:solidFill>
                <a:effectLst/>
                <a:latin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000" b="0" i="0" u="none" strike="noStrike" cap="none" normalizeH="0" dirty="0" err="1">
                <a:ln>
                  <a:noFill/>
                </a:ln>
                <a:solidFill>
                  <a:schemeClr val="tx1"/>
                </a:solidFill>
                <a:effectLst/>
                <a:latin typeface="Arial" charset="0"/>
              </a:rPr>
              <a:t>ballon</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chassuer</a:t>
            </a:r>
            <a:r>
              <a:rPr kumimoji="0" lang="de-CH" sz="1000" b="0" i="0" u="none" strike="noStrike" cap="none" normalizeH="0" dirty="0">
                <a:ln>
                  <a:noFill/>
                </a:ln>
                <a:solidFill>
                  <a:schemeClr val="tx1"/>
                </a:solidFill>
                <a:effectLst/>
                <a:latin typeface="Arial" charset="0"/>
              </a:rPr>
              <a:t>, balle </a:t>
            </a:r>
            <a:r>
              <a:rPr kumimoji="0" lang="de-CH" sz="1000" b="0" i="0" u="none" strike="noStrike" cap="none" normalizeH="0" dirty="0" err="1">
                <a:ln>
                  <a:noFill/>
                </a:ln>
                <a:solidFill>
                  <a:schemeClr val="tx1"/>
                </a:solidFill>
                <a:effectLst/>
                <a:latin typeface="Arial" charset="0"/>
              </a:rPr>
              <a:t>éclair</a:t>
            </a:r>
            <a:r>
              <a:rPr kumimoji="0" lang="de-CH" sz="1000" b="0" i="0" u="none" strike="noStrike" cap="none" normalizeH="0" dirty="0">
                <a:ln>
                  <a:noFill/>
                </a:ln>
                <a:solidFill>
                  <a:schemeClr val="tx1"/>
                </a:solidFill>
                <a:effectLst/>
                <a:latin typeface="Arial" charset="0"/>
              </a:rPr>
              <a:t>, </a:t>
            </a:r>
            <a:r>
              <a:rPr lang="de-CH" sz="1000" dirty="0" err="1">
                <a:latin typeface="Arial" charset="0"/>
              </a:rPr>
              <a:t>t</a:t>
            </a:r>
            <a:r>
              <a:rPr kumimoji="0" lang="de-CH" sz="1000" b="0" i="0" u="none" strike="noStrike" cap="none" normalizeH="0" dirty="0" err="1">
                <a:ln>
                  <a:noFill/>
                </a:ln>
                <a:solidFill>
                  <a:schemeClr val="tx1"/>
                </a:solidFill>
                <a:effectLst/>
                <a:latin typeface="Arial" charset="0"/>
              </a:rPr>
              <a:t>ouch</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rugby</a:t>
            </a:r>
            <a:r>
              <a:rPr kumimoji="0" lang="de-CH" sz="1000" b="0" i="0" u="none" strike="noStrike" cap="none" normalizeH="0" dirty="0">
                <a:ln>
                  <a:noFill/>
                </a:ln>
                <a:solidFill>
                  <a:schemeClr val="tx1"/>
                </a:solidFill>
                <a:effectLst/>
                <a:latin typeface="Arial" charset="0"/>
              </a:rPr>
              <a:t>, balle brûlée, </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a:latin typeface="Arial" charset="0"/>
              </a:rPr>
              <a:t>k</a:t>
            </a:r>
            <a:r>
              <a:rPr kumimoji="0" lang="de-CH" sz="1000" b="0" i="0" u="none" strike="noStrike" cap="none" normalizeH="0" dirty="0">
                <a:ln>
                  <a:noFill/>
                </a:ln>
                <a:solidFill>
                  <a:schemeClr val="tx1"/>
                </a:solidFill>
                <a:effectLst/>
                <a:latin typeface="Arial" charset="0"/>
              </a:rPr>
              <a:t>ick ball, </a:t>
            </a:r>
            <a:r>
              <a:rPr kumimoji="0" lang="de-CH" sz="1000" b="0" i="0" u="none" strike="noStrike" cap="none" normalizeH="0" dirty="0" err="1">
                <a:ln>
                  <a:noFill/>
                </a:ln>
                <a:solidFill>
                  <a:schemeClr val="tx1"/>
                </a:solidFill>
                <a:effectLst/>
                <a:latin typeface="Arial" charset="0"/>
              </a:rPr>
              <a:t>tchoukball</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kin</a:t>
            </a:r>
            <a:r>
              <a:rPr kumimoji="0" lang="de-CH" sz="1000" b="0" i="0" u="none" strike="noStrike" cap="none" normalizeH="0" dirty="0">
                <a:ln>
                  <a:noFill/>
                </a:ln>
                <a:solidFill>
                  <a:schemeClr val="tx1"/>
                </a:solidFill>
                <a:effectLst/>
                <a:latin typeface="Arial" charset="0"/>
              </a:rPr>
              <a:t>-ball, </a:t>
            </a:r>
            <a:r>
              <a:rPr kumimoji="0" lang="de-CH" sz="1000" b="0" i="0" u="none" strike="noStrike" cap="none" normalizeH="0" dirty="0" err="1">
                <a:ln>
                  <a:noFill/>
                </a:ln>
                <a:solidFill>
                  <a:schemeClr val="tx1"/>
                </a:solidFill>
                <a:effectLst/>
                <a:latin typeface="Arial" charset="0"/>
              </a:rPr>
              <a:t>FooBaSkill</a:t>
            </a:r>
            <a:endParaRPr kumimoji="0" lang="de-CH" sz="1000" b="0" i="0" u="none" strike="noStrike" cap="none" normalizeH="0" baseline="0" dirty="0">
              <a:ln>
                <a:noFill/>
              </a:ln>
              <a:solidFill>
                <a:schemeClr val="tx1"/>
              </a:solidFill>
              <a:effectLst/>
              <a:latin typeface="Arial" charset="0"/>
            </a:endParaRPr>
          </a:p>
        </p:txBody>
      </p:sp>
      <p:sp>
        <p:nvSpPr>
          <p:cNvPr id="22" name="Rechteck 21">
            <a:extLst>
              <a:ext uri="{FF2B5EF4-FFF2-40B4-BE49-F238E27FC236}">
                <a16:creationId xmlns:a16="http://schemas.microsoft.com/office/drawing/2014/main" id="{3ECB8CA8-8D22-F521-3A31-FC4657DFD61D}"/>
              </a:ext>
            </a:extLst>
          </p:cNvPr>
          <p:cNvSpPr/>
          <p:nvPr/>
        </p:nvSpPr>
        <p:spPr bwMode="auto">
          <a:xfrm rot="16200000">
            <a:off x="6824552" y="4220693"/>
            <a:ext cx="3298303"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altLang="fr-FR" sz="1200" dirty="0" err="1"/>
              <a:t>tournoi</a:t>
            </a:r>
            <a:r>
              <a:rPr lang="de-CH" altLang="fr-FR" sz="1200" dirty="0"/>
              <a:t> de </a:t>
            </a:r>
            <a:r>
              <a:rPr lang="de-CH" altLang="fr-FR" sz="1200" dirty="0" err="1"/>
              <a:t>jeux</a:t>
            </a:r>
            <a:endParaRPr lang="de-CH" altLang="fr-FR" sz="1200" dirty="0"/>
          </a:p>
        </p:txBody>
      </p:sp>
      <p:sp>
        <p:nvSpPr>
          <p:cNvPr id="24" name="Rechteck 23">
            <a:extLst>
              <a:ext uri="{FF2B5EF4-FFF2-40B4-BE49-F238E27FC236}">
                <a16:creationId xmlns:a16="http://schemas.microsoft.com/office/drawing/2014/main" id="{F5098CFB-538F-391B-415E-0C2DD90E02FA}"/>
              </a:ext>
            </a:extLst>
          </p:cNvPr>
          <p:cNvSpPr/>
          <p:nvPr/>
        </p:nvSpPr>
        <p:spPr bwMode="auto">
          <a:xfrm>
            <a:off x="5416246" y="2794025"/>
            <a:ext cx="2149600" cy="10685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endParaRPr lang="de-CH" sz="1200" dirty="0"/>
          </a:p>
          <a:p>
            <a:pPr algn="ctr" eaLnBrk="0" hangingPunct="0"/>
            <a:r>
              <a:rPr lang="de-CH" sz="1200" dirty="0"/>
              <a:t>(2)</a:t>
            </a:r>
            <a:endParaRPr kumimoji="0" lang="de-CH" sz="1200" b="0" i="0" u="none" strike="noStrike" cap="none" normalizeH="0" baseline="0" dirty="0">
              <a:ln>
                <a:noFill/>
              </a:ln>
              <a:solidFill>
                <a:schemeClr val="tx1"/>
              </a:solidFill>
              <a:effectLst/>
              <a:latin typeface="Arial" charset="0"/>
            </a:endParaRPr>
          </a:p>
        </p:txBody>
      </p:sp>
      <p:sp>
        <p:nvSpPr>
          <p:cNvPr id="29" name="Rechteck 28">
            <a:extLst>
              <a:ext uri="{FF2B5EF4-FFF2-40B4-BE49-F238E27FC236}">
                <a16:creationId xmlns:a16="http://schemas.microsoft.com/office/drawing/2014/main" id="{992B8525-F16B-71AA-B78E-523C50D9232A}"/>
              </a:ext>
            </a:extLst>
          </p:cNvPr>
          <p:cNvSpPr/>
          <p:nvPr/>
        </p:nvSpPr>
        <p:spPr bwMode="auto">
          <a:xfrm>
            <a:off x="5416246" y="5109704"/>
            <a:ext cx="2149599"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a:p>
            <a:pPr algn="ctr" eaLnBrk="0" hangingPunct="0"/>
            <a:r>
              <a:rPr lang="de-CH" sz="1200" dirty="0"/>
              <a:t>(1)</a:t>
            </a:r>
          </a:p>
        </p:txBody>
      </p:sp>
      <p:sp>
        <p:nvSpPr>
          <p:cNvPr id="30" name="Rechteck 29">
            <a:extLst>
              <a:ext uri="{FF2B5EF4-FFF2-40B4-BE49-F238E27FC236}">
                <a16:creationId xmlns:a16="http://schemas.microsoft.com/office/drawing/2014/main" id="{0908497C-3557-06C7-D437-5342686CC567}"/>
              </a:ext>
            </a:extLst>
          </p:cNvPr>
          <p:cNvSpPr/>
          <p:nvPr/>
        </p:nvSpPr>
        <p:spPr bwMode="auto">
          <a:xfrm>
            <a:off x="3283810" y="5635785"/>
            <a:ext cx="4282035"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 (2)</a:t>
            </a:r>
          </a:p>
        </p:txBody>
      </p:sp>
      <p:sp>
        <p:nvSpPr>
          <p:cNvPr id="32" name="Rechteck 31">
            <a:extLst>
              <a:ext uri="{FF2B5EF4-FFF2-40B4-BE49-F238E27FC236}">
                <a16:creationId xmlns:a16="http://schemas.microsoft.com/office/drawing/2014/main" id="{F411A554-F6B0-8FCF-BB4E-3750471E87D6}"/>
              </a:ext>
            </a:extLst>
          </p:cNvPr>
          <p:cNvSpPr/>
          <p:nvPr/>
        </p:nvSpPr>
        <p:spPr bwMode="auto">
          <a:xfrm>
            <a:off x="5416246" y="3965098"/>
            <a:ext cx="2149599"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Exercices</a:t>
            </a:r>
            <a:r>
              <a:rPr lang="de-CH" sz="1200" dirty="0">
                <a:solidFill>
                  <a:srgbClr val="000000"/>
                </a:solidFill>
              </a:rPr>
              <a:t> de </a:t>
            </a:r>
            <a:r>
              <a:rPr lang="de-CH" sz="1200" dirty="0" err="1">
                <a:solidFill>
                  <a:srgbClr val="000000"/>
                </a:solidFill>
              </a:rPr>
              <a:t>coordination</a:t>
            </a:r>
            <a:r>
              <a:rPr lang="de-CH" sz="1200" dirty="0">
                <a:solidFill>
                  <a:srgbClr val="000000"/>
                </a:solidFill>
              </a:rPr>
              <a:t> </a:t>
            </a:r>
            <a:r>
              <a:rPr lang="de-CH" sz="1200" dirty="0"/>
              <a:t>(1)</a:t>
            </a:r>
            <a:endParaRPr kumimoji="0" lang="de-CH" sz="1200" b="0" i="0" u="none" strike="noStrike" cap="none" normalizeH="0" baseline="0" dirty="0">
              <a:ln>
                <a:noFill/>
              </a:ln>
              <a:solidFill>
                <a:schemeClr val="tx1"/>
              </a:solidFill>
              <a:effectLst/>
              <a:latin typeface="Arial" charset="0"/>
            </a:endParaRPr>
          </a:p>
        </p:txBody>
      </p:sp>
      <p:sp>
        <p:nvSpPr>
          <p:cNvPr id="33" name="Rechteck 32">
            <a:extLst>
              <a:ext uri="{FF2B5EF4-FFF2-40B4-BE49-F238E27FC236}">
                <a16:creationId xmlns:a16="http://schemas.microsoft.com/office/drawing/2014/main" id="{FB0DBAE7-E4E4-EDAC-966D-51F1D5BEB1FB}"/>
              </a:ext>
            </a:extLst>
          </p:cNvPr>
          <p:cNvSpPr/>
          <p:nvPr/>
        </p:nvSpPr>
        <p:spPr bwMode="auto">
          <a:xfrm>
            <a:off x="3283810" y="5114245"/>
            <a:ext cx="2037807"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Jeux de </a:t>
            </a:r>
            <a:r>
              <a:rPr lang="de-CH" sz="1200" dirty="0" err="1"/>
              <a:t>combat</a:t>
            </a:r>
            <a:r>
              <a:rPr lang="de-CH" sz="1200" dirty="0"/>
              <a:t> et de </a:t>
            </a:r>
            <a:r>
              <a:rPr lang="de-CH" sz="1200" dirty="0" err="1"/>
              <a:t>lutte</a:t>
            </a:r>
            <a:endParaRPr lang="de-CH" sz="1200" dirty="0"/>
          </a:p>
          <a:p>
            <a:pPr algn="ctr" eaLnBrk="0" hangingPunct="0"/>
            <a:r>
              <a:rPr lang="de-CH" sz="1200" dirty="0"/>
              <a:t>(1)</a:t>
            </a:r>
          </a:p>
        </p:txBody>
      </p:sp>
      <p:sp>
        <p:nvSpPr>
          <p:cNvPr id="16" name="SeitenzahlBenutzerdefiniert">
            <a:extLst>
              <a:ext uri="{FF2B5EF4-FFF2-40B4-BE49-F238E27FC236}">
                <a16:creationId xmlns:a16="http://schemas.microsoft.com/office/drawing/2014/main" id="{46FCDDA0-826B-4531-288D-E0D1ED803FE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
        <p:nvSpPr>
          <p:cNvPr id="18" name="Textfeld 14">
            <a:extLst>
              <a:ext uri="{FF2B5EF4-FFF2-40B4-BE49-F238E27FC236}">
                <a16:creationId xmlns:a16="http://schemas.microsoft.com/office/drawing/2014/main" id="{3F49A830-652F-8ED6-F769-EB1AAE6ECAA5}"/>
              </a:ext>
            </a:extLst>
          </p:cNvPr>
          <p:cNvSpPr txBox="1">
            <a:spLocks noChangeArrowheads="1"/>
          </p:cNvSpPr>
          <p:nvPr/>
        </p:nvSpPr>
        <p:spPr bwMode="auto">
          <a:xfrm>
            <a:off x="2698020" y="2359913"/>
            <a:ext cx="4904181"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1-6</a:t>
            </a:r>
          </a:p>
        </p:txBody>
      </p:sp>
      <p:sp>
        <p:nvSpPr>
          <p:cNvPr id="19" name="Textfeld 14">
            <a:extLst>
              <a:ext uri="{FF2B5EF4-FFF2-40B4-BE49-F238E27FC236}">
                <a16:creationId xmlns:a16="http://schemas.microsoft.com/office/drawing/2014/main" id="{071649B7-799A-0188-58A7-4071FC5ED872}"/>
              </a:ext>
            </a:extLst>
          </p:cNvPr>
          <p:cNvSpPr txBox="1">
            <a:spLocks noChangeArrowheads="1"/>
          </p:cNvSpPr>
          <p:nvPr/>
        </p:nvSpPr>
        <p:spPr bwMode="auto">
          <a:xfrm>
            <a:off x="7568897" y="2357974"/>
            <a:ext cx="119862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a:t>
            </a:r>
          </a:p>
        </p:txBody>
      </p:sp>
    </p:spTree>
    <p:extLst>
      <p:ext uri="{BB962C8B-B14F-4D97-AF65-F5344CB8AC3E}">
        <p14:creationId xmlns:p14="http://schemas.microsoft.com/office/powerpoint/2010/main" val="214567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22" grpId="0" animBg="1"/>
      <p:bldP spid="24" grpId="0" animBg="1"/>
      <p:bldP spid="29" grpId="0" animBg="1"/>
      <p:bldP spid="30" grpId="0" animBg="1"/>
      <p:bldP spid="32" grpId="0" animBg="1"/>
      <p:bldP spid="33" grpId="0" animBg="1"/>
      <p:bldP spid="18" grpId="0" animBg="1"/>
      <p:bldP spid="1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C874-CC07-E763-5B2E-A44EC40CB09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FC967DA-6AB0-0BA4-F4E5-EF38DAA6985B}"/>
              </a:ext>
            </a:extLst>
          </p:cNvPr>
          <p:cNvSpPr>
            <a:spLocks noGrp="1"/>
          </p:cNvSpPr>
          <p:nvPr>
            <p:ph type="title"/>
          </p:nvPr>
        </p:nvSpPr>
        <p:spPr/>
        <p:txBody>
          <a:bodyPr/>
          <a:lstStyle/>
          <a:p>
            <a:r>
              <a:rPr lang="de-CH" dirty="0"/>
              <a:t>Sport </a:t>
            </a:r>
            <a:r>
              <a:rPr lang="de-CH" dirty="0" err="1"/>
              <a:t>nell’esercito</a:t>
            </a:r>
            <a:r>
              <a:rPr lang="de-CH" dirty="0"/>
              <a:t> – </a:t>
            </a:r>
            <a:r>
              <a:rPr lang="de-CH" dirty="0" err="1"/>
              <a:t>Cfo</a:t>
            </a:r>
            <a:r>
              <a:rPr lang="de-CH" dirty="0"/>
              <a:t> </a:t>
            </a:r>
            <a:r>
              <a:rPr lang="de-CH" dirty="0" err="1"/>
              <a:t>suff</a:t>
            </a:r>
            <a:r>
              <a:rPr lang="de-CH" dirty="0"/>
              <a:t> </a:t>
            </a:r>
            <a:r>
              <a:rPr lang="de-CH" dirty="0" err="1"/>
              <a:t>sup</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3" name="Rechteck 2">
            <a:extLst>
              <a:ext uri="{FF2B5EF4-FFF2-40B4-BE49-F238E27FC236}">
                <a16:creationId xmlns:a16="http://schemas.microsoft.com/office/drawing/2014/main" id="{DC5D8313-CB63-21A3-D3E0-59DF420082D9}"/>
              </a:ext>
            </a:extLst>
          </p:cNvPr>
          <p:cNvSpPr/>
          <p:nvPr/>
        </p:nvSpPr>
        <p:spPr bwMode="auto">
          <a:xfrm rot="16200000">
            <a:off x="6286462" y="4207047"/>
            <a:ext cx="3298303" cy="432048"/>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Corsa </a:t>
            </a:r>
            <a:r>
              <a:rPr lang="de-CH" sz="1200" dirty="0" err="1"/>
              <a:t>d’orientamento</a:t>
            </a:r>
            <a:endParaRPr lang="de-CH" sz="1200" dirty="0"/>
          </a:p>
        </p:txBody>
      </p:sp>
      <p:sp>
        <p:nvSpPr>
          <p:cNvPr id="5" name="Rechteck 4">
            <a:extLst>
              <a:ext uri="{FF2B5EF4-FFF2-40B4-BE49-F238E27FC236}">
                <a16:creationId xmlns:a16="http://schemas.microsoft.com/office/drawing/2014/main" id="{F1D9BDE2-EDCF-E342-B5B3-01CFE363D0AB}"/>
              </a:ext>
            </a:extLst>
          </p:cNvPr>
          <p:cNvSpPr/>
          <p:nvPr/>
        </p:nvSpPr>
        <p:spPr bwMode="auto">
          <a:xfrm>
            <a:off x="2176017" y="1474274"/>
            <a:ext cx="6777682" cy="462449"/>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 passaggio alla parte principale)</a:t>
            </a:r>
            <a:endParaRPr lang="fr-CH" sz="950" dirty="0">
              <a:solidFill>
                <a:srgbClr val="000000"/>
              </a:solidFill>
            </a:endParaRPr>
          </a:p>
        </p:txBody>
      </p:sp>
      <p:sp>
        <p:nvSpPr>
          <p:cNvPr id="6" name="Rechteck 5">
            <a:extLst>
              <a:ext uri="{FF2B5EF4-FFF2-40B4-BE49-F238E27FC236}">
                <a16:creationId xmlns:a16="http://schemas.microsoft.com/office/drawing/2014/main" id="{0058C505-D19C-93BF-5230-78D865D6213C}"/>
              </a:ext>
            </a:extLst>
          </p:cNvPr>
          <p:cNvSpPr/>
          <p:nvPr/>
        </p:nvSpPr>
        <p:spPr bwMode="auto">
          <a:xfrm>
            <a:off x="9048328" y="1474274"/>
            <a:ext cx="648072" cy="44846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7" name="Rechteck 6">
            <a:extLst>
              <a:ext uri="{FF2B5EF4-FFF2-40B4-BE49-F238E27FC236}">
                <a16:creationId xmlns:a16="http://schemas.microsoft.com/office/drawing/2014/main" id="{D34D66EC-E9A3-A258-EEFD-C2DD03041567}"/>
              </a:ext>
            </a:extLst>
          </p:cNvPr>
          <p:cNvSpPr/>
          <p:nvPr/>
        </p:nvSpPr>
        <p:spPr bwMode="auto">
          <a:xfrm>
            <a:off x="2176017" y="6156194"/>
            <a:ext cx="6777682"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de-CH" sz="950" dirty="0">
              <a:solidFill>
                <a:srgbClr val="000000"/>
              </a:solidFill>
            </a:endParaRPr>
          </a:p>
        </p:txBody>
      </p:sp>
      <p:sp>
        <p:nvSpPr>
          <p:cNvPr id="8" name="Rechteck 7">
            <a:extLst>
              <a:ext uri="{FF2B5EF4-FFF2-40B4-BE49-F238E27FC236}">
                <a16:creationId xmlns:a16="http://schemas.microsoft.com/office/drawing/2014/main" id="{7D6FFF8A-8CFF-0CDC-29D2-48FD9E944BC3}"/>
              </a:ext>
            </a:extLst>
          </p:cNvPr>
          <p:cNvSpPr/>
          <p:nvPr/>
        </p:nvSpPr>
        <p:spPr bwMode="auto">
          <a:xfrm>
            <a:off x="9048328" y="6156194"/>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9" name="Rechteck 8">
            <a:extLst>
              <a:ext uri="{FF2B5EF4-FFF2-40B4-BE49-F238E27FC236}">
                <a16:creationId xmlns:a16="http://schemas.microsoft.com/office/drawing/2014/main" id="{30479269-9841-FC3F-7250-2CB5A7D89A90}"/>
              </a:ext>
            </a:extLst>
          </p:cNvPr>
          <p:cNvSpPr/>
          <p:nvPr/>
        </p:nvSpPr>
        <p:spPr bwMode="auto">
          <a:xfrm>
            <a:off x="9048328" y="6583730"/>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10" name="Rechteck 9">
            <a:extLst>
              <a:ext uri="{FF2B5EF4-FFF2-40B4-BE49-F238E27FC236}">
                <a16:creationId xmlns:a16="http://schemas.microsoft.com/office/drawing/2014/main" id="{C6059CC8-36FA-071C-7A34-2C693E2867AD}"/>
              </a:ext>
            </a:extLst>
          </p:cNvPr>
          <p:cNvSpPr/>
          <p:nvPr/>
        </p:nvSpPr>
        <p:spPr bwMode="auto">
          <a:xfrm>
            <a:off x="2176017" y="1972790"/>
            <a:ext cx="6777682" cy="4132415"/>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11" name="Rechteck 10">
            <a:extLst>
              <a:ext uri="{FF2B5EF4-FFF2-40B4-BE49-F238E27FC236}">
                <a16:creationId xmlns:a16="http://schemas.microsoft.com/office/drawing/2014/main" id="{D67208B0-1524-1878-9D8B-ECF38B335A85}"/>
              </a:ext>
            </a:extLst>
          </p:cNvPr>
          <p:cNvSpPr/>
          <p:nvPr/>
        </p:nvSpPr>
        <p:spPr bwMode="auto">
          <a:xfrm>
            <a:off x="9048328" y="1973729"/>
            <a:ext cx="648072" cy="413147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12" name="Rechteck 11">
            <a:extLst>
              <a:ext uri="{FF2B5EF4-FFF2-40B4-BE49-F238E27FC236}">
                <a16:creationId xmlns:a16="http://schemas.microsoft.com/office/drawing/2014/main" id="{BDC9D73E-444C-963D-EFB3-17392C148403}"/>
              </a:ext>
            </a:extLst>
          </p:cNvPr>
          <p:cNvSpPr/>
          <p:nvPr/>
        </p:nvSpPr>
        <p:spPr bwMode="auto">
          <a:xfrm>
            <a:off x="8151638" y="6583730"/>
            <a:ext cx="802061"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13" name="Textfeld 4">
            <a:extLst>
              <a:ext uri="{FF2B5EF4-FFF2-40B4-BE49-F238E27FC236}">
                <a16:creationId xmlns:a16="http://schemas.microsoft.com/office/drawing/2014/main" id="{CB3BE502-CE03-0A6C-BA77-DCA7944D5550}"/>
              </a:ext>
            </a:extLst>
          </p:cNvPr>
          <p:cNvSpPr txBox="1">
            <a:spLocks noChangeArrowheads="1"/>
          </p:cNvSpPr>
          <p:nvPr/>
        </p:nvSpPr>
        <p:spPr bwMode="auto">
          <a:xfrm>
            <a:off x="2248025" y="2256265"/>
            <a:ext cx="6624736"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err="1">
                <a:solidFill>
                  <a:srgbClr val="FFFFFF"/>
                </a:solidFill>
              </a:rPr>
              <a:t>Cfo</a:t>
            </a:r>
            <a:br>
              <a:rPr lang="de-CH" altLang="fr-FR" sz="1100" b="1" dirty="0">
                <a:solidFill>
                  <a:srgbClr val="FFFFFF"/>
                </a:solidFill>
              </a:rPr>
            </a:br>
            <a:r>
              <a:rPr lang="de-CH" altLang="fr-FR" sz="1100" b="1" dirty="0">
                <a:solidFill>
                  <a:srgbClr val="FFFFFF"/>
                </a:solidFill>
              </a:rPr>
              <a:t>sett</a:t>
            </a:r>
          </a:p>
        </p:txBody>
      </p:sp>
      <p:sp>
        <p:nvSpPr>
          <p:cNvPr id="15" name="Rechteck 14">
            <a:extLst>
              <a:ext uri="{FF2B5EF4-FFF2-40B4-BE49-F238E27FC236}">
                <a16:creationId xmlns:a16="http://schemas.microsoft.com/office/drawing/2014/main" id="{7DB61F3F-DF69-FA78-B6E3-7BCB982600DC}"/>
              </a:ext>
            </a:extLst>
          </p:cNvPr>
          <p:cNvSpPr/>
          <p:nvPr/>
        </p:nvSpPr>
        <p:spPr bwMode="auto">
          <a:xfrm rot="16200000">
            <a:off x="1264894" y="4207048"/>
            <a:ext cx="329830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TFE 5 </a:t>
            </a:r>
            <a:r>
              <a:rPr lang="de-CH" sz="1200" dirty="0" err="1"/>
              <a:t>discipline</a:t>
            </a:r>
            <a:endParaRPr lang="de-CH" sz="1200" dirty="0"/>
          </a:p>
        </p:txBody>
      </p:sp>
      <p:sp>
        <p:nvSpPr>
          <p:cNvPr id="17" name="Rechteck 16">
            <a:extLst>
              <a:ext uri="{FF2B5EF4-FFF2-40B4-BE49-F238E27FC236}">
                <a16:creationId xmlns:a16="http://schemas.microsoft.com/office/drawing/2014/main" id="{B1A6B444-125B-253D-4FC7-9FC37E3970EF}"/>
              </a:ext>
            </a:extLst>
          </p:cNvPr>
          <p:cNvSpPr/>
          <p:nvPr/>
        </p:nvSpPr>
        <p:spPr bwMode="auto">
          <a:xfrm>
            <a:off x="3265119" y="2773923"/>
            <a:ext cx="2056498" cy="225123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Gioco</a:t>
            </a:r>
            <a:r>
              <a:rPr lang="de-CH" sz="1200" dirty="0"/>
              <a:t> a </a:t>
            </a:r>
            <a:r>
              <a:rPr lang="de-CH" sz="1200" dirty="0" err="1"/>
              <a:t>scelta</a:t>
            </a:r>
            <a:r>
              <a:rPr lang="de-CH" sz="1200" dirty="0"/>
              <a:t> (3)</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latin typeface="Arial" charset="0"/>
              </a:rPr>
              <a:t>b</a:t>
            </a:r>
            <a:r>
              <a:rPr kumimoji="0" lang="de-CH" sz="1000" b="0" i="0" u="none" strike="noStrike" cap="none" normalizeH="0" baseline="0" dirty="0" err="1">
                <a:ln>
                  <a:noFill/>
                </a:ln>
                <a:solidFill>
                  <a:schemeClr val="tx1"/>
                </a:solidFill>
                <a:effectLst/>
                <a:latin typeface="Arial" charset="0"/>
              </a:rPr>
              <a:t>adminton</a:t>
            </a:r>
            <a:r>
              <a:rPr kumimoji="0" lang="de-CH" sz="1000" b="0" i="0" u="none" strike="noStrike" cap="none" normalizeH="0" baseline="0" dirty="0">
                <a:ln>
                  <a:noFill/>
                </a:ln>
                <a:solidFill>
                  <a:schemeClr val="tx1"/>
                </a:solidFill>
                <a:effectLst/>
                <a:latin typeface="Arial" charset="0"/>
              </a:rPr>
              <a:t>/</a:t>
            </a:r>
            <a:r>
              <a:rPr kumimoji="0" lang="de-CH" sz="1000" b="0" i="0" u="none" strike="noStrike" cap="none" normalizeH="0" baseline="0" dirty="0" err="1">
                <a:ln>
                  <a:noFill/>
                </a:ln>
                <a:solidFill>
                  <a:schemeClr val="tx1"/>
                </a:solidFill>
                <a:effectLst/>
                <a:latin typeface="Arial" charset="0"/>
              </a:rPr>
              <a:t>speedminton</a:t>
            </a:r>
            <a:r>
              <a:rPr kumimoji="0" lang="de-CH" sz="1000" b="0" i="0" u="none" strike="noStrike" cap="none" normalizeH="0" baseline="0" dirty="0">
                <a:ln>
                  <a:noFill/>
                </a:ln>
                <a:solidFill>
                  <a:schemeClr val="tx1"/>
                </a:solidFill>
                <a:effectLst/>
                <a:latin typeface="Arial" charset="0"/>
              </a:rPr>
              <a:t>, </a:t>
            </a:r>
            <a:r>
              <a:rPr lang="de-CH" sz="1000" dirty="0">
                <a:latin typeface="Arial" charset="0"/>
              </a:rPr>
              <a:t>m</a:t>
            </a:r>
            <a:r>
              <a:rPr kumimoji="0" lang="de-CH" sz="1000" b="0" i="0" u="none" strike="noStrike" cap="none" normalizeH="0" baseline="0" dirty="0">
                <a:ln>
                  <a:noFill/>
                </a:ln>
                <a:solidFill>
                  <a:schemeClr val="tx1"/>
                </a:solidFill>
                <a:effectLst/>
                <a:latin typeface="Arial" charset="0"/>
              </a:rPr>
              <a:t>ini </a:t>
            </a:r>
            <a:r>
              <a:rPr lang="de-CH" sz="1000" dirty="0" err="1">
                <a:latin typeface="Arial" charset="0"/>
              </a:rPr>
              <a:t>t</a:t>
            </a:r>
            <a:r>
              <a:rPr kumimoji="0" lang="de-CH" sz="1000" b="0" i="0" u="none" strike="noStrike" cap="none" normalizeH="0" baseline="0" dirty="0" err="1">
                <a:ln>
                  <a:noFill/>
                </a:ln>
                <a:solidFill>
                  <a:schemeClr val="tx1"/>
                </a:solidFill>
                <a:effectLst/>
                <a:latin typeface="Arial" charset="0"/>
              </a:rPr>
              <a:t>ennis</a:t>
            </a:r>
            <a:r>
              <a:rPr lang="de-CH" sz="1000" dirty="0">
                <a:latin typeface="Arial" charset="0"/>
              </a:rPr>
              <a:t>, </a:t>
            </a:r>
            <a:r>
              <a:rPr lang="de-CH" sz="1000" dirty="0" err="1">
                <a:latin typeface="Arial" charset="0"/>
              </a:rPr>
              <a:t>s</a:t>
            </a:r>
            <a:r>
              <a:rPr kumimoji="0" lang="de-CH" sz="1000" b="0" i="0" u="none" strike="noStrike" cap="none" normalizeH="0" baseline="0" dirty="0" err="1">
                <a:ln>
                  <a:noFill/>
                </a:ln>
                <a:solidFill>
                  <a:schemeClr val="tx1"/>
                </a:solidFill>
                <a:effectLst/>
                <a:latin typeface="Arial" charset="0"/>
              </a:rPr>
              <a:t>treet</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racket</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pallavolo</a:t>
            </a:r>
            <a:r>
              <a:rPr lang="de-CH" sz="1000" dirty="0">
                <a:latin typeface="Arial" charset="0"/>
              </a:rPr>
              <a:t>, </a:t>
            </a:r>
            <a:r>
              <a:rPr lang="de-CH" sz="1000" dirty="0" err="1">
                <a:latin typeface="Arial" charset="0"/>
              </a:rPr>
              <a:t>i</a:t>
            </a:r>
            <a:r>
              <a:rPr kumimoji="0" lang="de-CH" sz="1000" b="0" i="0" u="none" strike="noStrike" cap="none" normalizeH="0" baseline="0" dirty="0" err="1">
                <a:ln>
                  <a:noFill/>
                </a:ln>
                <a:solidFill>
                  <a:schemeClr val="tx1"/>
                </a:solidFill>
                <a:effectLst/>
                <a:latin typeface="Arial" charset="0"/>
              </a:rPr>
              <a:t>ndiaca</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palla</a:t>
            </a:r>
            <a:r>
              <a:rPr kumimoji="0" lang="de-CH" sz="1000" b="0" i="0" u="none" strike="noStrike" cap="none" normalizeH="0" baseline="0" dirty="0" err="1">
                <a:ln>
                  <a:noFill/>
                </a:ln>
                <a:solidFill>
                  <a:schemeClr val="tx1"/>
                </a:solidFill>
                <a:effectLst/>
                <a:latin typeface="Arial" charset="0"/>
              </a:rPr>
              <a:t>pugno</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u</a:t>
            </a:r>
            <a:r>
              <a:rPr kumimoji="0" lang="de-CH" sz="1000" b="0" i="0" u="none" strike="noStrike" cap="none" normalizeH="0" baseline="0" dirty="0" err="1">
                <a:ln>
                  <a:noFill/>
                </a:ln>
                <a:solidFill>
                  <a:schemeClr val="tx1"/>
                </a:solidFill>
                <a:effectLst/>
                <a:latin typeface="Arial" charset="0"/>
              </a:rPr>
              <a:t>nihockey</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s</a:t>
            </a:r>
            <a:r>
              <a:rPr kumimoji="0" lang="de-CH" sz="1000" b="0" i="0" u="none" strike="noStrike" cap="none" normalizeH="0" baseline="0" dirty="0" err="1">
                <a:ln>
                  <a:noFill/>
                </a:ln>
                <a:solidFill>
                  <a:schemeClr val="tx1"/>
                </a:solidFill>
                <a:effectLst/>
                <a:latin typeface="Arial" charset="0"/>
              </a:rPr>
              <a:t>molball</a:t>
            </a:r>
            <a:r>
              <a:rPr kumimoji="0" lang="de-CH" sz="1000" b="0" i="0" u="none" strike="noStrike" cap="none" normalizeH="0" baseline="0" dirty="0">
                <a:ln>
                  <a:noFill/>
                </a:ln>
                <a:solidFill>
                  <a:schemeClr val="tx1"/>
                </a:solidFill>
                <a:effectLst/>
                <a:latin typeface="Arial" charset="0"/>
              </a:rPr>
              <a:t>, </a:t>
            </a:r>
            <a:r>
              <a:rPr lang="de-CH" sz="1000" dirty="0" err="1">
                <a:latin typeface="Arial" charset="0"/>
              </a:rPr>
              <a:t>i</a:t>
            </a:r>
            <a:r>
              <a:rPr kumimoji="0" lang="de-CH" sz="1000" b="0" i="0" u="none" strike="noStrike" cap="none" normalizeH="0" baseline="0" dirty="0" err="1">
                <a:ln>
                  <a:noFill/>
                </a:ln>
                <a:solidFill>
                  <a:schemeClr val="tx1"/>
                </a:solidFill>
                <a:effectLst/>
                <a:latin typeface="Arial" charset="0"/>
              </a:rPr>
              <a:t>ntercross</a:t>
            </a:r>
            <a:r>
              <a:rPr kumimoji="0" lang="de-CH" sz="1000" b="0" i="0" u="none" strike="noStrike" cap="none" normalizeH="0" baseline="0" dirty="0">
                <a:ln>
                  <a:noFill/>
                </a:ln>
                <a:solidFill>
                  <a:schemeClr val="tx1"/>
                </a:solidFill>
                <a:effectLst/>
                <a:latin typeface="Arial" charset="0"/>
              </a:rPr>
              <a:t>/</a:t>
            </a:r>
            <a:r>
              <a:rPr lang="de-CH" sz="1000" dirty="0" err="1">
                <a:latin typeface="Arial" charset="0"/>
              </a:rPr>
              <a:t>l</a:t>
            </a:r>
            <a:r>
              <a:rPr kumimoji="0" lang="de-CH" sz="1000" b="0" i="0" u="none" strike="noStrike" cap="none" normalizeH="0" baseline="0" dirty="0" err="1">
                <a:ln>
                  <a:noFill/>
                </a:ln>
                <a:solidFill>
                  <a:schemeClr val="tx1"/>
                </a:solidFill>
                <a:effectLst/>
                <a:latin typeface="Arial" charset="0"/>
              </a:rPr>
              <a:t>acrosse</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frisbee</a:t>
            </a:r>
            <a:r>
              <a:rPr lang="de-CH" sz="1000" dirty="0">
                <a:latin typeface="Arial" charset="0"/>
              </a:rPr>
              <a:t> </a:t>
            </a:r>
            <a:r>
              <a:rPr lang="de-CH" sz="1000" dirty="0" err="1">
                <a:latin typeface="Arial" charset="0"/>
              </a:rPr>
              <a:t>u</a:t>
            </a:r>
            <a:r>
              <a:rPr kumimoji="0" lang="de-CH" sz="1000" b="0" i="0" u="none" strike="noStrike" cap="none" normalizeH="0" baseline="0" dirty="0" err="1">
                <a:ln>
                  <a:noFill/>
                </a:ln>
                <a:solidFill>
                  <a:schemeClr val="tx1"/>
                </a:solidFill>
                <a:effectLst/>
                <a:latin typeface="Arial" charset="0"/>
              </a:rPr>
              <a:t>ltimate</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gioco</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con</a:t>
            </a:r>
            <a:r>
              <a:rPr kumimoji="0" lang="de-CH" sz="1000" b="0" i="0" u="none" strike="noStrike" cap="none" normalizeH="0" baseline="0" dirty="0">
                <a:ln>
                  <a:noFill/>
                </a:ln>
                <a:solidFill>
                  <a:schemeClr val="tx1"/>
                </a:solidFill>
                <a:effectLst/>
                <a:latin typeface="Arial" charset="0"/>
              </a:rPr>
              <a:t> </a:t>
            </a:r>
            <a:r>
              <a:rPr kumimoji="0" lang="de-CH" sz="1000" b="0" i="0" u="none" strike="noStrike" cap="none" normalizeH="0" baseline="0" dirty="0" err="1">
                <a:ln>
                  <a:noFill/>
                </a:ln>
                <a:solidFill>
                  <a:schemeClr val="tx1"/>
                </a:solidFill>
                <a:effectLst/>
                <a:latin typeface="Arial" charset="0"/>
              </a:rPr>
              <a:t>l’urlatore</a:t>
            </a:r>
            <a:r>
              <a:rPr kumimoji="0" lang="de-CH" sz="1000" b="0" i="0" u="none" strike="noStrike" cap="none" normalizeH="0" baseline="0" dirty="0">
                <a:ln>
                  <a:noFill/>
                </a:ln>
                <a:solidFill>
                  <a:schemeClr val="tx1"/>
                </a:solidFill>
                <a:effectLst/>
                <a:latin typeface="Arial" charset="0"/>
              </a:rPr>
              <a:t>,</a:t>
            </a:r>
            <a:r>
              <a:rPr kumimoji="0" lang="de-CH" sz="1000" b="0" i="0" u="none" strike="noStrike" cap="none" normalizeH="0" dirty="0">
                <a:ln>
                  <a:noFill/>
                </a:ln>
                <a:solidFill>
                  <a:schemeClr val="tx1"/>
                </a:solidFill>
                <a:effectLst/>
                <a:latin typeface="Arial" charset="0"/>
              </a:rPr>
              <a:t> </a:t>
            </a:r>
            <a:r>
              <a:rPr lang="de-CH" sz="1000" dirty="0" err="1">
                <a:latin typeface="Arial" charset="0"/>
              </a:rPr>
              <a:t>b</a:t>
            </a:r>
            <a:r>
              <a:rPr kumimoji="0" lang="de-CH" sz="1000" b="0" i="0" u="none" strike="noStrike" cap="none" normalizeH="0" dirty="0" err="1">
                <a:ln>
                  <a:noFill/>
                </a:ln>
                <a:solidFill>
                  <a:schemeClr val="tx1"/>
                </a:solidFill>
                <a:effectLst/>
                <a:latin typeface="Arial" charset="0"/>
              </a:rPr>
              <a:t>asket</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calcio</a:t>
            </a:r>
            <a:r>
              <a:rPr kumimoji="0" lang="de-CH" sz="1000" b="0" i="0" u="none" strike="noStrike" cap="none" normalizeH="0" dirty="0">
                <a:ln>
                  <a:noFill/>
                </a:ln>
                <a:solidFill>
                  <a:schemeClr val="tx1"/>
                </a:solidFill>
                <a:effectLst/>
                <a:latin typeface="Arial" charset="0"/>
              </a:rPr>
              <a:t>/</a:t>
            </a:r>
            <a:r>
              <a:rPr lang="de-CH" sz="1000" dirty="0" err="1">
                <a:latin typeface="Arial" charset="0"/>
              </a:rPr>
              <a:t>f</a:t>
            </a:r>
            <a:r>
              <a:rPr kumimoji="0" lang="de-CH" sz="1000" b="0" i="0" u="none" strike="noStrike" cap="none" normalizeH="0" dirty="0" err="1">
                <a:ln>
                  <a:noFill/>
                </a:ln>
                <a:solidFill>
                  <a:schemeClr val="tx1"/>
                </a:solidFill>
                <a:effectLst/>
                <a:latin typeface="Arial" charset="0"/>
              </a:rPr>
              <a:t>utsal</a:t>
            </a:r>
            <a:r>
              <a:rPr kumimoji="0" lang="de-CH" sz="1000" b="0" i="0" u="none" strike="noStrike" cap="none" normalizeH="0" dirty="0">
                <a:ln>
                  <a:noFill/>
                </a:ln>
                <a:solidFill>
                  <a:schemeClr val="tx1"/>
                </a:solidFill>
                <a:effectLst/>
                <a:latin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err="1">
                <a:latin typeface="Arial" charset="0"/>
              </a:rPr>
              <a:t>Palla</a:t>
            </a:r>
            <a:r>
              <a:rPr lang="de-CH" sz="1000" dirty="0">
                <a:latin typeface="Arial" charset="0"/>
              </a:rPr>
              <a:t> </a:t>
            </a:r>
            <a:r>
              <a:rPr lang="de-CH" sz="1000" dirty="0" err="1">
                <a:latin typeface="Arial" charset="0"/>
              </a:rPr>
              <a:t>prigioniera</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palla</a:t>
            </a:r>
            <a:r>
              <a:rPr kumimoji="0" lang="de-CH" sz="1000" b="0" i="0" u="none" strike="noStrike" cap="none" normalizeH="0" dirty="0">
                <a:ln>
                  <a:noFill/>
                </a:ln>
                <a:solidFill>
                  <a:schemeClr val="tx1"/>
                </a:solidFill>
                <a:effectLst/>
                <a:latin typeface="Arial" charset="0"/>
              </a:rPr>
              <a:t> blitz, </a:t>
            </a:r>
            <a:r>
              <a:rPr lang="de-CH" sz="1000" dirty="0" err="1">
                <a:latin typeface="Arial" charset="0"/>
              </a:rPr>
              <a:t>t</a:t>
            </a:r>
            <a:r>
              <a:rPr kumimoji="0" lang="de-CH" sz="1000" b="0" i="0" u="none" strike="noStrike" cap="none" normalizeH="0" dirty="0" err="1">
                <a:ln>
                  <a:noFill/>
                </a:ln>
                <a:solidFill>
                  <a:schemeClr val="tx1"/>
                </a:solidFill>
                <a:effectLst/>
                <a:latin typeface="Arial" charset="0"/>
              </a:rPr>
              <a:t>ouch</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rugby</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palla</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bruciata</a:t>
            </a:r>
            <a:r>
              <a:rPr kumimoji="0" lang="de-CH" sz="1000" b="0" i="0" u="none" strike="noStrike" cap="none" normalizeH="0" dirty="0">
                <a:ln>
                  <a:noFill/>
                </a:ln>
                <a:solidFill>
                  <a:schemeClr val="tx1"/>
                </a:solidFill>
                <a:effectLst/>
                <a:latin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lang="de-CH" sz="1000" dirty="0">
                <a:latin typeface="Arial" charset="0"/>
              </a:rPr>
              <a:t>k</a:t>
            </a:r>
            <a:r>
              <a:rPr kumimoji="0" lang="de-CH" sz="1000" b="0" i="0" u="none" strike="noStrike" cap="none" normalizeH="0" dirty="0">
                <a:ln>
                  <a:noFill/>
                </a:ln>
                <a:solidFill>
                  <a:schemeClr val="tx1"/>
                </a:solidFill>
                <a:effectLst/>
                <a:latin typeface="Arial" charset="0"/>
              </a:rPr>
              <a:t>ick ball, </a:t>
            </a:r>
            <a:r>
              <a:rPr kumimoji="0" lang="de-CH" sz="1000" b="0" i="0" u="none" strike="noStrike" cap="none" normalizeH="0" dirty="0" err="1">
                <a:ln>
                  <a:noFill/>
                </a:ln>
                <a:solidFill>
                  <a:schemeClr val="tx1"/>
                </a:solidFill>
                <a:effectLst/>
                <a:latin typeface="Arial" charset="0"/>
              </a:rPr>
              <a:t>tchoukball</a:t>
            </a:r>
            <a:r>
              <a:rPr kumimoji="0" lang="de-CH" sz="1000" b="0" i="0" u="none" strike="noStrike" cap="none" normalizeH="0" dirty="0">
                <a:ln>
                  <a:noFill/>
                </a:ln>
                <a:solidFill>
                  <a:schemeClr val="tx1"/>
                </a:solidFill>
                <a:effectLst/>
                <a:latin typeface="Arial" charset="0"/>
              </a:rPr>
              <a:t>, </a:t>
            </a:r>
            <a:r>
              <a:rPr kumimoji="0" lang="de-CH" sz="1000" b="0" i="0" u="none" strike="noStrike" cap="none" normalizeH="0" dirty="0" err="1">
                <a:ln>
                  <a:noFill/>
                </a:ln>
                <a:solidFill>
                  <a:schemeClr val="tx1"/>
                </a:solidFill>
                <a:effectLst/>
                <a:latin typeface="Arial" charset="0"/>
              </a:rPr>
              <a:t>kin</a:t>
            </a:r>
            <a:r>
              <a:rPr kumimoji="0" lang="de-CH" sz="1000" b="0" i="0" u="none" strike="noStrike" cap="none" normalizeH="0" dirty="0">
                <a:ln>
                  <a:noFill/>
                </a:ln>
                <a:solidFill>
                  <a:schemeClr val="tx1"/>
                </a:solidFill>
                <a:effectLst/>
                <a:latin typeface="Arial" charset="0"/>
              </a:rPr>
              <a:t>-ball, </a:t>
            </a:r>
            <a:r>
              <a:rPr kumimoji="0" lang="de-CH" sz="1000" b="0" i="0" u="none" strike="noStrike" cap="none" normalizeH="0" dirty="0" err="1">
                <a:ln>
                  <a:noFill/>
                </a:ln>
                <a:solidFill>
                  <a:schemeClr val="tx1"/>
                </a:solidFill>
                <a:effectLst/>
                <a:latin typeface="Arial" charset="0"/>
              </a:rPr>
              <a:t>FooBaSkill</a:t>
            </a:r>
            <a:endParaRPr kumimoji="0" lang="de-CH" sz="1000" b="0" i="0" u="none" strike="noStrike" cap="none" normalizeH="0" baseline="0" dirty="0">
              <a:ln>
                <a:noFill/>
              </a:ln>
              <a:solidFill>
                <a:schemeClr val="tx1"/>
              </a:solidFill>
              <a:effectLst/>
              <a:latin typeface="Arial" charset="0"/>
            </a:endParaRPr>
          </a:p>
        </p:txBody>
      </p:sp>
      <p:sp>
        <p:nvSpPr>
          <p:cNvPr id="22" name="Rechteck 21">
            <a:extLst>
              <a:ext uri="{FF2B5EF4-FFF2-40B4-BE49-F238E27FC236}">
                <a16:creationId xmlns:a16="http://schemas.microsoft.com/office/drawing/2014/main" id="{7EECB1C9-B1F3-97DD-3939-1D8C1515B7F9}"/>
              </a:ext>
            </a:extLst>
          </p:cNvPr>
          <p:cNvSpPr/>
          <p:nvPr/>
        </p:nvSpPr>
        <p:spPr bwMode="auto">
          <a:xfrm rot="16200000">
            <a:off x="6824552" y="4207071"/>
            <a:ext cx="3298303"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altLang="fr-FR" sz="1200" dirty="0"/>
              <a:t>Torneo di </a:t>
            </a:r>
            <a:r>
              <a:rPr lang="de-CH" altLang="fr-FR" sz="1200" dirty="0" err="1"/>
              <a:t>gioco</a:t>
            </a:r>
            <a:endParaRPr lang="de-CH" altLang="fr-FR" sz="1200" dirty="0"/>
          </a:p>
        </p:txBody>
      </p:sp>
      <p:sp>
        <p:nvSpPr>
          <p:cNvPr id="24" name="Rechteck 23">
            <a:extLst>
              <a:ext uri="{FF2B5EF4-FFF2-40B4-BE49-F238E27FC236}">
                <a16:creationId xmlns:a16="http://schemas.microsoft.com/office/drawing/2014/main" id="{5127B02F-B7A0-AD5C-24C2-D9B4DEE2AAD2}"/>
              </a:ext>
            </a:extLst>
          </p:cNvPr>
          <p:cNvSpPr/>
          <p:nvPr/>
        </p:nvSpPr>
        <p:spPr bwMode="auto">
          <a:xfrm>
            <a:off x="5416246" y="2780403"/>
            <a:ext cx="2149600" cy="1068585"/>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Circuiti</a:t>
            </a:r>
            <a:r>
              <a:rPr lang="de-CH" sz="1200" dirty="0">
                <a:solidFill>
                  <a:srgbClr val="000000"/>
                </a:solidFill>
              </a:rPr>
              <a:t> di forza</a:t>
            </a:r>
          </a:p>
          <a:p>
            <a:pPr algn="ctr" eaLnBrk="0" hangingPunct="0"/>
            <a:r>
              <a:rPr lang="de-CH" sz="1200" dirty="0"/>
              <a:t>(2)</a:t>
            </a:r>
            <a:endParaRPr kumimoji="0" lang="de-CH" sz="1200" b="0" i="0" u="none" strike="noStrike" cap="none" normalizeH="0" baseline="0" dirty="0">
              <a:ln>
                <a:noFill/>
              </a:ln>
              <a:solidFill>
                <a:schemeClr val="tx1"/>
              </a:solidFill>
              <a:effectLst/>
              <a:latin typeface="Arial" charset="0"/>
            </a:endParaRPr>
          </a:p>
        </p:txBody>
      </p:sp>
      <p:sp>
        <p:nvSpPr>
          <p:cNvPr id="29" name="Rechteck 28">
            <a:extLst>
              <a:ext uri="{FF2B5EF4-FFF2-40B4-BE49-F238E27FC236}">
                <a16:creationId xmlns:a16="http://schemas.microsoft.com/office/drawing/2014/main" id="{489044BB-CEF2-EB83-D6C0-18E13BB5CA34}"/>
              </a:ext>
            </a:extLst>
          </p:cNvPr>
          <p:cNvSpPr/>
          <p:nvPr/>
        </p:nvSpPr>
        <p:spPr bwMode="auto">
          <a:xfrm>
            <a:off x="5416246" y="5096082"/>
            <a:ext cx="2149599"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a:t>
            </a:r>
          </a:p>
          <a:p>
            <a:pPr algn="ctr" eaLnBrk="0" hangingPunct="0"/>
            <a:r>
              <a:rPr lang="de-CH" sz="1200" dirty="0"/>
              <a:t>(1)</a:t>
            </a:r>
          </a:p>
        </p:txBody>
      </p:sp>
      <p:sp>
        <p:nvSpPr>
          <p:cNvPr id="30" name="Rechteck 29">
            <a:extLst>
              <a:ext uri="{FF2B5EF4-FFF2-40B4-BE49-F238E27FC236}">
                <a16:creationId xmlns:a16="http://schemas.microsoft.com/office/drawing/2014/main" id="{F7024805-04E1-BC8E-14AA-A87E07C7B94E}"/>
              </a:ext>
            </a:extLst>
          </p:cNvPr>
          <p:cNvSpPr/>
          <p:nvPr/>
        </p:nvSpPr>
        <p:spPr bwMode="auto">
          <a:xfrm>
            <a:off x="3283810" y="5622163"/>
            <a:ext cx="4282035"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a:t>Light-Contact (2)</a:t>
            </a:r>
          </a:p>
        </p:txBody>
      </p:sp>
      <p:sp>
        <p:nvSpPr>
          <p:cNvPr id="32" name="Rechteck 31">
            <a:extLst>
              <a:ext uri="{FF2B5EF4-FFF2-40B4-BE49-F238E27FC236}">
                <a16:creationId xmlns:a16="http://schemas.microsoft.com/office/drawing/2014/main" id="{41BC5618-CD16-83B7-A896-3961FA1207D7}"/>
              </a:ext>
            </a:extLst>
          </p:cNvPr>
          <p:cNvSpPr/>
          <p:nvPr/>
        </p:nvSpPr>
        <p:spPr bwMode="auto">
          <a:xfrm>
            <a:off x="5416246" y="3951476"/>
            <a:ext cx="2149599"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Esercizi</a:t>
            </a:r>
            <a:r>
              <a:rPr lang="de-CH" sz="1200" dirty="0">
                <a:solidFill>
                  <a:srgbClr val="000000"/>
                </a:solidFill>
              </a:rPr>
              <a:t> di </a:t>
            </a:r>
            <a:r>
              <a:rPr lang="de-CH" sz="1200" dirty="0" err="1">
                <a:solidFill>
                  <a:srgbClr val="000000"/>
                </a:solidFill>
              </a:rPr>
              <a:t>coorinazione</a:t>
            </a:r>
            <a:endParaRPr lang="de-CH" sz="1200" dirty="0">
              <a:solidFill>
                <a:srgbClr val="000000"/>
              </a:solidFill>
            </a:endParaRPr>
          </a:p>
          <a:p>
            <a:pPr algn="ctr" eaLnBrk="0" hangingPunct="0"/>
            <a:r>
              <a:rPr lang="de-CH" sz="1200" dirty="0"/>
              <a:t>(1)</a:t>
            </a:r>
            <a:endParaRPr kumimoji="0" lang="de-CH" sz="1200" b="0" i="0" u="none" strike="noStrike" cap="none" normalizeH="0" baseline="0" dirty="0">
              <a:ln>
                <a:noFill/>
              </a:ln>
              <a:solidFill>
                <a:schemeClr val="tx1"/>
              </a:solidFill>
              <a:effectLst/>
              <a:latin typeface="Arial" charset="0"/>
            </a:endParaRPr>
          </a:p>
        </p:txBody>
      </p:sp>
      <p:sp>
        <p:nvSpPr>
          <p:cNvPr id="33" name="Rechteck 32">
            <a:extLst>
              <a:ext uri="{FF2B5EF4-FFF2-40B4-BE49-F238E27FC236}">
                <a16:creationId xmlns:a16="http://schemas.microsoft.com/office/drawing/2014/main" id="{38E14593-BF81-F858-4063-BACECE8999CA}"/>
              </a:ext>
            </a:extLst>
          </p:cNvPr>
          <p:cNvSpPr/>
          <p:nvPr/>
        </p:nvSpPr>
        <p:spPr bwMode="auto">
          <a:xfrm>
            <a:off x="3283810" y="5100623"/>
            <a:ext cx="2037807" cy="450060"/>
          </a:xfrm>
          <a:prstGeom prst="rect">
            <a:avLst/>
          </a:prstGeom>
          <a:solidFill>
            <a:srgbClr val="F4C8AA"/>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t>Giochi</a:t>
            </a:r>
            <a:r>
              <a:rPr lang="de-CH" sz="1200" dirty="0"/>
              <a:t> di </a:t>
            </a:r>
            <a:r>
              <a:rPr lang="de-CH" sz="1200" dirty="0" err="1"/>
              <a:t>combattimento</a:t>
            </a:r>
            <a:endParaRPr lang="de-CH" sz="1200" dirty="0"/>
          </a:p>
          <a:p>
            <a:pPr algn="ctr" eaLnBrk="0" hangingPunct="0"/>
            <a:r>
              <a:rPr lang="de-CH" sz="1200" dirty="0"/>
              <a:t>e </a:t>
            </a:r>
            <a:r>
              <a:rPr lang="de-CH" sz="1200" dirty="0" err="1"/>
              <a:t>lotta</a:t>
            </a:r>
            <a:r>
              <a:rPr lang="de-CH" sz="1200" dirty="0"/>
              <a:t> (1)</a:t>
            </a:r>
          </a:p>
        </p:txBody>
      </p:sp>
      <p:sp>
        <p:nvSpPr>
          <p:cNvPr id="16" name="SeitenzahlBenutzerdefiniert">
            <a:extLst>
              <a:ext uri="{FF2B5EF4-FFF2-40B4-BE49-F238E27FC236}">
                <a16:creationId xmlns:a16="http://schemas.microsoft.com/office/drawing/2014/main" id="{50052FC7-C9DB-89D7-5224-2DC8322A6C6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50</a:t>
            </a:r>
            <a:endParaRPr lang="de-CH" sz="900" dirty="0"/>
          </a:p>
        </p:txBody>
      </p:sp>
      <p:sp>
        <p:nvSpPr>
          <p:cNvPr id="18" name="Textfeld 14">
            <a:extLst>
              <a:ext uri="{FF2B5EF4-FFF2-40B4-BE49-F238E27FC236}">
                <a16:creationId xmlns:a16="http://schemas.microsoft.com/office/drawing/2014/main" id="{C9F15191-B946-7EB3-31E7-8B8A2AB1E14D}"/>
              </a:ext>
            </a:extLst>
          </p:cNvPr>
          <p:cNvSpPr txBox="1">
            <a:spLocks noChangeArrowheads="1"/>
          </p:cNvSpPr>
          <p:nvPr/>
        </p:nvSpPr>
        <p:spPr bwMode="auto">
          <a:xfrm>
            <a:off x="2698020" y="2339131"/>
            <a:ext cx="4904181"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1-6</a:t>
            </a:r>
          </a:p>
        </p:txBody>
      </p:sp>
      <p:sp>
        <p:nvSpPr>
          <p:cNvPr id="19" name="Textfeld 14">
            <a:extLst>
              <a:ext uri="{FF2B5EF4-FFF2-40B4-BE49-F238E27FC236}">
                <a16:creationId xmlns:a16="http://schemas.microsoft.com/office/drawing/2014/main" id="{0F9931F7-E438-A007-E315-CEC6261D3AD9}"/>
              </a:ext>
            </a:extLst>
          </p:cNvPr>
          <p:cNvSpPr txBox="1">
            <a:spLocks noChangeArrowheads="1"/>
          </p:cNvSpPr>
          <p:nvPr/>
        </p:nvSpPr>
        <p:spPr bwMode="auto">
          <a:xfrm>
            <a:off x="7568897" y="2337192"/>
            <a:ext cx="119862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7</a:t>
            </a:r>
          </a:p>
        </p:txBody>
      </p:sp>
    </p:spTree>
    <p:extLst>
      <p:ext uri="{BB962C8B-B14F-4D97-AF65-F5344CB8AC3E}">
        <p14:creationId xmlns:p14="http://schemas.microsoft.com/office/powerpoint/2010/main" val="7608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22" grpId="0" animBg="1"/>
      <p:bldP spid="24" grpId="0" animBg="1"/>
      <p:bldP spid="29" grpId="0" animBg="1"/>
      <p:bldP spid="30" grpId="0" animBg="1"/>
      <p:bldP spid="32" grpId="0" animBg="1"/>
      <p:bldP spid="33" grpId="0" animBg="1"/>
      <p:bldP spid="18" grpId="0" animBg="1"/>
      <p:bldP spid="1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7EF3-0844-4091-4603-4A7A48B177D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97DFF32-7F0C-FDE0-08ED-6465DD47946C}"/>
              </a:ext>
            </a:extLst>
          </p:cNvPr>
          <p:cNvSpPr>
            <a:spLocks noGrp="1"/>
          </p:cNvSpPr>
          <p:nvPr>
            <p:ph type="title"/>
          </p:nvPr>
        </p:nvSpPr>
        <p:spPr/>
        <p:txBody>
          <a:bodyPr/>
          <a:lstStyle/>
          <a:p>
            <a:r>
              <a:rPr lang="de-CH" dirty="0"/>
              <a:t>Sport in der Armee – </a:t>
            </a:r>
            <a:r>
              <a:rPr lang="de-CH" dirty="0" err="1"/>
              <a:t>Höh</a:t>
            </a:r>
            <a:r>
              <a:rPr lang="de-CH" dirty="0"/>
              <a:t> </a:t>
            </a:r>
            <a:r>
              <a:rPr lang="de-CH" dirty="0" err="1"/>
              <a:t>Uof</a:t>
            </a:r>
            <a:r>
              <a:rPr lang="de-CH" dirty="0"/>
              <a:t> LG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b="0" dirty="0"/>
          </a:p>
        </p:txBody>
      </p:sp>
      <p:sp>
        <p:nvSpPr>
          <p:cNvPr id="2" name="Rechteck 1">
            <a:extLst>
              <a:ext uri="{FF2B5EF4-FFF2-40B4-BE49-F238E27FC236}">
                <a16:creationId xmlns:a16="http://schemas.microsoft.com/office/drawing/2014/main" id="{792E2054-96E1-8B05-3581-12A231A0BBE8}"/>
              </a:ext>
            </a:extLst>
          </p:cNvPr>
          <p:cNvSpPr/>
          <p:nvPr/>
        </p:nvSpPr>
        <p:spPr bwMode="auto">
          <a:xfrm>
            <a:off x="2135560" y="1772816"/>
            <a:ext cx="7596937" cy="3740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a:t>
            </a:r>
            <a:r>
              <a:rPr lang="de-CH" sz="950" dirty="0" err="1">
                <a:solidFill>
                  <a:srgbClr val="000000"/>
                </a:solidFill>
              </a:rPr>
              <a:t>dyn</a:t>
            </a:r>
            <a:r>
              <a:rPr lang="de-CH" sz="950" dirty="0">
                <a:solidFill>
                  <a:srgbClr val="000000"/>
                </a:solidFill>
              </a:rPr>
              <a:t>. Stretching – Puls erhöhen – Übergang Hauptteil)</a:t>
            </a:r>
          </a:p>
        </p:txBody>
      </p:sp>
      <p:sp>
        <p:nvSpPr>
          <p:cNvPr id="14" name="Rechteck 13">
            <a:extLst>
              <a:ext uri="{FF2B5EF4-FFF2-40B4-BE49-F238E27FC236}">
                <a16:creationId xmlns:a16="http://schemas.microsoft.com/office/drawing/2014/main" id="{2991D292-5F67-3DA8-C409-AA69BC75FE0E}"/>
              </a:ext>
            </a:extLst>
          </p:cNvPr>
          <p:cNvSpPr/>
          <p:nvPr/>
        </p:nvSpPr>
        <p:spPr bwMode="auto">
          <a:xfrm>
            <a:off x="2135560" y="4707261"/>
            <a:ext cx="7596936"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16" name="Rechteck 15">
            <a:extLst>
              <a:ext uri="{FF2B5EF4-FFF2-40B4-BE49-F238E27FC236}">
                <a16:creationId xmlns:a16="http://schemas.microsoft.com/office/drawing/2014/main" id="{66D5C9D6-09F8-B370-9B1A-BD641D15413C}"/>
              </a:ext>
            </a:extLst>
          </p:cNvPr>
          <p:cNvSpPr/>
          <p:nvPr/>
        </p:nvSpPr>
        <p:spPr bwMode="auto">
          <a:xfrm>
            <a:off x="2135561" y="2181417"/>
            <a:ext cx="7596936"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18" name="Rechteck 17">
            <a:extLst>
              <a:ext uri="{FF2B5EF4-FFF2-40B4-BE49-F238E27FC236}">
                <a16:creationId xmlns:a16="http://schemas.microsoft.com/office/drawing/2014/main" id="{47BADF4E-2730-299C-DBE7-CA5267E8FDB1}"/>
              </a:ext>
            </a:extLst>
          </p:cNvPr>
          <p:cNvSpPr/>
          <p:nvPr/>
        </p:nvSpPr>
        <p:spPr bwMode="auto">
          <a:xfrm>
            <a:off x="9804505" y="2146910"/>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E7BE1D15-B3AA-798B-EE5A-EA704135BC49}"/>
              </a:ext>
            </a:extLst>
          </p:cNvPr>
          <p:cNvSpPr txBox="1">
            <a:spLocks noChangeArrowheads="1"/>
          </p:cNvSpPr>
          <p:nvPr/>
        </p:nvSpPr>
        <p:spPr bwMode="auto">
          <a:xfrm>
            <a:off x="2207568" y="2464891"/>
            <a:ext cx="7452919"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LG</a:t>
            </a:r>
            <a:br>
              <a:rPr lang="de-CH" altLang="fr-FR" sz="1100" b="1" dirty="0">
                <a:solidFill>
                  <a:srgbClr val="FFFFFF"/>
                </a:solidFill>
              </a:rPr>
            </a:br>
            <a:r>
              <a:rPr lang="de-CH" altLang="fr-FR" sz="1100" b="1" dirty="0">
                <a:solidFill>
                  <a:srgbClr val="FFFFFF"/>
                </a:solidFill>
              </a:rPr>
              <a:t>Wo</a:t>
            </a:r>
          </a:p>
        </p:txBody>
      </p:sp>
      <p:sp>
        <p:nvSpPr>
          <p:cNvPr id="20" name="Textfeld 14">
            <a:extLst>
              <a:ext uri="{FF2B5EF4-FFF2-40B4-BE49-F238E27FC236}">
                <a16:creationId xmlns:a16="http://schemas.microsoft.com/office/drawing/2014/main" id="{E65A1341-9E5D-C4DC-69B7-F92DDCC770F0}"/>
              </a:ext>
            </a:extLst>
          </p:cNvPr>
          <p:cNvSpPr txBox="1">
            <a:spLocks noChangeArrowheads="1"/>
          </p:cNvSpPr>
          <p:nvPr/>
        </p:nvSpPr>
        <p:spPr bwMode="auto">
          <a:xfrm>
            <a:off x="2639619" y="2541834"/>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1" name="Textfeld 14">
            <a:extLst>
              <a:ext uri="{FF2B5EF4-FFF2-40B4-BE49-F238E27FC236}">
                <a16:creationId xmlns:a16="http://schemas.microsoft.com/office/drawing/2014/main" id="{E3DE6D38-C954-41F7-BFAC-44ED52AFCD2C}"/>
              </a:ext>
            </a:extLst>
          </p:cNvPr>
          <p:cNvSpPr txBox="1">
            <a:spLocks noChangeArrowheads="1"/>
          </p:cNvSpPr>
          <p:nvPr/>
        </p:nvSpPr>
        <p:spPr bwMode="auto">
          <a:xfrm>
            <a:off x="3719698" y="2541834"/>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23" name="Rechteck 22">
            <a:extLst>
              <a:ext uri="{FF2B5EF4-FFF2-40B4-BE49-F238E27FC236}">
                <a16:creationId xmlns:a16="http://schemas.microsoft.com/office/drawing/2014/main" id="{4575E8BD-9821-244A-FFC5-DCA869193F08}"/>
              </a:ext>
            </a:extLst>
          </p:cNvPr>
          <p:cNvSpPr/>
          <p:nvPr/>
        </p:nvSpPr>
        <p:spPr bwMode="auto">
          <a:xfrm>
            <a:off x="2639553" y="2963018"/>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Einführungs-theorie</a:t>
            </a:r>
          </a:p>
        </p:txBody>
      </p:sp>
      <p:sp>
        <p:nvSpPr>
          <p:cNvPr id="27" name="Rechteck 26">
            <a:extLst>
              <a:ext uri="{FF2B5EF4-FFF2-40B4-BE49-F238E27FC236}">
                <a16:creationId xmlns:a16="http://schemas.microsoft.com/office/drawing/2014/main" id="{398A5646-B3BD-B5E0-2AB3-E3FE1A1AE29A}"/>
              </a:ext>
            </a:extLst>
          </p:cNvPr>
          <p:cNvSpPr/>
          <p:nvPr/>
        </p:nvSpPr>
        <p:spPr bwMode="auto">
          <a:xfrm>
            <a:off x="3835383" y="3763153"/>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28" name="Rechteck 27">
            <a:extLst>
              <a:ext uri="{FF2B5EF4-FFF2-40B4-BE49-F238E27FC236}">
                <a16:creationId xmlns:a16="http://schemas.microsoft.com/office/drawing/2014/main" id="{BCC6955D-4B55-D330-779E-FE1354FF64A4}"/>
              </a:ext>
            </a:extLst>
          </p:cNvPr>
          <p:cNvSpPr/>
          <p:nvPr/>
        </p:nvSpPr>
        <p:spPr bwMode="auto">
          <a:xfrm>
            <a:off x="3835383" y="2962304"/>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(H)</a:t>
            </a:r>
          </a:p>
        </p:txBody>
      </p:sp>
      <p:sp>
        <p:nvSpPr>
          <p:cNvPr id="31" name="Rechteck 30">
            <a:extLst>
              <a:ext uri="{FF2B5EF4-FFF2-40B4-BE49-F238E27FC236}">
                <a16:creationId xmlns:a16="http://schemas.microsoft.com/office/drawing/2014/main" id="{0BD4B35B-5B61-4D43-86EF-8A1F6F76A0CA}"/>
              </a:ext>
            </a:extLst>
          </p:cNvPr>
          <p:cNvSpPr/>
          <p:nvPr/>
        </p:nvSpPr>
        <p:spPr bwMode="auto">
          <a:xfrm>
            <a:off x="9804505" y="1772816"/>
            <a:ext cx="652617" cy="3740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93564A24-7EEE-94A0-0864-D8D4CD7E658C}"/>
              </a:ext>
            </a:extLst>
          </p:cNvPr>
          <p:cNvSpPr/>
          <p:nvPr/>
        </p:nvSpPr>
        <p:spPr bwMode="auto">
          <a:xfrm>
            <a:off x="9804505" y="4693214"/>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5" name="Rechteck 34">
            <a:extLst>
              <a:ext uri="{FF2B5EF4-FFF2-40B4-BE49-F238E27FC236}">
                <a16:creationId xmlns:a16="http://schemas.microsoft.com/office/drawing/2014/main" id="{A2D9ECF2-DBF8-9411-1959-3DDC879BF131}"/>
              </a:ext>
            </a:extLst>
          </p:cNvPr>
          <p:cNvSpPr/>
          <p:nvPr/>
        </p:nvSpPr>
        <p:spPr bwMode="auto">
          <a:xfrm>
            <a:off x="2639553" y="3763153"/>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a:t>
            </a:r>
          </a:p>
        </p:txBody>
      </p:sp>
      <p:sp>
        <p:nvSpPr>
          <p:cNvPr id="36" name="Textfeld 14">
            <a:extLst>
              <a:ext uri="{FF2B5EF4-FFF2-40B4-BE49-F238E27FC236}">
                <a16:creationId xmlns:a16="http://schemas.microsoft.com/office/drawing/2014/main" id="{A43A4D55-6485-B617-304A-B1990D95CF9A}"/>
              </a:ext>
            </a:extLst>
          </p:cNvPr>
          <p:cNvSpPr txBox="1">
            <a:spLocks noChangeArrowheads="1"/>
          </p:cNvSpPr>
          <p:nvPr/>
        </p:nvSpPr>
        <p:spPr bwMode="auto">
          <a:xfrm>
            <a:off x="5700908" y="2541834"/>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38" name="Rechteck 37">
            <a:extLst>
              <a:ext uri="{FF2B5EF4-FFF2-40B4-BE49-F238E27FC236}">
                <a16:creationId xmlns:a16="http://schemas.microsoft.com/office/drawing/2014/main" id="{977B1000-A9A8-5858-BB8D-D06C2EF01883}"/>
              </a:ext>
            </a:extLst>
          </p:cNvPr>
          <p:cNvSpPr/>
          <p:nvPr/>
        </p:nvSpPr>
        <p:spPr bwMode="auto">
          <a:xfrm>
            <a:off x="5803283" y="2962303"/>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(H)</a:t>
            </a:r>
          </a:p>
        </p:txBody>
      </p:sp>
      <p:sp>
        <p:nvSpPr>
          <p:cNvPr id="41" name="Rechteck 40">
            <a:extLst>
              <a:ext uri="{FF2B5EF4-FFF2-40B4-BE49-F238E27FC236}">
                <a16:creationId xmlns:a16="http://schemas.microsoft.com/office/drawing/2014/main" id="{CECCB4BD-399A-A436-A048-EFEF58A472F5}"/>
              </a:ext>
            </a:extLst>
          </p:cNvPr>
          <p:cNvSpPr/>
          <p:nvPr/>
        </p:nvSpPr>
        <p:spPr bwMode="auto">
          <a:xfrm>
            <a:off x="5803283" y="349758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
        <p:nvSpPr>
          <p:cNvPr id="42" name="Rechteck 41">
            <a:extLst>
              <a:ext uri="{FF2B5EF4-FFF2-40B4-BE49-F238E27FC236}">
                <a16:creationId xmlns:a16="http://schemas.microsoft.com/office/drawing/2014/main" id="{10779880-EC37-4838-A8FE-4984CE11E138}"/>
              </a:ext>
            </a:extLst>
          </p:cNvPr>
          <p:cNvSpPr/>
          <p:nvPr/>
        </p:nvSpPr>
        <p:spPr bwMode="auto">
          <a:xfrm>
            <a:off x="5803283" y="4027681"/>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Pyramidentraining</a:t>
            </a:r>
          </a:p>
        </p:txBody>
      </p:sp>
      <p:sp>
        <p:nvSpPr>
          <p:cNvPr id="44" name="Rechteck 43">
            <a:extLst>
              <a:ext uri="{FF2B5EF4-FFF2-40B4-BE49-F238E27FC236}">
                <a16:creationId xmlns:a16="http://schemas.microsoft.com/office/drawing/2014/main" id="{22B1F0F8-BFEF-0A19-59DB-00F0929B3BBB}"/>
              </a:ext>
            </a:extLst>
          </p:cNvPr>
          <p:cNvSpPr/>
          <p:nvPr/>
        </p:nvSpPr>
        <p:spPr bwMode="auto">
          <a:xfrm>
            <a:off x="7766136" y="2962303"/>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(J)</a:t>
            </a:r>
          </a:p>
        </p:txBody>
      </p:sp>
      <p:sp>
        <p:nvSpPr>
          <p:cNvPr id="45" name="Rechteck 44">
            <a:extLst>
              <a:ext uri="{FF2B5EF4-FFF2-40B4-BE49-F238E27FC236}">
                <a16:creationId xmlns:a16="http://schemas.microsoft.com/office/drawing/2014/main" id="{DB6F86BF-9D34-A8DF-1D8A-DD2D7E80BF19}"/>
              </a:ext>
            </a:extLst>
          </p:cNvPr>
          <p:cNvSpPr/>
          <p:nvPr/>
        </p:nvSpPr>
        <p:spPr bwMode="auto">
          <a:xfrm>
            <a:off x="7766136" y="349758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a:t>
            </a:r>
          </a:p>
        </p:txBody>
      </p:sp>
      <p:sp>
        <p:nvSpPr>
          <p:cNvPr id="46" name="Rechteck 45">
            <a:extLst>
              <a:ext uri="{FF2B5EF4-FFF2-40B4-BE49-F238E27FC236}">
                <a16:creationId xmlns:a16="http://schemas.microsoft.com/office/drawing/2014/main" id="{7102B681-C9D3-075B-DAEC-EEDE17F6DE74}"/>
              </a:ext>
            </a:extLst>
          </p:cNvPr>
          <p:cNvSpPr/>
          <p:nvPr/>
        </p:nvSpPr>
        <p:spPr bwMode="auto">
          <a:xfrm>
            <a:off x="7766135" y="4028762"/>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Pyramidentraining</a:t>
            </a:r>
          </a:p>
        </p:txBody>
      </p:sp>
      <p:sp>
        <p:nvSpPr>
          <p:cNvPr id="50" name="Textfeld 14">
            <a:extLst>
              <a:ext uri="{FF2B5EF4-FFF2-40B4-BE49-F238E27FC236}">
                <a16:creationId xmlns:a16="http://schemas.microsoft.com/office/drawing/2014/main" id="{58ECC05A-EEDD-EB33-FD6E-91708A9FDC94}"/>
              </a:ext>
            </a:extLst>
          </p:cNvPr>
          <p:cNvSpPr txBox="1">
            <a:spLocks noChangeArrowheads="1"/>
          </p:cNvSpPr>
          <p:nvPr/>
        </p:nvSpPr>
        <p:spPr bwMode="auto">
          <a:xfrm>
            <a:off x="7655490" y="2538376"/>
            <a:ext cx="1876940"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6-7</a:t>
            </a:r>
          </a:p>
        </p:txBody>
      </p:sp>
      <p:sp>
        <p:nvSpPr>
          <p:cNvPr id="3" name="SeitenzahlBenutzerdefiniert">
            <a:extLst>
              <a:ext uri="{FF2B5EF4-FFF2-40B4-BE49-F238E27FC236}">
                <a16:creationId xmlns:a16="http://schemas.microsoft.com/office/drawing/2014/main" id="{7C9C7122-862C-9922-95F3-429636BE2D7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2128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1000"/>
                                        <p:tgtEl>
                                          <p:spTgt spid="50"/>
                                        </p:tgtEl>
                                      </p:cBhvr>
                                    </p:animEffect>
                                    <p:anim calcmode="lin" valueType="num">
                                      <p:cBhvr>
                                        <p:cTn id="70" dur="1000" fill="hold"/>
                                        <p:tgtEl>
                                          <p:spTgt spid="50"/>
                                        </p:tgtEl>
                                        <p:attrNameLst>
                                          <p:attrName>ppt_x</p:attrName>
                                        </p:attrNameLst>
                                      </p:cBhvr>
                                      <p:tavLst>
                                        <p:tav tm="0">
                                          <p:val>
                                            <p:strVal val="#ppt_x"/>
                                          </p:val>
                                        </p:tav>
                                        <p:tav tm="100000">
                                          <p:val>
                                            <p:strVal val="#ppt_x"/>
                                          </p:val>
                                        </p:tav>
                                      </p:tavLst>
                                    </p:anim>
                                    <p:anim calcmode="lin" valueType="num">
                                      <p:cBhvr>
                                        <p:cTn id="7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anim calcmode="lin" valueType="num">
                                      <p:cBhvr>
                                        <p:cTn id="77" dur="1000" fill="hold"/>
                                        <p:tgtEl>
                                          <p:spTgt spid="44"/>
                                        </p:tgtEl>
                                        <p:attrNameLst>
                                          <p:attrName>ppt_x</p:attrName>
                                        </p:attrNameLst>
                                      </p:cBhvr>
                                      <p:tavLst>
                                        <p:tav tm="0">
                                          <p:val>
                                            <p:strVal val="#ppt_x"/>
                                          </p:val>
                                        </p:tav>
                                        <p:tav tm="100000">
                                          <p:val>
                                            <p:strVal val="#ppt_x"/>
                                          </p:val>
                                        </p:tav>
                                      </p:tavLst>
                                    </p:anim>
                                    <p:anim calcmode="lin" valueType="num">
                                      <p:cBhvr>
                                        <p:cTn id="78" dur="1000" fill="hold"/>
                                        <p:tgtEl>
                                          <p:spTgt spid="4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anim calcmode="lin" valueType="num">
                                      <p:cBhvr>
                                        <p:cTn id="82" dur="1000" fill="hold"/>
                                        <p:tgtEl>
                                          <p:spTgt spid="45"/>
                                        </p:tgtEl>
                                        <p:attrNameLst>
                                          <p:attrName>ppt_x</p:attrName>
                                        </p:attrNameLst>
                                      </p:cBhvr>
                                      <p:tavLst>
                                        <p:tav tm="0">
                                          <p:val>
                                            <p:strVal val="#ppt_x"/>
                                          </p:val>
                                        </p:tav>
                                        <p:tav tm="100000">
                                          <p:val>
                                            <p:strVal val="#ppt_x"/>
                                          </p:val>
                                        </p:tav>
                                      </p:tavLst>
                                    </p:anim>
                                    <p:anim calcmode="lin" valueType="num">
                                      <p:cBhvr>
                                        <p:cTn id="83" dur="1000" fill="hold"/>
                                        <p:tgtEl>
                                          <p:spTgt spid="4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7" grpId="0" animBg="1"/>
      <p:bldP spid="28" grpId="0" animBg="1"/>
      <p:bldP spid="35" grpId="0" animBg="1"/>
      <p:bldP spid="36" grpId="0" animBg="1"/>
      <p:bldP spid="38" grpId="0" animBg="1"/>
      <p:bldP spid="41" grpId="0" animBg="1"/>
      <p:bldP spid="42" grpId="0" animBg="1"/>
      <p:bldP spid="44" grpId="0" animBg="1"/>
      <p:bldP spid="45" grpId="0" animBg="1"/>
      <p:bldP spid="46" grpId="0" animBg="1"/>
      <p:bldP spid="5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E49C-5181-E856-5315-DF7CD4B7B18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4202EB7-DBC5-05EE-9134-94D0ED634BE9}"/>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SF </a:t>
            </a:r>
            <a:r>
              <a:rPr lang="de-CH" dirty="0" err="1"/>
              <a:t>sof</a:t>
            </a:r>
            <a:r>
              <a:rPr lang="de-CH" dirty="0"/>
              <a:t> </a:t>
            </a:r>
            <a:r>
              <a:rPr lang="de-CH" dirty="0" err="1"/>
              <a:t>sup</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b="0" dirty="0"/>
          </a:p>
        </p:txBody>
      </p:sp>
      <p:sp>
        <p:nvSpPr>
          <p:cNvPr id="2" name="Rechteck 1">
            <a:extLst>
              <a:ext uri="{FF2B5EF4-FFF2-40B4-BE49-F238E27FC236}">
                <a16:creationId xmlns:a16="http://schemas.microsoft.com/office/drawing/2014/main" id="{AFC525F9-0C80-4C3F-CC2E-448516BBB5EF}"/>
              </a:ext>
            </a:extLst>
          </p:cNvPr>
          <p:cNvSpPr/>
          <p:nvPr/>
        </p:nvSpPr>
        <p:spPr bwMode="auto">
          <a:xfrm>
            <a:off x="2135560" y="1652903"/>
            <a:ext cx="7596937"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p>
          <a:p>
            <a:pPr algn="ctr"/>
            <a:r>
              <a:rPr lang="fr-CH" sz="950" dirty="0"/>
              <a:t>transition partie principale</a:t>
            </a:r>
            <a:r>
              <a:rPr lang="de-CH" sz="950" dirty="0">
                <a:solidFill>
                  <a:srgbClr val="000000"/>
                </a:solidFill>
              </a:rPr>
              <a:t>)</a:t>
            </a:r>
          </a:p>
        </p:txBody>
      </p:sp>
      <p:sp>
        <p:nvSpPr>
          <p:cNvPr id="14" name="Rechteck 13">
            <a:extLst>
              <a:ext uri="{FF2B5EF4-FFF2-40B4-BE49-F238E27FC236}">
                <a16:creationId xmlns:a16="http://schemas.microsoft.com/office/drawing/2014/main" id="{86466DF2-9D6C-1627-B45A-EA70CDAB60B0}"/>
              </a:ext>
            </a:extLst>
          </p:cNvPr>
          <p:cNvSpPr/>
          <p:nvPr/>
        </p:nvSpPr>
        <p:spPr bwMode="auto">
          <a:xfrm>
            <a:off x="2135560" y="4762648"/>
            <a:ext cx="7596936"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16" name="Rechteck 15">
            <a:extLst>
              <a:ext uri="{FF2B5EF4-FFF2-40B4-BE49-F238E27FC236}">
                <a16:creationId xmlns:a16="http://schemas.microsoft.com/office/drawing/2014/main" id="{626643EF-5E00-299C-850F-E4ED2DBAC51B}"/>
              </a:ext>
            </a:extLst>
          </p:cNvPr>
          <p:cNvSpPr/>
          <p:nvPr/>
        </p:nvSpPr>
        <p:spPr bwMode="auto">
          <a:xfrm>
            <a:off x="2135561" y="2236804"/>
            <a:ext cx="7596936"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18" name="Rechteck 17">
            <a:extLst>
              <a:ext uri="{FF2B5EF4-FFF2-40B4-BE49-F238E27FC236}">
                <a16:creationId xmlns:a16="http://schemas.microsoft.com/office/drawing/2014/main" id="{5DB484A9-7C27-B2ED-DB05-A0D8F1970176}"/>
              </a:ext>
            </a:extLst>
          </p:cNvPr>
          <p:cNvSpPr/>
          <p:nvPr/>
        </p:nvSpPr>
        <p:spPr bwMode="auto">
          <a:xfrm>
            <a:off x="9804505" y="2202297"/>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746C2A59-4DC4-A811-4F8D-771A83B0B569}"/>
              </a:ext>
            </a:extLst>
          </p:cNvPr>
          <p:cNvSpPr txBox="1">
            <a:spLocks noChangeArrowheads="1"/>
          </p:cNvSpPr>
          <p:nvPr/>
        </p:nvSpPr>
        <p:spPr bwMode="auto">
          <a:xfrm>
            <a:off x="2207568" y="2520278"/>
            <a:ext cx="7452919"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SF</a:t>
            </a:r>
            <a:br>
              <a:rPr lang="de-CH" altLang="fr-FR" sz="1100" b="1" dirty="0">
                <a:solidFill>
                  <a:srgbClr val="FFFFFF"/>
                </a:solidFill>
              </a:rPr>
            </a:br>
            <a:r>
              <a:rPr lang="de-CH" altLang="fr-FR" sz="1100" b="1" dirty="0">
                <a:solidFill>
                  <a:srgbClr val="FFFFFF"/>
                </a:solidFill>
              </a:rPr>
              <a:t>sem</a:t>
            </a:r>
          </a:p>
        </p:txBody>
      </p:sp>
      <p:sp>
        <p:nvSpPr>
          <p:cNvPr id="20" name="Textfeld 14">
            <a:extLst>
              <a:ext uri="{FF2B5EF4-FFF2-40B4-BE49-F238E27FC236}">
                <a16:creationId xmlns:a16="http://schemas.microsoft.com/office/drawing/2014/main" id="{484E63A0-567D-74A4-2067-0068976F4D5C}"/>
              </a:ext>
            </a:extLst>
          </p:cNvPr>
          <p:cNvSpPr txBox="1">
            <a:spLocks noChangeArrowheads="1"/>
          </p:cNvSpPr>
          <p:nvPr/>
        </p:nvSpPr>
        <p:spPr bwMode="auto">
          <a:xfrm>
            <a:off x="2639619" y="2597221"/>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1" name="Textfeld 14">
            <a:extLst>
              <a:ext uri="{FF2B5EF4-FFF2-40B4-BE49-F238E27FC236}">
                <a16:creationId xmlns:a16="http://schemas.microsoft.com/office/drawing/2014/main" id="{005A7DBF-EC0C-DBA9-6B60-2E5867BB1541}"/>
              </a:ext>
            </a:extLst>
          </p:cNvPr>
          <p:cNvSpPr txBox="1">
            <a:spLocks noChangeArrowheads="1"/>
          </p:cNvSpPr>
          <p:nvPr/>
        </p:nvSpPr>
        <p:spPr bwMode="auto">
          <a:xfrm>
            <a:off x="3719698" y="2597221"/>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23" name="Rechteck 22">
            <a:extLst>
              <a:ext uri="{FF2B5EF4-FFF2-40B4-BE49-F238E27FC236}">
                <a16:creationId xmlns:a16="http://schemas.microsoft.com/office/drawing/2014/main" id="{12A065A5-F843-B186-A72B-273AA45A1DB3}"/>
              </a:ext>
            </a:extLst>
          </p:cNvPr>
          <p:cNvSpPr/>
          <p:nvPr/>
        </p:nvSpPr>
        <p:spPr bwMode="auto">
          <a:xfrm>
            <a:off x="2639553" y="3018405"/>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Intro</a:t>
            </a:r>
            <a:br>
              <a:rPr lang="de-CH" sz="1000" dirty="0">
                <a:latin typeface="Arial" charset="0"/>
              </a:rPr>
            </a:br>
            <a:r>
              <a:rPr lang="de-CH" sz="1000" dirty="0" err="1">
                <a:latin typeface="Arial" charset="0"/>
              </a:rPr>
              <a:t>théorique</a:t>
            </a:r>
            <a:endParaRPr lang="de-CH" sz="1000" dirty="0">
              <a:latin typeface="Arial" charset="0"/>
            </a:endParaRPr>
          </a:p>
        </p:txBody>
      </p:sp>
      <p:sp>
        <p:nvSpPr>
          <p:cNvPr id="27" name="Rechteck 26">
            <a:extLst>
              <a:ext uri="{FF2B5EF4-FFF2-40B4-BE49-F238E27FC236}">
                <a16:creationId xmlns:a16="http://schemas.microsoft.com/office/drawing/2014/main" id="{654D0F29-6BB7-40EC-7019-1C969FBAD675}"/>
              </a:ext>
            </a:extLst>
          </p:cNvPr>
          <p:cNvSpPr/>
          <p:nvPr/>
        </p:nvSpPr>
        <p:spPr bwMode="auto">
          <a:xfrm>
            <a:off x="3835383" y="381854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28" name="Rechteck 27">
            <a:extLst>
              <a:ext uri="{FF2B5EF4-FFF2-40B4-BE49-F238E27FC236}">
                <a16:creationId xmlns:a16="http://schemas.microsoft.com/office/drawing/2014/main" id="{DEC6E13A-77D5-245B-3B8A-D7B6CBA1CD88}"/>
              </a:ext>
            </a:extLst>
          </p:cNvPr>
          <p:cNvSpPr/>
          <p:nvPr/>
        </p:nvSpPr>
        <p:spPr bwMode="auto">
          <a:xfrm>
            <a:off x="3835383" y="3017691"/>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(H)</a:t>
            </a:r>
          </a:p>
        </p:txBody>
      </p:sp>
      <p:sp>
        <p:nvSpPr>
          <p:cNvPr id="31" name="Rechteck 30">
            <a:extLst>
              <a:ext uri="{FF2B5EF4-FFF2-40B4-BE49-F238E27FC236}">
                <a16:creationId xmlns:a16="http://schemas.microsoft.com/office/drawing/2014/main" id="{77D51B58-3B85-1052-6BAF-A9F117091ADF}"/>
              </a:ext>
            </a:extLst>
          </p:cNvPr>
          <p:cNvSpPr/>
          <p:nvPr/>
        </p:nvSpPr>
        <p:spPr bwMode="auto">
          <a:xfrm>
            <a:off x="9804505" y="1652903"/>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7F802998-BB4F-68B3-10A7-DACD6F7C0479}"/>
              </a:ext>
            </a:extLst>
          </p:cNvPr>
          <p:cNvSpPr/>
          <p:nvPr/>
        </p:nvSpPr>
        <p:spPr bwMode="auto">
          <a:xfrm>
            <a:off x="9804505" y="4748601"/>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5" name="Rechteck 34">
            <a:extLst>
              <a:ext uri="{FF2B5EF4-FFF2-40B4-BE49-F238E27FC236}">
                <a16:creationId xmlns:a16="http://schemas.microsoft.com/office/drawing/2014/main" id="{50F8A790-6F61-A88A-6584-13EF001BE3D2}"/>
              </a:ext>
            </a:extLst>
          </p:cNvPr>
          <p:cNvSpPr/>
          <p:nvPr/>
        </p:nvSpPr>
        <p:spPr bwMode="auto">
          <a:xfrm>
            <a:off x="2639553" y="3818540"/>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a:t>
            </a:r>
          </a:p>
        </p:txBody>
      </p:sp>
      <p:sp>
        <p:nvSpPr>
          <p:cNvPr id="36" name="Textfeld 14">
            <a:extLst>
              <a:ext uri="{FF2B5EF4-FFF2-40B4-BE49-F238E27FC236}">
                <a16:creationId xmlns:a16="http://schemas.microsoft.com/office/drawing/2014/main" id="{5C8B46CD-024D-3A57-5FBB-82BA6D5DDF13}"/>
              </a:ext>
            </a:extLst>
          </p:cNvPr>
          <p:cNvSpPr txBox="1">
            <a:spLocks noChangeArrowheads="1"/>
          </p:cNvSpPr>
          <p:nvPr/>
        </p:nvSpPr>
        <p:spPr bwMode="auto">
          <a:xfrm>
            <a:off x="5700908" y="2597221"/>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38" name="Rechteck 37">
            <a:extLst>
              <a:ext uri="{FF2B5EF4-FFF2-40B4-BE49-F238E27FC236}">
                <a16:creationId xmlns:a16="http://schemas.microsoft.com/office/drawing/2014/main" id="{06844572-D1B2-FD67-FF05-8DD1E0E7EF17}"/>
              </a:ext>
            </a:extLst>
          </p:cNvPr>
          <p:cNvSpPr/>
          <p:nvPr/>
        </p:nvSpPr>
        <p:spPr bwMode="auto">
          <a:xfrm>
            <a:off x="5803283"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(H)</a:t>
            </a:r>
          </a:p>
        </p:txBody>
      </p:sp>
      <p:sp>
        <p:nvSpPr>
          <p:cNvPr id="41" name="Rechteck 40">
            <a:extLst>
              <a:ext uri="{FF2B5EF4-FFF2-40B4-BE49-F238E27FC236}">
                <a16:creationId xmlns:a16="http://schemas.microsoft.com/office/drawing/2014/main" id="{C55B1BCC-3213-B9AC-156C-29B4EFD98D32}"/>
              </a:ext>
            </a:extLst>
          </p:cNvPr>
          <p:cNvSpPr/>
          <p:nvPr/>
        </p:nvSpPr>
        <p:spPr bwMode="auto">
          <a:xfrm>
            <a:off x="5803283"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42" name="Rechteck 41">
            <a:extLst>
              <a:ext uri="{FF2B5EF4-FFF2-40B4-BE49-F238E27FC236}">
                <a16:creationId xmlns:a16="http://schemas.microsoft.com/office/drawing/2014/main" id="{AE539E40-5AC5-E80B-1E5A-D031C4E636DE}"/>
              </a:ext>
            </a:extLst>
          </p:cNvPr>
          <p:cNvSpPr/>
          <p:nvPr/>
        </p:nvSpPr>
        <p:spPr bwMode="auto">
          <a:xfrm>
            <a:off x="5803283" y="408306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pyramidal</a:t>
            </a:r>
          </a:p>
        </p:txBody>
      </p:sp>
      <p:sp>
        <p:nvSpPr>
          <p:cNvPr id="44" name="Rechteck 43">
            <a:extLst>
              <a:ext uri="{FF2B5EF4-FFF2-40B4-BE49-F238E27FC236}">
                <a16:creationId xmlns:a16="http://schemas.microsoft.com/office/drawing/2014/main" id="{42EBD5FB-2528-829A-692F-4EFF995B6FD3}"/>
              </a:ext>
            </a:extLst>
          </p:cNvPr>
          <p:cNvSpPr/>
          <p:nvPr/>
        </p:nvSpPr>
        <p:spPr bwMode="auto">
          <a:xfrm>
            <a:off x="7766136"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a:t>
            </a:r>
          </a:p>
          <a:p>
            <a:pPr algn="ctr" eaLnBrk="0" hangingPunct="0"/>
            <a:r>
              <a:rPr lang="de-CH" sz="1000" dirty="0">
                <a:solidFill>
                  <a:srgbClr val="000000"/>
                </a:solidFill>
              </a:rPr>
              <a:t>J)</a:t>
            </a:r>
          </a:p>
        </p:txBody>
      </p:sp>
      <p:sp>
        <p:nvSpPr>
          <p:cNvPr id="45" name="Rechteck 44">
            <a:extLst>
              <a:ext uri="{FF2B5EF4-FFF2-40B4-BE49-F238E27FC236}">
                <a16:creationId xmlns:a16="http://schemas.microsoft.com/office/drawing/2014/main" id="{668F6E55-C36A-1C2D-B325-F2656148F5E6}"/>
              </a:ext>
            </a:extLst>
          </p:cNvPr>
          <p:cNvSpPr/>
          <p:nvPr/>
        </p:nvSpPr>
        <p:spPr bwMode="auto">
          <a:xfrm>
            <a:off x="7766136"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a:t>
            </a:r>
          </a:p>
        </p:txBody>
      </p:sp>
      <p:sp>
        <p:nvSpPr>
          <p:cNvPr id="46" name="Rechteck 45">
            <a:extLst>
              <a:ext uri="{FF2B5EF4-FFF2-40B4-BE49-F238E27FC236}">
                <a16:creationId xmlns:a16="http://schemas.microsoft.com/office/drawing/2014/main" id="{A523701E-98DD-570D-D53D-8A697B0EE1E9}"/>
              </a:ext>
            </a:extLst>
          </p:cNvPr>
          <p:cNvSpPr/>
          <p:nvPr/>
        </p:nvSpPr>
        <p:spPr bwMode="auto">
          <a:xfrm>
            <a:off x="7766135" y="4084149"/>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pyramidal</a:t>
            </a:r>
          </a:p>
        </p:txBody>
      </p:sp>
      <p:sp>
        <p:nvSpPr>
          <p:cNvPr id="50" name="Textfeld 14">
            <a:extLst>
              <a:ext uri="{FF2B5EF4-FFF2-40B4-BE49-F238E27FC236}">
                <a16:creationId xmlns:a16="http://schemas.microsoft.com/office/drawing/2014/main" id="{84DBFC5D-CB6E-8D08-6567-E0AC076439E5}"/>
              </a:ext>
            </a:extLst>
          </p:cNvPr>
          <p:cNvSpPr txBox="1">
            <a:spLocks noChangeArrowheads="1"/>
          </p:cNvSpPr>
          <p:nvPr/>
        </p:nvSpPr>
        <p:spPr bwMode="auto">
          <a:xfrm>
            <a:off x="7663761" y="2598866"/>
            <a:ext cx="1876940"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6-7</a:t>
            </a:r>
          </a:p>
        </p:txBody>
      </p:sp>
      <p:sp>
        <p:nvSpPr>
          <p:cNvPr id="3" name="SeitenzahlBenutzerdefiniert">
            <a:extLst>
              <a:ext uri="{FF2B5EF4-FFF2-40B4-BE49-F238E27FC236}">
                <a16:creationId xmlns:a16="http://schemas.microsoft.com/office/drawing/2014/main" id="{CA0CD25E-113E-7F1C-2E06-149F658979A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130453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1000"/>
                                        <p:tgtEl>
                                          <p:spTgt spid="50"/>
                                        </p:tgtEl>
                                      </p:cBhvr>
                                    </p:animEffect>
                                    <p:anim calcmode="lin" valueType="num">
                                      <p:cBhvr>
                                        <p:cTn id="70" dur="1000" fill="hold"/>
                                        <p:tgtEl>
                                          <p:spTgt spid="50"/>
                                        </p:tgtEl>
                                        <p:attrNameLst>
                                          <p:attrName>ppt_x</p:attrName>
                                        </p:attrNameLst>
                                      </p:cBhvr>
                                      <p:tavLst>
                                        <p:tav tm="0">
                                          <p:val>
                                            <p:strVal val="#ppt_x"/>
                                          </p:val>
                                        </p:tav>
                                        <p:tav tm="100000">
                                          <p:val>
                                            <p:strVal val="#ppt_x"/>
                                          </p:val>
                                        </p:tav>
                                      </p:tavLst>
                                    </p:anim>
                                    <p:anim calcmode="lin" valueType="num">
                                      <p:cBhvr>
                                        <p:cTn id="7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anim calcmode="lin" valueType="num">
                                      <p:cBhvr>
                                        <p:cTn id="77" dur="1000" fill="hold"/>
                                        <p:tgtEl>
                                          <p:spTgt spid="44"/>
                                        </p:tgtEl>
                                        <p:attrNameLst>
                                          <p:attrName>ppt_x</p:attrName>
                                        </p:attrNameLst>
                                      </p:cBhvr>
                                      <p:tavLst>
                                        <p:tav tm="0">
                                          <p:val>
                                            <p:strVal val="#ppt_x"/>
                                          </p:val>
                                        </p:tav>
                                        <p:tav tm="100000">
                                          <p:val>
                                            <p:strVal val="#ppt_x"/>
                                          </p:val>
                                        </p:tav>
                                      </p:tavLst>
                                    </p:anim>
                                    <p:anim calcmode="lin" valueType="num">
                                      <p:cBhvr>
                                        <p:cTn id="78" dur="1000" fill="hold"/>
                                        <p:tgtEl>
                                          <p:spTgt spid="4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anim calcmode="lin" valueType="num">
                                      <p:cBhvr>
                                        <p:cTn id="82" dur="1000" fill="hold"/>
                                        <p:tgtEl>
                                          <p:spTgt spid="45"/>
                                        </p:tgtEl>
                                        <p:attrNameLst>
                                          <p:attrName>ppt_x</p:attrName>
                                        </p:attrNameLst>
                                      </p:cBhvr>
                                      <p:tavLst>
                                        <p:tav tm="0">
                                          <p:val>
                                            <p:strVal val="#ppt_x"/>
                                          </p:val>
                                        </p:tav>
                                        <p:tav tm="100000">
                                          <p:val>
                                            <p:strVal val="#ppt_x"/>
                                          </p:val>
                                        </p:tav>
                                      </p:tavLst>
                                    </p:anim>
                                    <p:anim calcmode="lin" valueType="num">
                                      <p:cBhvr>
                                        <p:cTn id="83" dur="1000" fill="hold"/>
                                        <p:tgtEl>
                                          <p:spTgt spid="4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7" grpId="0" animBg="1"/>
      <p:bldP spid="28" grpId="0" animBg="1"/>
      <p:bldP spid="35" grpId="0" animBg="1"/>
      <p:bldP spid="36" grpId="0" animBg="1"/>
      <p:bldP spid="38" grpId="0" animBg="1"/>
      <p:bldP spid="41" grpId="0" animBg="1"/>
      <p:bldP spid="42" grpId="0" animBg="1"/>
      <p:bldP spid="44" grpId="0" animBg="1"/>
      <p:bldP spid="45" grpId="0" animBg="1"/>
      <p:bldP spid="46" grpId="0" animBg="1"/>
      <p:bldP spid="5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C2BE-16DB-5CBC-9551-929BEAAB8CB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C948F90-0F4E-419F-D3C1-C6F72234BEDB}"/>
              </a:ext>
            </a:extLst>
          </p:cNvPr>
          <p:cNvSpPr>
            <a:spLocks noGrp="1"/>
          </p:cNvSpPr>
          <p:nvPr>
            <p:ph type="title"/>
          </p:nvPr>
        </p:nvSpPr>
        <p:spPr/>
        <p:txBody>
          <a:bodyPr/>
          <a:lstStyle/>
          <a:p>
            <a:r>
              <a:rPr lang="de-CH" dirty="0"/>
              <a:t>Sport </a:t>
            </a:r>
            <a:r>
              <a:rPr lang="de-CH" dirty="0" err="1"/>
              <a:t>nell’esercito</a:t>
            </a:r>
            <a:r>
              <a:rPr lang="de-CH" dirty="0"/>
              <a:t> – </a:t>
            </a:r>
            <a:r>
              <a:rPr lang="de-CH" dirty="0" err="1"/>
              <a:t>Cfo</a:t>
            </a:r>
            <a:r>
              <a:rPr lang="de-CH" dirty="0"/>
              <a:t> </a:t>
            </a:r>
            <a:r>
              <a:rPr lang="de-CH" dirty="0" err="1"/>
              <a:t>suff</a:t>
            </a:r>
            <a:r>
              <a:rPr lang="de-CH" dirty="0"/>
              <a:t> </a:t>
            </a:r>
            <a:r>
              <a:rPr lang="de-CH" dirty="0" err="1"/>
              <a:t>sup</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b="0" dirty="0"/>
          </a:p>
        </p:txBody>
      </p:sp>
      <p:sp>
        <p:nvSpPr>
          <p:cNvPr id="2" name="Rechteck 1">
            <a:extLst>
              <a:ext uri="{FF2B5EF4-FFF2-40B4-BE49-F238E27FC236}">
                <a16:creationId xmlns:a16="http://schemas.microsoft.com/office/drawing/2014/main" id="{CC0B8E48-C19E-2693-A86C-98557ACF87CA}"/>
              </a:ext>
            </a:extLst>
          </p:cNvPr>
          <p:cNvSpPr/>
          <p:nvPr/>
        </p:nvSpPr>
        <p:spPr bwMode="auto">
          <a:xfrm>
            <a:off x="2135560" y="1652903"/>
            <a:ext cx="7596937"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a:t>
            </a:r>
          </a:p>
          <a:p>
            <a:pPr algn="ctr"/>
            <a:r>
              <a:rPr lang="it-IT" sz="950" dirty="0">
                <a:solidFill>
                  <a:srgbClr val="000000"/>
                </a:solidFill>
              </a:rPr>
              <a:t>passaggio alla parte principale)</a:t>
            </a:r>
            <a:endParaRPr lang="de-CH" sz="950" dirty="0">
              <a:solidFill>
                <a:srgbClr val="000000"/>
              </a:solidFill>
            </a:endParaRPr>
          </a:p>
        </p:txBody>
      </p:sp>
      <p:sp>
        <p:nvSpPr>
          <p:cNvPr id="14" name="Rechteck 13">
            <a:extLst>
              <a:ext uri="{FF2B5EF4-FFF2-40B4-BE49-F238E27FC236}">
                <a16:creationId xmlns:a16="http://schemas.microsoft.com/office/drawing/2014/main" id="{15E63CA9-57DB-F70B-8733-1C766A069BCE}"/>
              </a:ext>
            </a:extLst>
          </p:cNvPr>
          <p:cNvSpPr/>
          <p:nvPr/>
        </p:nvSpPr>
        <p:spPr bwMode="auto">
          <a:xfrm>
            <a:off x="2135560" y="4762648"/>
            <a:ext cx="7596936"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de-CH" sz="950" dirty="0">
              <a:solidFill>
                <a:srgbClr val="000000"/>
              </a:solidFill>
            </a:endParaRPr>
          </a:p>
        </p:txBody>
      </p:sp>
      <p:sp>
        <p:nvSpPr>
          <p:cNvPr id="16" name="Rechteck 15">
            <a:extLst>
              <a:ext uri="{FF2B5EF4-FFF2-40B4-BE49-F238E27FC236}">
                <a16:creationId xmlns:a16="http://schemas.microsoft.com/office/drawing/2014/main" id="{C49FFEAC-5153-26AE-AD1A-81BB9EFD8FEF}"/>
              </a:ext>
            </a:extLst>
          </p:cNvPr>
          <p:cNvSpPr/>
          <p:nvPr/>
        </p:nvSpPr>
        <p:spPr bwMode="auto">
          <a:xfrm>
            <a:off x="2135561" y="2236804"/>
            <a:ext cx="7596936"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18" name="Rechteck 17">
            <a:extLst>
              <a:ext uri="{FF2B5EF4-FFF2-40B4-BE49-F238E27FC236}">
                <a16:creationId xmlns:a16="http://schemas.microsoft.com/office/drawing/2014/main" id="{D5D5BACE-8918-2686-578B-376E13D301E4}"/>
              </a:ext>
            </a:extLst>
          </p:cNvPr>
          <p:cNvSpPr/>
          <p:nvPr/>
        </p:nvSpPr>
        <p:spPr bwMode="auto">
          <a:xfrm>
            <a:off x="9804505" y="2202297"/>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9265D742-7421-1403-F854-97EFC3876C35}"/>
              </a:ext>
            </a:extLst>
          </p:cNvPr>
          <p:cNvSpPr txBox="1">
            <a:spLocks noChangeArrowheads="1"/>
          </p:cNvSpPr>
          <p:nvPr/>
        </p:nvSpPr>
        <p:spPr bwMode="auto">
          <a:xfrm>
            <a:off x="2207568" y="2520278"/>
            <a:ext cx="7452919"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err="1">
                <a:solidFill>
                  <a:srgbClr val="FFFFFF"/>
                </a:solidFill>
              </a:rPr>
              <a:t>Cfo</a:t>
            </a:r>
            <a:br>
              <a:rPr lang="de-CH" altLang="fr-FR" sz="1100" b="1" dirty="0">
                <a:solidFill>
                  <a:srgbClr val="FFFFFF"/>
                </a:solidFill>
              </a:rPr>
            </a:br>
            <a:r>
              <a:rPr lang="de-CH" altLang="fr-FR" sz="1100" b="1" dirty="0">
                <a:solidFill>
                  <a:srgbClr val="FFFFFF"/>
                </a:solidFill>
              </a:rPr>
              <a:t>sett</a:t>
            </a:r>
          </a:p>
        </p:txBody>
      </p:sp>
      <p:sp>
        <p:nvSpPr>
          <p:cNvPr id="20" name="Textfeld 14">
            <a:extLst>
              <a:ext uri="{FF2B5EF4-FFF2-40B4-BE49-F238E27FC236}">
                <a16:creationId xmlns:a16="http://schemas.microsoft.com/office/drawing/2014/main" id="{C48505F8-4F22-3111-218F-53F263C89697}"/>
              </a:ext>
            </a:extLst>
          </p:cNvPr>
          <p:cNvSpPr txBox="1">
            <a:spLocks noChangeArrowheads="1"/>
          </p:cNvSpPr>
          <p:nvPr/>
        </p:nvSpPr>
        <p:spPr bwMode="auto">
          <a:xfrm>
            <a:off x="2639619" y="2597221"/>
            <a:ext cx="1080078"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1" name="Textfeld 14">
            <a:extLst>
              <a:ext uri="{FF2B5EF4-FFF2-40B4-BE49-F238E27FC236}">
                <a16:creationId xmlns:a16="http://schemas.microsoft.com/office/drawing/2014/main" id="{94E277C7-3253-E178-25FE-07561C36DAE2}"/>
              </a:ext>
            </a:extLst>
          </p:cNvPr>
          <p:cNvSpPr txBox="1">
            <a:spLocks noChangeArrowheads="1"/>
          </p:cNvSpPr>
          <p:nvPr/>
        </p:nvSpPr>
        <p:spPr bwMode="auto">
          <a:xfrm>
            <a:off x="3719698" y="2597221"/>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23" name="Rechteck 22">
            <a:extLst>
              <a:ext uri="{FF2B5EF4-FFF2-40B4-BE49-F238E27FC236}">
                <a16:creationId xmlns:a16="http://schemas.microsoft.com/office/drawing/2014/main" id="{9ECBD91B-4040-0E03-7293-222AFC49D2C2}"/>
              </a:ext>
            </a:extLst>
          </p:cNvPr>
          <p:cNvSpPr/>
          <p:nvPr/>
        </p:nvSpPr>
        <p:spPr bwMode="auto">
          <a:xfrm>
            <a:off x="2639553" y="3018405"/>
            <a:ext cx="1044912" cy="754825"/>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Introduzione</a:t>
            </a:r>
            <a:br>
              <a:rPr lang="de-CH" sz="1000" dirty="0">
                <a:latin typeface="Arial" charset="0"/>
              </a:rPr>
            </a:br>
            <a:r>
              <a:rPr lang="de-CH" sz="1000" dirty="0" err="1">
                <a:latin typeface="Arial" charset="0"/>
              </a:rPr>
              <a:t>teorica</a:t>
            </a:r>
            <a:endParaRPr lang="de-CH" sz="1000" dirty="0">
              <a:latin typeface="Arial" charset="0"/>
            </a:endParaRPr>
          </a:p>
        </p:txBody>
      </p:sp>
      <p:sp>
        <p:nvSpPr>
          <p:cNvPr id="27" name="Rechteck 26">
            <a:extLst>
              <a:ext uri="{FF2B5EF4-FFF2-40B4-BE49-F238E27FC236}">
                <a16:creationId xmlns:a16="http://schemas.microsoft.com/office/drawing/2014/main" id="{A5397503-C5CE-E556-A1AB-9C74A1FCE673}"/>
              </a:ext>
            </a:extLst>
          </p:cNvPr>
          <p:cNvSpPr/>
          <p:nvPr/>
        </p:nvSpPr>
        <p:spPr bwMode="auto">
          <a:xfrm>
            <a:off x="3835383" y="381854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a:t>
            </a:r>
          </a:p>
        </p:txBody>
      </p:sp>
      <p:sp>
        <p:nvSpPr>
          <p:cNvPr id="28" name="Rechteck 27">
            <a:extLst>
              <a:ext uri="{FF2B5EF4-FFF2-40B4-BE49-F238E27FC236}">
                <a16:creationId xmlns:a16="http://schemas.microsoft.com/office/drawing/2014/main" id="{17961E02-1AC1-E069-2979-C3619D0CD882}"/>
              </a:ext>
            </a:extLst>
          </p:cNvPr>
          <p:cNvSpPr/>
          <p:nvPr/>
        </p:nvSpPr>
        <p:spPr bwMode="auto">
          <a:xfrm>
            <a:off x="3835383" y="3017691"/>
            <a:ext cx="1774565" cy="749317"/>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(H)</a:t>
            </a:r>
          </a:p>
        </p:txBody>
      </p:sp>
      <p:sp>
        <p:nvSpPr>
          <p:cNvPr id="31" name="Rechteck 30">
            <a:extLst>
              <a:ext uri="{FF2B5EF4-FFF2-40B4-BE49-F238E27FC236}">
                <a16:creationId xmlns:a16="http://schemas.microsoft.com/office/drawing/2014/main" id="{AFA15074-C06C-2540-CDD3-CA5B155A0C55}"/>
              </a:ext>
            </a:extLst>
          </p:cNvPr>
          <p:cNvSpPr/>
          <p:nvPr/>
        </p:nvSpPr>
        <p:spPr bwMode="auto">
          <a:xfrm>
            <a:off x="9804505" y="1652903"/>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9F969C4D-EAB6-F771-3FF7-F3DB6ED67628}"/>
              </a:ext>
            </a:extLst>
          </p:cNvPr>
          <p:cNvSpPr/>
          <p:nvPr/>
        </p:nvSpPr>
        <p:spPr bwMode="auto">
          <a:xfrm>
            <a:off x="9804505" y="4748601"/>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5" name="Rechteck 34">
            <a:extLst>
              <a:ext uri="{FF2B5EF4-FFF2-40B4-BE49-F238E27FC236}">
                <a16:creationId xmlns:a16="http://schemas.microsoft.com/office/drawing/2014/main" id="{291119E9-70CB-7A1A-5647-434EA6268403}"/>
              </a:ext>
            </a:extLst>
          </p:cNvPr>
          <p:cNvSpPr/>
          <p:nvPr/>
        </p:nvSpPr>
        <p:spPr bwMode="auto">
          <a:xfrm>
            <a:off x="2639553" y="3818540"/>
            <a:ext cx="1044912" cy="754825"/>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a:t>
            </a:r>
          </a:p>
        </p:txBody>
      </p:sp>
      <p:sp>
        <p:nvSpPr>
          <p:cNvPr id="36" name="Textfeld 14">
            <a:extLst>
              <a:ext uri="{FF2B5EF4-FFF2-40B4-BE49-F238E27FC236}">
                <a16:creationId xmlns:a16="http://schemas.microsoft.com/office/drawing/2014/main" id="{3F696505-8DD7-E7F7-0896-478AFDFBB8EB}"/>
              </a:ext>
            </a:extLst>
          </p:cNvPr>
          <p:cNvSpPr txBox="1">
            <a:spLocks noChangeArrowheads="1"/>
          </p:cNvSpPr>
          <p:nvPr/>
        </p:nvSpPr>
        <p:spPr bwMode="auto">
          <a:xfrm>
            <a:off x="5700908" y="2597221"/>
            <a:ext cx="1979313"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4-5</a:t>
            </a:r>
          </a:p>
        </p:txBody>
      </p:sp>
      <p:sp>
        <p:nvSpPr>
          <p:cNvPr id="38" name="Rechteck 37">
            <a:extLst>
              <a:ext uri="{FF2B5EF4-FFF2-40B4-BE49-F238E27FC236}">
                <a16:creationId xmlns:a16="http://schemas.microsoft.com/office/drawing/2014/main" id="{55BEB072-6AE3-BCED-DE5F-C29F18550368}"/>
              </a:ext>
            </a:extLst>
          </p:cNvPr>
          <p:cNvSpPr/>
          <p:nvPr/>
        </p:nvSpPr>
        <p:spPr bwMode="auto">
          <a:xfrm>
            <a:off x="5803283"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(H)</a:t>
            </a:r>
          </a:p>
        </p:txBody>
      </p:sp>
      <p:sp>
        <p:nvSpPr>
          <p:cNvPr id="41" name="Rechteck 40">
            <a:extLst>
              <a:ext uri="{FF2B5EF4-FFF2-40B4-BE49-F238E27FC236}">
                <a16:creationId xmlns:a16="http://schemas.microsoft.com/office/drawing/2014/main" id="{7D7D3018-327F-2B17-96F2-D86EEC26BB29}"/>
              </a:ext>
            </a:extLst>
          </p:cNvPr>
          <p:cNvSpPr/>
          <p:nvPr/>
        </p:nvSpPr>
        <p:spPr bwMode="auto">
          <a:xfrm>
            <a:off x="5803283"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42" name="Rechteck 41">
            <a:extLst>
              <a:ext uri="{FF2B5EF4-FFF2-40B4-BE49-F238E27FC236}">
                <a16:creationId xmlns:a16="http://schemas.microsoft.com/office/drawing/2014/main" id="{7DC2BB13-6DE5-E32E-44C4-A238C0B48F75}"/>
              </a:ext>
            </a:extLst>
          </p:cNvPr>
          <p:cNvSpPr/>
          <p:nvPr/>
        </p:nvSpPr>
        <p:spPr bwMode="auto">
          <a:xfrm>
            <a:off x="5803283" y="4083068"/>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piramidale</a:t>
            </a:r>
          </a:p>
        </p:txBody>
      </p:sp>
      <p:sp>
        <p:nvSpPr>
          <p:cNvPr id="44" name="Rechteck 43">
            <a:extLst>
              <a:ext uri="{FF2B5EF4-FFF2-40B4-BE49-F238E27FC236}">
                <a16:creationId xmlns:a16="http://schemas.microsoft.com/office/drawing/2014/main" id="{E40EA698-6CC9-39C7-3AEB-63525C60E96E}"/>
              </a:ext>
            </a:extLst>
          </p:cNvPr>
          <p:cNvSpPr/>
          <p:nvPr/>
        </p:nvSpPr>
        <p:spPr bwMode="auto">
          <a:xfrm>
            <a:off x="7766136" y="3017690"/>
            <a:ext cx="1774565"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(J)</a:t>
            </a:r>
          </a:p>
        </p:txBody>
      </p:sp>
      <p:sp>
        <p:nvSpPr>
          <p:cNvPr id="45" name="Rechteck 44">
            <a:extLst>
              <a:ext uri="{FF2B5EF4-FFF2-40B4-BE49-F238E27FC236}">
                <a16:creationId xmlns:a16="http://schemas.microsoft.com/office/drawing/2014/main" id="{63480870-5C50-13D0-405F-EED8A4D49ED7}"/>
              </a:ext>
            </a:extLst>
          </p:cNvPr>
          <p:cNvSpPr/>
          <p:nvPr/>
        </p:nvSpPr>
        <p:spPr bwMode="auto">
          <a:xfrm>
            <a:off x="7766136" y="3552975"/>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a:t>
            </a:r>
          </a:p>
        </p:txBody>
      </p:sp>
      <p:sp>
        <p:nvSpPr>
          <p:cNvPr id="46" name="Rechteck 45">
            <a:extLst>
              <a:ext uri="{FF2B5EF4-FFF2-40B4-BE49-F238E27FC236}">
                <a16:creationId xmlns:a16="http://schemas.microsoft.com/office/drawing/2014/main" id="{D957D886-A920-CD6D-2CB5-C104F3D8467C}"/>
              </a:ext>
            </a:extLst>
          </p:cNvPr>
          <p:cNvSpPr/>
          <p:nvPr/>
        </p:nvSpPr>
        <p:spPr bwMode="auto">
          <a:xfrm>
            <a:off x="7766135" y="4084149"/>
            <a:ext cx="1774565"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piramidale</a:t>
            </a:r>
          </a:p>
        </p:txBody>
      </p:sp>
      <p:sp>
        <p:nvSpPr>
          <p:cNvPr id="50" name="Textfeld 14">
            <a:extLst>
              <a:ext uri="{FF2B5EF4-FFF2-40B4-BE49-F238E27FC236}">
                <a16:creationId xmlns:a16="http://schemas.microsoft.com/office/drawing/2014/main" id="{DFE36966-9927-A431-2FD8-BA46C7C983D2}"/>
              </a:ext>
            </a:extLst>
          </p:cNvPr>
          <p:cNvSpPr txBox="1">
            <a:spLocks noChangeArrowheads="1"/>
          </p:cNvSpPr>
          <p:nvPr/>
        </p:nvSpPr>
        <p:spPr bwMode="auto">
          <a:xfrm>
            <a:off x="7663761" y="2598866"/>
            <a:ext cx="1876940"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6-7</a:t>
            </a:r>
          </a:p>
        </p:txBody>
      </p:sp>
      <p:sp>
        <p:nvSpPr>
          <p:cNvPr id="3" name="SeitenzahlBenutzerdefiniert">
            <a:extLst>
              <a:ext uri="{FF2B5EF4-FFF2-40B4-BE49-F238E27FC236}">
                <a16:creationId xmlns:a16="http://schemas.microsoft.com/office/drawing/2014/main" id="{52BCF7F2-5217-ECCC-CB51-B4E2CAEA88F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51</a:t>
            </a:r>
            <a:endParaRPr lang="de-CH" sz="900" dirty="0"/>
          </a:p>
        </p:txBody>
      </p:sp>
    </p:spTree>
    <p:extLst>
      <p:ext uri="{BB962C8B-B14F-4D97-AF65-F5344CB8AC3E}">
        <p14:creationId xmlns:p14="http://schemas.microsoft.com/office/powerpoint/2010/main" val="22029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anim calcmode="lin" valueType="num">
                                      <p:cBhvr>
                                        <p:cTn id="53" dur="1000" fill="hold"/>
                                        <p:tgtEl>
                                          <p:spTgt spid="38"/>
                                        </p:tgtEl>
                                        <p:attrNameLst>
                                          <p:attrName>ppt_x</p:attrName>
                                        </p:attrNameLst>
                                      </p:cBhvr>
                                      <p:tavLst>
                                        <p:tav tm="0">
                                          <p:val>
                                            <p:strVal val="#ppt_x"/>
                                          </p:val>
                                        </p:tav>
                                        <p:tav tm="100000">
                                          <p:val>
                                            <p:strVal val="#ppt_x"/>
                                          </p:val>
                                        </p:tav>
                                      </p:tavLst>
                                    </p:anim>
                                    <p:anim calcmode="lin" valueType="num">
                                      <p:cBhvr>
                                        <p:cTn id="54" dur="1000" fill="hold"/>
                                        <p:tgtEl>
                                          <p:spTgt spid="3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1000"/>
                                        <p:tgtEl>
                                          <p:spTgt spid="50"/>
                                        </p:tgtEl>
                                      </p:cBhvr>
                                    </p:animEffect>
                                    <p:anim calcmode="lin" valueType="num">
                                      <p:cBhvr>
                                        <p:cTn id="70" dur="1000" fill="hold"/>
                                        <p:tgtEl>
                                          <p:spTgt spid="50"/>
                                        </p:tgtEl>
                                        <p:attrNameLst>
                                          <p:attrName>ppt_x</p:attrName>
                                        </p:attrNameLst>
                                      </p:cBhvr>
                                      <p:tavLst>
                                        <p:tav tm="0">
                                          <p:val>
                                            <p:strVal val="#ppt_x"/>
                                          </p:val>
                                        </p:tav>
                                        <p:tav tm="100000">
                                          <p:val>
                                            <p:strVal val="#ppt_x"/>
                                          </p:val>
                                        </p:tav>
                                      </p:tavLst>
                                    </p:anim>
                                    <p:anim calcmode="lin" valueType="num">
                                      <p:cBhvr>
                                        <p:cTn id="7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anim calcmode="lin" valueType="num">
                                      <p:cBhvr>
                                        <p:cTn id="77" dur="1000" fill="hold"/>
                                        <p:tgtEl>
                                          <p:spTgt spid="44"/>
                                        </p:tgtEl>
                                        <p:attrNameLst>
                                          <p:attrName>ppt_x</p:attrName>
                                        </p:attrNameLst>
                                      </p:cBhvr>
                                      <p:tavLst>
                                        <p:tav tm="0">
                                          <p:val>
                                            <p:strVal val="#ppt_x"/>
                                          </p:val>
                                        </p:tav>
                                        <p:tav tm="100000">
                                          <p:val>
                                            <p:strVal val="#ppt_x"/>
                                          </p:val>
                                        </p:tav>
                                      </p:tavLst>
                                    </p:anim>
                                    <p:anim calcmode="lin" valueType="num">
                                      <p:cBhvr>
                                        <p:cTn id="78" dur="1000" fill="hold"/>
                                        <p:tgtEl>
                                          <p:spTgt spid="4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1000"/>
                                        <p:tgtEl>
                                          <p:spTgt spid="45"/>
                                        </p:tgtEl>
                                      </p:cBhvr>
                                    </p:animEffect>
                                    <p:anim calcmode="lin" valueType="num">
                                      <p:cBhvr>
                                        <p:cTn id="82" dur="1000" fill="hold"/>
                                        <p:tgtEl>
                                          <p:spTgt spid="45"/>
                                        </p:tgtEl>
                                        <p:attrNameLst>
                                          <p:attrName>ppt_x</p:attrName>
                                        </p:attrNameLst>
                                      </p:cBhvr>
                                      <p:tavLst>
                                        <p:tav tm="0">
                                          <p:val>
                                            <p:strVal val="#ppt_x"/>
                                          </p:val>
                                        </p:tav>
                                        <p:tav tm="100000">
                                          <p:val>
                                            <p:strVal val="#ppt_x"/>
                                          </p:val>
                                        </p:tav>
                                      </p:tavLst>
                                    </p:anim>
                                    <p:anim calcmode="lin" valueType="num">
                                      <p:cBhvr>
                                        <p:cTn id="83" dur="1000" fill="hold"/>
                                        <p:tgtEl>
                                          <p:spTgt spid="4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7" grpId="0" animBg="1"/>
      <p:bldP spid="28" grpId="0" animBg="1"/>
      <p:bldP spid="35" grpId="0" animBg="1"/>
      <p:bldP spid="36" grpId="0" animBg="1"/>
      <p:bldP spid="38" grpId="0" animBg="1"/>
      <p:bldP spid="41" grpId="0" animBg="1"/>
      <p:bldP spid="42" grpId="0" animBg="1"/>
      <p:bldP spid="44" grpId="0" animBg="1"/>
      <p:bldP spid="45" grpId="0" animBg="1"/>
      <p:bldP spid="46" grpId="0" animBg="1"/>
      <p:bldP spid="5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3A93-CDC3-2F87-5798-43E0AAC500A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FD4AECD-F765-2363-4D24-C6E76898432E}"/>
              </a:ext>
            </a:extLst>
          </p:cNvPr>
          <p:cNvSpPr>
            <a:spLocks noGrp="1"/>
          </p:cNvSpPr>
          <p:nvPr>
            <p:ph type="title"/>
          </p:nvPr>
        </p:nvSpPr>
        <p:spPr/>
        <p:txBody>
          <a:bodyPr/>
          <a:lstStyle/>
          <a:p>
            <a:r>
              <a:rPr lang="de-CH" dirty="0"/>
              <a:t>Sport in der Armee – ADF</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90 Minuten Lektionen</a:t>
            </a:r>
            <a:endParaRPr lang="de-CH" b="0" dirty="0"/>
          </a:p>
        </p:txBody>
      </p:sp>
      <p:sp>
        <p:nvSpPr>
          <p:cNvPr id="2" name="Rechteck 1">
            <a:extLst>
              <a:ext uri="{FF2B5EF4-FFF2-40B4-BE49-F238E27FC236}">
                <a16:creationId xmlns:a16="http://schemas.microsoft.com/office/drawing/2014/main" id="{0CAB5437-6C2F-B4F8-CE8E-C1008F6ACBC9}"/>
              </a:ext>
            </a:extLst>
          </p:cNvPr>
          <p:cNvSpPr/>
          <p:nvPr/>
        </p:nvSpPr>
        <p:spPr bwMode="auto">
          <a:xfrm rot="16200000">
            <a:off x="7057125" y="3470432"/>
            <a:ext cx="2221621" cy="896692"/>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Orientierungslauf</a:t>
            </a:r>
          </a:p>
          <a:p>
            <a:pPr algn="ctr"/>
            <a:r>
              <a:rPr lang="de-CH" sz="1200" dirty="0"/>
              <a:t>Gelände-/Waffenlauf</a:t>
            </a:r>
          </a:p>
          <a:p>
            <a:pPr algn="ctr"/>
            <a:r>
              <a:rPr lang="de-CH" sz="1200" dirty="0"/>
              <a:t>Nordic Walking</a:t>
            </a:r>
          </a:p>
          <a:p>
            <a:pPr algn="ctr"/>
            <a:r>
              <a:rPr lang="de-CH" sz="1200" dirty="0"/>
              <a:t>(2)</a:t>
            </a:r>
          </a:p>
        </p:txBody>
      </p:sp>
      <p:sp>
        <p:nvSpPr>
          <p:cNvPr id="14" name="Rechteck 13">
            <a:extLst>
              <a:ext uri="{FF2B5EF4-FFF2-40B4-BE49-F238E27FC236}">
                <a16:creationId xmlns:a16="http://schemas.microsoft.com/office/drawing/2014/main" id="{13166863-EA62-44FB-BCB4-FC0705E3A08A}"/>
              </a:ext>
            </a:extLst>
          </p:cNvPr>
          <p:cNvSpPr/>
          <p:nvPr/>
        </p:nvSpPr>
        <p:spPr bwMode="auto">
          <a:xfrm>
            <a:off x="2176016" y="1598238"/>
            <a:ext cx="7232351" cy="374095"/>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Gelenke/dynamisches Stretching – Puls erhöhen – Übergang Hauptteil)</a:t>
            </a:r>
          </a:p>
        </p:txBody>
      </p:sp>
      <p:sp>
        <p:nvSpPr>
          <p:cNvPr id="16" name="Rechteck 15">
            <a:extLst>
              <a:ext uri="{FF2B5EF4-FFF2-40B4-BE49-F238E27FC236}">
                <a16:creationId xmlns:a16="http://schemas.microsoft.com/office/drawing/2014/main" id="{A3B1FF28-9C60-D827-6D10-710F403C10A7}"/>
              </a:ext>
            </a:extLst>
          </p:cNvPr>
          <p:cNvSpPr/>
          <p:nvPr/>
        </p:nvSpPr>
        <p:spPr bwMode="auto">
          <a:xfrm>
            <a:off x="9480376" y="1598239"/>
            <a:ext cx="648072" cy="37409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18" name="Rechteck 17">
            <a:extLst>
              <a:ext uri="{FF2B5EF4-FFF2-40B4-BE49-F238E27FC236}">
                <a16:creationId xmlns:a16="http://schemas.microsoft.com/office/drawing/2014/main" id="{2B831AD1-54B8-EBC3-68D2-2B17246D680A}"/>
              </a:ext>
            </a:extLst>
          </p:cNvPr>
          <p:cNvSpPr/>
          <p:nvPr/>
        </p:nvSpPr>
        <p:spPr bwMode="auto">
          <a:xfrm>
            <a:off x="2176016" y="5107172"/>
            <a:ext cx="7232351"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19" name="Rechteck 18">
            <a:extLst>
              <a:ext uri="{FF2B5EF4-FFF2-40B4-BE49-F238E27FC236}">
                <a16:creationId xmlns:a16="http://schemas.microsoft.com/office/drawing/2014/main" id="{57879FF7-3898-B8E4-F1B2-9716880E90B7}"/>
              </a:ext>
            </a:extLst>
          </p:cNvPr>
          <p:cNvSpPr/>
          <p:nvPr/>
        </p:nvSpPr>
        <p:spPr bwMode="auto">
          <a:xfrm>
            <a:off x="9480376" y="5107172"/>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20" name="Rechteck 19">
            <a:extLst>
              <a:ext uri="{FF2B5EF4-FFF2-40B4-BE49-F238E27FC236}">
                <a16:creationId xmlns:a16="http://schemas.microsoft.com/office/drawing/2014/main" id="{1E73454D-4A3C-1F69-BB01-7B919291EAAF}"/>
              </a:ext>
            </a:extLst>
          </p:cNvPr>
          <p:cNvSpPr/>
          <p:nvPr/>
        </p:nvSpPr>
        <p:spPr bwMode="auto">
          <a:xfrm>
            <a:off x="9482888" y="5517232"/>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21" name="Rechteck 20">
            <a:extLst>
              <a:ext uri="{FF2B5EF4-FFF2-40B4-BE49-F238E27FC236}">
                <a16:creationId xmlns:a16="http://schemas.microsoft.com/office/drawing/2014/main" id="{AE5F2B4F-7410-1FFF-6BC8-574F3596969A}"/>
              </a:ext>
            </a:extLst>
          </p:cNvPr>
          <p:cNvSpPr/>
          <p:nvPr/>
        </p:nvSpPr>
        <p:spPr bwMode="auto">
          <a:xfrm>
            <a:off x="2176017" y="2006839"/>
            <a:ext cx="7232351" cy="306682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23" name="Rechteck 22">
            <a:extLst>
              <a:ext uri="{FF2B5EF4-FFF2-40B4-BE49-F238E27FC236}">
                <a16:creationId xmlns:a16="http://schemas.microsoft.com/office/drawing/2014/main" id="{1DE7150A-4C1E-A1B3-9270-CE2A10F5680D}"/>
              </a:ext>
            </a:extLst>
          </p:cNvPr>
          <p:cNvSpPr/>
          <p:nvPr/>
        </p:nvSpPr>
        <p:spPr bwMode="auto">
          <a:xfrm>
            <a:off x="9480376" y="2007777"/>
            <a:ext cx="648072" cy="3065883"/>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27" name="Rechteck 26">
            <a:extLst>
              <a:ext uri="{FF2B5EF4-FFF2-40B4-BE49-F238E27FC236}">
                <a16:creationId xmlns:a16="http://schemas.microsoft.com/office/drawing/2014/main" id="{3CAA1096-8266-0520-3A3F-3A9E52B68919}"/>
              </a:ext>
            </a:extLst>
          </p:cNvPr>
          <p:cNvSpPr/>
          <p:nvPr/>
        </p:nvSpPr>
        <p:spPr bwMode="auto">
          <a:xfrm>
            <a:off x="8832304" y="5515651"/>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28" name="Textfeld 4">
            <a:extLst>
              <a:ext uri="{FF2B5EF4-FFF2-40B4-BE49-F238E27FC236}">
                <a16:creationId xmlns:a16="http://schemas.microsoft.com/office/drawing/2014/main" id="{2DDF9023-77D4-9DAF-AB40-3D9DD75C6C01}"/>
              </a:ext>
            </a:extLst>
          </p:cNvPr>
          <p:cNvSpPr txBox="1">
            <a:spLocks noChangeArrowheads="1"/>
          </p:cNvSpPr>
          <p:nvPr/>
        </p:nvSpPr>
        <p:spPr bwMode="auto">
          <a:xfrm>
            <a:off x="2176016" y="2348011"/>
            <a:ext cx="716034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Wo</a:t>
            </a:r>
          </a:p>
          <a:p>
            <a:pPr>
              <a:spcBef>
                <a:spcPct val="0"/>
              </a:spcBef>
              <a:buFontTx/>
              <a:buNone/>
            </a:pPr>
            <a:endParaRPr lang="de-CH" altLang="fr-FR" sz="1100" b="1" dirty="0">
              <a:solidFill>
                <a:srgbClr val="FFFFFF"/>
              </a:solidFill>
            </a:endParaRPr>
          </a:p>
        </p:txBody>
      </p:sp>
      <p:sp>
        <p:nvSpPr>
          <p:cNvPr id="31" name="Rechteck 30">
            <a:extLst>
              <a:ext uri="{FF2B5EF4-FFF2-40B4-BE49-F238E27FC236}">
                <a16:creationId xmlns:a16="http://schemas.microsoft.com/office/drawing/2014/main" id="{B4A6269B-3234-33E0-D811-76B404D5E028}"/>
              </a:ext>
            </a:extLst>
          </p:cNvPr>
          <p:cNvSpPr/>
          <p:nvPr/>
        </p:nvSpPr>
        <p:spPr bwMode="auto">
          <a:xfrm rot="16200000">
            <a:off x="1803234" y="3702756"/>
            <a:ext cx="222162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FTA 5 Disziplinen</a:t>
            </a:r>
          </a:p>
        </p:txBody>
      </p:sp>
      <p:sp>
        <p:nvSpPr>
          <p:cNvPr id="34" name="Rechteck 33">
            <a:extLst>
              <a:ext uri="{FF2B5EF4-FFF2-40B4-BE49-F238E27FC236}">
                <a16:creationId xmlns:a16="http://schemas.microsoft.com/office/drawing/2014/main" id="{1BB8896A-9635-4A33-F56A-C7E95C4EF6B9}"/>
              </a:ext>
            </a:extLst>
          </p:cNvPr>
          <p:cNvSpPr/>
          <p:nvPr/>
        </p:nvSpPr>
        <p:spPr bwMode="auto">
          <a:xfrm>
            <a:off x="3265119" y="2807971"/>
            <a:ext cx="2056498" cy="107506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 nach Wahl (1)</a:t>
            </a:r>
          </a:p>
        </p:txBody>
      </p:sp>
      <p:sp>
        <p:nvSpPr>
          <p:cNvPr id="35" name="Rechteck 34">
            <a:extLst>
              <a:ext uri="{FF2B5EF4-FFF2-40B4-BE49-F238E27FC236}">
                <a16:creationId xmlns:a16="http://schemas.microsoft.com/office/drawing/2014/main" id="{E4B1AD5B-062D-86A2-F07B-11B13C78DDF8}"/>
              </a:ext>
            </a:extLst>
          </p:cNvPr>
          <p:cNvSpPr/>
          <p:nvPr/>
        </p:nvSpPr>
        <p:spPr bwMode="auto">
          <a:xfrm rot="16200000">
            <a:off x="7875215" y="3702778"/>
            <a:ext cx="222162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Spielturnier (1)</a:t>
            </a:r>
            <a:endParaRPr kumimoji="0" lang="de-CH" sz="1200" b="0" i="0" u="none" strike="noStrike" cap="none" normalizeH="0" baseline="0" dirty="0">
              <a:ln>
                <a:noFill/>
              </a:ln>
              <a:solidFill>
                <a:schemeClr val="tx1"/>
              </a:solidFill>
              <a:effectLst/>
              <a:latin typeface="Arial" charset="0"/>
            </a:endParaRPr>
          </a:p>
        </p:txBody>
      </p:sp>
      <p:sp>
        <p:nvSpPr>
          <p:cNvPr id="36" name="Rechteck 35">
            <a:extLst>
              <a:ext uri="{FF2B5EF4-FFF2-40B4-BE49-F238E27FC236}">
                <a16:creationId xmlns:a16="http://schemas.microsoft.com/office/drawing/2014/main" id="{E62EFABA-22EC-205E-F863-B5223951C1CC}"/>
              </a:ext>
            </a:extLst>
          </p:cNvPr>
          <p:cNvSpPr/>
          <p:nvPr/>
        </p:nvSpPr>
        <p:spPr bwMode="auto">
          <a:xfrm>
            <a:off x="5416246" y="2814451"/>
            <a:ext cx="2149600" cy="221513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Kraft-</a:t>
            </a:r>
            <a:r>
              <a:rPr lang="de-CH" sz="1200" dirty="0" err="1"/>
              <a:t>Circuitformen</a:t>
            </a:r>
            <a:r>
              <a:rPr lang="de-CH" sz="1200" dirty="0"/>
              <a:t> </a:t>
            </a:r>
            <a:r>
              <a:rPr kumimoji="0" lang="de-CH" sz="1200" b="0" i="0" u="none" strike="noStrike" cap="none" normalizeH="0" baseline="0" dirty="0">
                <a:ln>
                  <a:noFill/>
                </a:ln>
                <a:solidFill>
                  <a:schemeClr val="tx1"/>
                </a:solidFill>
                <a:effectLst/>
                <a:latin typeface="Arial"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de-CH" sz="1200" dirty="0">
                <a:latin typeface="Arial" charset="0"/>
              </a:rPr>
              <a:t>Kräftigungsformen</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rPr>
              <a:t>(2)</a:t>
            </a:r>
          </a:p>
        </p:txBody>
      </p:sp>
      <p:sp>
        <p:nvSpPr>
          <p:cNvPr id="37" name="Textfeld 14">
            <a:extLst>
              <a:ext uri="{FF2B5EF4-FFF2-40B4-BE49-F238E27FC236}">
                <a16:creationId xmlns:a16="http://schemas.microsoft.com/office/drawing/2014/main" id="{A57B1185-249C-1AE4-2F15-4B6422315D6B}"/>
              </a:ext>
            </a:extLst>
          </p:cNvPr>
          <p:cNvSpPr txBox="1">
            <a:spLocks noChangeArrowheads="1"/>
          </p:cNvSpPr>
          <p:nvPr/>
        </p:nvSpPr>
        <p:spPr bwMode="auto">
          <a:xfrm>
            <a:off x="2698020" y="2401359"/>
            <a:ext cx="650400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41" name="Rechteck 40">
            <a:extLst>
              <a:ext uri="{FF2B5EF4-FFF2-40B4-BE49-F238E27FC236}">
                <a16:creationId xmlns:a16="http://schemas.microsoft.com/office/drawing/2014/main" id="{33B8D363-AFE0-719C-3A65-59A26E8662DC}"/>
              </a:ext>
            </a:extLst>
          </p:cNvPr>
          <p:cNvSpPr/>
          <p:nvPr/>
        </p:nvSpPr>
        <p:spPr bwMode="auto">
          <a:xfrm>
            <a:off x="3265120" y="3966386"/>
            <a:ext cx="2056498"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Koordinative Posten (1)</a:t>
            </a:r>
            <a:endParaRPr kumimoji="0" lang="de-CH" sz="1200" b="0" i="0" u="none" strike="noStrike" cap="none" normalizeH="0" baseline="0" dirty="0">
              <a:ln>
                <a:noFill/>
              </a:ln>
              <a:solidFill>
                <a:schemeClr val="tx1"/>
              </a:solidFill>
              <a:effectLst/>
              <a:latin typeface="Arial" charset="0"/>
            </a:endParaRPr>
          </a:p>
        </p:txBody>
      </p:sp>
      <p:sp>
        <p:nvSpPr>
          <p:cNvPr id="3" name="SeitenzahlBenutzerdefiniert">
            <a:extLst>
              <a:ext uri="{FF2B5EF4-FFF2-40B4-BE49-F238E27FC236}">
                <a16:creationId xmlns:a16="http://schemas.microsoft.com/office/drawing/2014/main" id="{DBF6C3AF-BCA3-551B-C7A4-160B01A94DF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36141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4" grpId="0" animBg="1"/>
      <p:bldP spid="35" grpId="0" animBg="1"/>
      <p:bldP spid="36" grpId="0" animBg="1"/>
      <p:bldP spid="37" grpId="0" animBg="1"/>
      <p:bldP spid="4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77B14-6BFE-8882-1018-1CCA04B0208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05BB4B7-FA72-2591-E8AA-9718B9003343}"/>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SIF</a:t>
            </a:r>
            <a:br>
              <a:rPr lang="de-CH" dirty="0"/>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90 </a:t>
            </a:r>
            <a:r>
              <a:rPr lang="de-CH" b="0" kern="0" dirty="0" err="1">
                <a:latin typeface="Arial" panose="020B0604020202020204" pitchFamily="34" charset="0"/>
                <a:cs typeface="Arial" panose="020B0604020202020204" pitchFamily="34" charset="0"/>
              </a:rPr>
              <a:t>minutes</a:t>
            </a:r>
            <a:endParaRPr lang="de-CH" b="0" dirty="0"/>
          </a:p>
        </p:txBody>
      </p:sp>
      <p:sp>
        <p:nvSpPr>
          <p:cNvPr id="2" name="Rechteck 1">
            <a:extLst>
              <a:ext uri="{FF2B5EF4-FFF2-40B4-BE49-F238E27FC236}">
                <a16:creationId xmlns:a16="http://schemas.microsoft.com/office/drawing/2014/main" id="{D0730664-ED5B-5BE7-5911-375441B6A1A8}"/>
              </a:ext>
            </a:extLst>
          </p:cNvPr>
          <p:cNvSpPr/>
          <p:nvPr/>
        </p:nvSpPr>
        <p:spPr bwMode="auto">
          <a:xfrm rot="16200000">
            <a:off x="7072109" y="3578444"/>
            <a:ext cx="2221621" cy="9687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Course </a:t>
            </a:r>
            <a:r>
              <a:rPr lang="de-CH" sz="1200" dirty="0" err="1"/>
              <a:t>d’orientation</a:t>
            </a:r>
            <a:endParaRPr lang="de-CH" sz="1200" dirty="0"/>
          </a:p>
          <a:p>
            <a:pPr algn="ctr"/>
            <a:r>
              <a:rPr lang="de-CH" sz="1200" dirty="0"/>
              <a:t>Course </a:t>
            </a:r>
            <a:r>
              <a:rPr lang="de-CH" sz="1200" dirty="0" err="1"/>
              <a:t>sur</a:t>
            </a:r>
            <a:r>
              <a:rPr lang="de-CH" sz="1200" dirty="0"/>
              <a:t> le </a:t>
            </a:r>
            <a:r>
              <a:rPr lang="de-CH" sz="1200" dirty="0" err="1"/>
              <a:t>terrain</a:t>
            </a:r>
            <a:endParaRPr lang="de-CH" sz="1200" dirty="0"/>
          </a:p>
          <a:p>
            <a:pPr algn="ctr"/>
            <a:r>
              <a:rPr lang="de-CH" sz="1200" dirty="0"/>
              <a:t>Course </a:t>
            </a:r>
            <a:r>
              <a:rPr lang="de-CH" sz="1200" dirty="0" err="1"/>
              <a:t>militaire</a:t>
            </a:r>
            <a:endParaRPr lang="de-CH" sz="1200" dirty="0"/>
          </a:p>
          <a:p>
            <a:pPr algn="ctr"/>
            <a:r>
              <a:rPr lang="de-CH" sz="1200" dirty="0"/>
              <a:t>Nordic Walking</a:t>
            </a:r>
          </a:p>
          <a:p>
            <a:pPr algn="ctr"/>
            <a:r>
              <a:rPr lang="de-CH" sz="1200" dirty="0"/>
              <a:t>(2)</a:t>
            </a:r>
          </a:p>
        </p:txBody>
      </p:sp>
      <p:sp>
        <p:nvSpPr>
          <p:cNvPr id="14" name="Rechteck 13">
            <a:extLst>
              <a:ext uri="{FF2B5EF4-FFF2-40B4-BE49-F238E27FC236}">
                <a16:creationId xmlns:a16="http://schemas.microsoft.com/office/drawing/2014/main" id="{C3540F4F-B5BD-FBA6-9735-7DBE35BB340A}"/>
              </a:ext>
            </a:extLst>
          </p:cNvPr>
          <p:cNvSpPr/>
          <p:nvPr/>
        </p:nvSpPr>
        <p:spPr bwMode="auto">
          <a:xfrm>
            <a:off x="2176016" y="1603934"/>
            <a:ext cx="7232351" cy="51241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p>
          <a:p>
            <a:pPr algn="ctr"/>
            <a:r>
              <a:rPr lang="fr-CH" sz="950" dirty="0"/>
              <a:t>transition partie principale</a:t>
            </a:r>
            <a:r>
              <a:rPr lang="de-CH" sz="950" dirty="0">
                <a:solidFill>
                  <a:srgbClr val="000000"/>
                </a:solidFill>
              </a:rPr>
              <a:t>)</a:t>
            </a:r>
          </a:p>
        </p:txBody>
      </p:sp>
      <p:sp>
        <p:nvSpPr>
          <p:cNvPr id="16" name="Rechteck 15">
            <a:extLst>
              <a:ext uri="{FF2B5EF4-FFF2-40B4-BE49-F238E27FC236}">
                <a16:creationId xmlns:a16="http://schemas.microsoft.com/office/drawing/2014/main" id="{8F8A6D9C-F657-0A11-3692-B101675279FB}"/>
              </a:ext>
            </a:extLst>
          </p:cNvPr>
          <p:cNvSpPr/>
          <p:nvPr/>
        </p:nvSpPr>
        <p:spPr bwMode="auto">
          <a:xfrm>
            <a:off x="9480376" y="1603933"/>
            <a:ext cx="648072" cy="51241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18" name="Rechteck 17">
            <a:extLst>
              <a:ext uri="{FF2B5EF4-FFF2-40B4-BE49-F238E27FC236}">
                <a16:creationId xmlns:a16="http://schemas.microsoft.com/office/drawing/2014/main" id="{3B9E9B4B-74CA-DDB2-AD0B-83C71ADFDC71}"/>
              </a:ext>
            </a:extLst>
          </p:cNvPr>
          <p:cNvSpPr/>
          <p:nvPr/>
        </p:nvSpPr>
        <p:spPr bwMode="auto">
          <a:xfrm>
            <a:off x="2176016" y="5251188"/>
            <a:ext cx="7232351"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19" name="Rechteck 18">
            <a:extLst>
              <a:ext uri="{FF2B5EF4-FFF2-40B4-BE49-F238E27FC236}">
                <a16:creationId xmlns:a16="http://schemas.microsoft.com/office/drawing/2014/main" id="{66ECA954-DB08-FE29-B624-B86B51781A08}"/>
              </a:ext>
            </a:extLst>
          </p:cNvPr>
          <p:cNvSpPr/>
          <p:nvPr/>
        </p:nvSpPr>
        <p:spPr bwMode="auto">
          <a:xfrm>
            <a:off x="9480376" y="5251188"/>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20" name="Rechteck 19">
            <a:extLst>
              <a:ext uri="{FF2B5EF4-FFF2-40B4-BE49-F238E27FC236}">
                <a16:creationId xmlns:a16="http://schemas.microsoft.com/office/drawing/2014/main" id="{191D7B40-5D8D-2B92-AF2B-939FA6A5DB9B}"/>
              </a:ext>
            </a:extLst>
          </p:cNvPr>
          <p:cNvSpPr/>
          <p:nvPr/>
        </p:nvSpPr>
        <p:spPr bwMode="auto">
          <a:xfrm>
            <a:off x="9482888" y="5661248"/>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21" name="Rechteck 20">
            <a:extLst>
              <a:ext uri="{FF2B5EF4-FFF2-40B4-BE49-F238E27FC236}">
                <a16:creationId xmlns:a16="http://schemas.microsoft.com/office/drawing/2014/main" id="{17DA5794-A2AE-F198-69D2-89E22AE81724}"/>
              </a:ext>
            </a:extLst>
          </p:cNvPr>
          <p:cNvSpPr/>
          <p:nvPr/>
        </p:nvSpPr>
        <p:spPr bwMode="auto">
          <a:xfrm>
            <a:off x="2176017" y="2150855"/>
            <a:ext cx="7232351" cy="306682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23" name="Rechteck 22">
            <a:extLst>
              <a:ext uri="{FF2B5EF4-FFF2-40B4-BE49-F238E27FC236}">
                <a16:creationId xmlns:a16="http://schemas.microsoft.com/office/drawing/2014/main" id="{409662AE-B190-8360-C635-9706D059F1EE}"/>
              </a:ext>
            </a:extLst>
          </p:cNvPr>
          <p:cNvSpPr/>
          <p:nvPr/>
        </p:nvSpPr>
        <p:spPr bwMode="auto">
          <a:xfrm>
            <a:off x="9480376" y="2151793"/>
            <a:ext cx="648072" cy="3065883"/>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27" name="Rechteck 26">
            <a:extLst>
              <a:ext uri="{FF2B5EF4-FFF2-40B4-BE49-F238E27FC236}">
                <a16:creationId xmlns:a16="http://schemas.microsoft.com/office/drawing/2014/main" id="{FB1EC836-04EF-3232-A803-5503C6142A1C}"/>
              </a:ext>
            </a:extLst>
          </p:cNvPr>
          <p:cNvSpPr/>
          <p:nvPr/>
        </p:nvSpPr>
        <p:spPr bwMode="auto">
          <a:xfrm>
            <a:off x="8832304" y="5659667"/>
            <a:ext cx="648072"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a:t>
            </a:r>
          </a:p>
        </p:txBody>
      </p:sp>
      <p:sp>
        <p:nvSpPr>
          <p:cNvPr id="28" name="Textfeld 4">
            <a:extLst>
              <a:ext uri="{FF2B5EF4-FFF2-40B4-BE49-F238E27FC236}">
                <a16:creationId xmlns:a16="http://schemas.microsoft.com/office/drawing/2014/main" id="{9CD4896C-4D69-3722-3EFA-C091CAEEE4B0}"/>
              </a:ext>
            </a:extLst>
          </p:cNvPr>
          <p:cNvSpPr txBox="1">
            <a:spLocks noChangeArrowheads="1"/>
          </p:cNvSpPr>
          <p:nvPr/>
        </p:nvSpPr>
        <p:spPr bwMode="auto">
          <a:xfrm>
            <a:off x="2176016" y="2492027"/>
            <a:ext cx="716034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sem</a:t>
            </a:r>
          </a:p>
          <a:p>
            <a:pPr>
              <a:spcBef>
                <a:spcPct val="0"/>
              </a:spcBef>
              <a:buFontTx/>
              <a:buNone/>
            </a:pPr>
            <a:endParaRPr lang="de-CH" altLang="fr-FR" sz="1100" b="1" dirty="0">
              <a:solidFill>
                <a:srgbClr val="FFFFFF"/>
              </a:solidFill>
            </a:endParaRPr>
          </a:p>
        </p:txBody>
      </p:sp>
      <p:sp>
        <p:nvSpPr>
          <p:cNvPr id="31" name="Rechteck 30">
            <a:extLst>
              <a:ext uri="{FF2B5EF4-FFF2-40B4-BE49-F238E27FC236}">
                <a16:creationId xmlns:a16="http://schemas.microsoft.com/office/drawing/2014/main" id="{2AD38634-6E4B-A6EB-7B40-78E703C41FAA}"/>
              </a:ext>
            </a:extLst>
          </p:cNvPr>
          <p:cNvSpPr/>
          <p:nvPr/>
        </p:nvSpPr>
        <p:spPr bwMode="auto">
          <a:xfrm rot="16200000">
            <a:off x="1803234" y="3846772"/>
            <a:ext cx="222162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TFA 5 </a:t>
            </a:r>
            <a:r>
              <a:rPr lang="de-CH" sz="1200" dirty="0" err="1"/>
              <a:t>disciplines</a:t>
            </a:r>
            <a:endParaRPr lang="de-CH" sz="1200" dirty="0"/>
          </a:p>
        </p:txBody>
      </p:sp>
      <p:sp>
        <p:nvSpPr>
          <p:cNvPr id="34" name="Rechteck 33">
            <a:extLst>
              <a:ext uri="{FF2B5EF4-FFF2-40B4-BE49-F238E27FC236}">
                <a16:creationId xmlns:a16="http://schemas.microsoft.com/office/drawing/2014/main" id="{B7F1C3DA-DA07-DBC1-96A1-19973F3C5F37}"/>
              </a:ext>
            </a:extLst>
          </p:cNvPr>
          <p:cNvSpPr/>
          <p:nvPr/>
        </p:nvSpPr>
        <p:spPr bwMode="auto">
          <a:xfrm>
            <a:off x="3265119" y="2951987"/>
            <a:ext cx="2056498" cy="107506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Jeu au </a:t>
            </a:r>
            <a:r>
              <a:rPr lang="de-CH" sz="1200" dirty="0" err="1"/>
              <a:t>choix</a:t>
            </a:r>
            <a:endParaRPr lang="de-CH" sz="1200" dirty="0"/>
          </a:p>
          <a:p>
            <a:pPr marL="0" marR="0" indent="0" algn="ctr" defTabSz="914400" rtl="0" eaLnBrk="0" fontAlgn="base" latinLnBrk="0" hangingPunct="0">
              <a:lnSpc>
                <a:spcPct val="100000"/>
              </a:lnSpc>
              <a:spcBef>
                <a:spcPct val="0"/>
              </a:spcBef>
              <a:spcAft>
                <a:spcPct val="0"/>
              </a:spcAft>
              <a:buClrTx/>
              <a:buSzTx/>
              <a:buFontTx/>
              <a:buNone/>
              <a:tabLst/>
            </a:pPr>
            <a:r>
              <a:rPr lang="de-CH" sz="1200" dirty="0"/>
              <a:t>(1)</a:t>
            </a:r>
          </a:p>
        </p:txBody>
      </p:sp>
      <p:sp>
        <p:nvSpPr>
          <p:cNvPr id="35" name="Rechteck 34">
            <a:extLst>
              <a:ext uri="{FF2B5EF4-FFF2-40B4-BE49-F238E27FC236}">
                <a16:creationId xmlns:a16="http://schemas.microsoft.com/office/drawing/2014/main" id="{4404ED82-7D02-AAF2-A605-824C818FF736}"/>
              </a:ext>
            </a:extLst>
          </p:cNvPr>
          <p:cNvSpPr/>
          <p:nvPr/>
        </p:nvSpPr>
        <p:spPr bwMode="auto">
          <a:xfrm rot="16200000">
            <a:off x="7875215" y="3846794"/>
            <a:ext cx="222162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err="1"/>
              <a:t>Tournoi</a:t>
            </a:r>
            <a:r>
              <a:rPr lang="de-CH" sz="1200" dirty="0"/>
              <a:t> de </a:t>
            </a:r>
            <a:r>
              <a:rPr lang="de-CH" sz="1200" dirty="0" err="1"/>
              <a:t>jeux</a:t>
            </a:r>
            <a:r>
              <a:rPr lang="de-CH" sz="1200" dirty="0"/>
              <a:t> (1)</a:t>
            </a:r>
            <a:endParaRPr kumimoji="0" lang="de-CH" sz="1200" b="0" i="0" u="none" strike="noStrike" cap="none" normalizeH="0" baseline="0" dirty="0">
              <a:ln>
                <a:noFill/>
              </a:ln>
              <a:solidFill>
                <a:schemeClr val="tx1"/>
              </a:solidFill>
              <a:effectLst/>
              <a:latin typeface="Arial" charset="0"/>
            </a:endParaRPr>
          </a:p>
        </p:txBody>
      </p:sp>
      <p:sp>
        <p:nvSpPr>
          <p:cNvPr id="36" name="Rechteck 35">
            <a:extLst>
              <a:ext uri="{FF2B5EF4-FFF2-40B4-BE49-F238E27FC236}">
                <a16:creationId xmlns:a16="http://schemas.microsoft.com/office/drawing/2014/main" id="{3B2BE337-29A1-C8C0-26FF-7E10A69B1EDB}"/>
              </a:ext>
            </a:extLst>
          </p:cNvPr>
          <p:cNvSpPr/>
          <p:nvPr/>
        </p:nvSpPr>
        <p:spPr bwMode="auto">
          <a:xfrm>
            <a:off x="5416246" y="2958467"/>
            <a:ext cx="2149600" cy="221513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Circuits</a:t>
            </a:r>
            <a:r>
              <a:rPr lang="de-CH" sz="1200" dirty="0">
                <a:solidFill>
                  <a:srgbClr val="000000"/>
                </a:solidFill>
              </a:rPr>
              <a:t> de </a:t>
            </a:r>
            <a:r>
              <a:rPr lang="de-CH" sz="1200" dirty="0" err="1">
                <a:solidFill>
                  <a:srgbClr val="000000"/>
                </a:solidFill>
              </a:rPr>
              <a:t>musculation</a:t>
            </a:r>
            <a:r>
              <a:rPr lang="de-CH" sz="1200" dirty="0"/>
              <a:t> </a:t>
            </a:r>
            <a:r>
              <a:rPr kumimoji="0" lang="de-CH" sz="1200" b="0" i="0" u="none" strike="noStrike" cap="none" normalizeH="0" baseline="0" dirty="0">
                <a:ln>
                  <a:noFill/>
                </a:ln>
                <a:solidFill>
                  <a:schemeClr val="tx1"/>
                </a:solidFill>
                <a:effectLst/>
                <a:latin typeface="Arial" charset="0"/>
              </a:rPr>
              <a:t>/</a:t>
            </a:r>
          </a:p>
          <a:p>
            <a:pPr algn="ctr" eaLnBrk="0" hangingPunct="0"/>
            <a:r>
              <a:rPr lang="de-CH" sz="1200" dirty="0">
                <a:solidFill>
                  <a:srgbClr val="000000"/>
                </a:solidFill>
              </a:rPr>
              <a:t>Formes de renforcement</a:t>
            </a:r>
          </a:p>
          <a:p>
            <a:pPr algn="ctr" eaLnBrk="0" hangingPunct="0"/>
            <a:r>
              <a:rPr kumimoji="0" lang="de-CH" sz="1200" b="0" i="0" u="none" strike="noStrike" cap="none" normalizeH="0" baseline="0" dirty="0">
                <a:ln>
                  <a:noFill/>
                </a:ln>
                <a:solidFill>
                  <a:schemeClr val="tx1"/>
                </a:solidFill>
                <a:effectLst/>
                <a:latin typeface="Arial" charset="0"/>
              </a:rPr>
              <a:t>(2)</a:t>
            </a:r>
          </a:p>
        </p:txBody>
      </p:sp>
      <p:sp>
        <p:nvSpPr>
          <p:cNvPr id="37" name="Textfeld 14">
            <a:extLst>
              <a:ext uri="{FF2B5EF4-FFF2-40B4-BE49-F238E27FC236}">
                <a16:creationId xmlns:a16="http://schemas.microsoft.com/office/drawing/2014/main" id="{A7D18F1F-D3B7-CF3B-87F1-180D64D2D884}"/>
              </a:ext>
            </a:extLst>
          </p:cNvPr>
          <p:cNvSpPr txBox="1">
            <a:spLocks noChangeArrowheads="1"/>
          </p:cNvSpPr>
          <p:nvPr/>
        </p:nvSpPr>
        <p:spPr bwMode="auto">
          <a:xfrm>
            <a:off x="2698020" y="2545375"/>
            <a:ext cx="650400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41" name="Rechteck 40">
            <a:extLst>
              <a:ext uri="{FF2B5EF4-FFF2-40B4-BE49-F238E27FC236}">
                <a16:creationId xmlns:a16="http://schemas.microsoft.com/office/drawing/2014/main" id="{6A391C89-2362-3AD1-DBDA-A9ABA1B7F567}"/>
              </a:ext>
            </a:extLst>
          </p:cNvPr>
          <p:cNvSpPr/>
          <p:nvPr/>
        </p:nvSpPr>
        <p:spPr bwMode="auto">
          <a:xfrm>
            <a:off x="3265120" y="4110402"/>
            <a:ext cx="2056498"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Exercices</a:t>
            </a:r>
            <a:r>
              <a:rPr lang="de-CH" sz="1200" dirty="0">
                <a:solidFill>
                  <a:srgbClr val="000000"/>
                </a:solidFill>
              </a:rPr>
              <a:t> de </a:t>
            </a:r>
            <a:r>
              <a:rPr lang="de-CH" sz="1200" dirty="0" err="1">
                <a:solidFill>
                  <a:srgbClr val="000000"/>
                </a:solidFill>
              </a:rPr>
              <a:t>coordination</a:t>
            </a:r>
            <a:r>
              <a:rPr lang="de-CH" sz="1200" dirty="0">
                <a:solidFill>
                  <a:srgbClr val="000000"/>
                </a:solidFill>
              </a:rPr>
              <a:t> </a:t>
            </a:r>
            <a:r>
              <a:rPr lang="de-CH" sz="1200" dirty="0"/>
              <a:t>(1)</a:t>
            </a:r>
            <a:endParaRPr kumimoji="0" lang="de-CH" sz="1200" b="0" i="0" u="none" strike="noStrike" cap="none" normalizeH="0" baseline="0" dirty="0">
              <a:ln>
                <a:noFill/>
              </a:ln>
              <a:solidFill>
                <a:schemeClr val="tx1"/>
              </a:solidFill>
              <a:effectLst/>
              <a:latin typeface="Arial" charset="0"/>
            </a:endParaRPr>
          </a:p>
        </p:txBody>
      </p:sp>
      <p:sp>
        <p:nvSpPr>
          <p:cNvPr id="3" name="SeitenzahlBenutzerdefiniert">
            <a:extLst>
              <a:ext uri="{FF2B5EF4-FFF2-40B4-BE49-F238E27FC236}">
                <a16:creationId xmlns:a16="http://schemas.microsoft.com/office/drawing/2014/main" id="{D25D76BA-7459-A50D-933F-AEFD32E2C1F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320876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4" grpId="0" animBg="1"/>
      <p:bldP spid="35" grpId="0" animBg="1"/>
      <p:bldP spid="36" grpId="0" animBg="1"/>
      <p:bldP spid="37" grpId="0" animBg="1"/>
      <p:bldP spid="4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E1EE-4778-53B1-D987-9325B0B6EB6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84681F8-C93E-423A-B91D-011C64B9A9D7}"/>
              </a:ext>
            </a:extLst>
          </p:cNvPr>
          <p:cNvSpPr>
            <a:spLocks noGrp="1"/>
          </p:cNvSpPr>
          <p:nvPr>
            <p:ph type="title"/>
          </p:nvPr>
        </p:nvSpPr>
        <p:spPr/>
        <p:txBody>
          <a:bodyPr/>
          <a:lstStyle/>
          <a:p>
            <a:r>
              <a:rPr lang="de-CH" dirty="0"/>
              <a:t>Sport </a:t>
            </a:r>
            <a:r>
              <a:rPr lang="de-CH" dirty="0" err="1"/>
              <a:t>nell’esercito</a:t>
            </a:r>
            <a:r>
              <a:rPr lang="de-CH" dirty="0"/>
              <a:t> – SIF</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90 </a:t>
            </a:r>
            <a:r>
              <a:rPr lang="de-CH" b="0" kern="0" dirty="0" err="1">
                <a:latin typeface="Arial" panose="020B0604020202020204" pitchFamily="34" charset="0"/>
                <a:cs typeface="Arial" panose="020B0604020202020204" pitchFamily="34" charset="0"/>
              </a:rPr>
              <a:t>minuti</a:t>
            </a:r>
            <a:endParaRPr lang="de-CH" b="0" dirty="0"/>
          </a:p>
        </p:txBody>
      </p:sp>
      <p:sp>
        <p:nvSpPr>
          <p:cNvPr id="2" name="Rechteck 1">
            <a:extLst>
              <a:ext uri="{FF2B5EF4-FFF2-40B4-BE49-F238E27FC236}">
                <a16:creationId xmlns:a16="http://schemas.microsoft.com/office/drawing/2014/main" id="{F64E03AC-F498-CE30-5577-FB1B92A65662}"/>
              </a:ext>
            </a:extLst>
          </p:cNvPr>
          <p:cNvSpPr/>
          <p:nvPr/>
        </p:nvSpPr>
        <p:spPr bwMode="auto">
          <a:xfrm rot="16200000">
            <a:off x="7072109" y="3578444"/>
            <a:ext cx="2221621" cy="968700"/>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Corsa </a:t>
            </a:r>
            <a:r>
              <a:rPr lang="de-CH" sz="1200" dirty="0" err="1"/>
              <a:t>d’orientamento</a:t>
            </a:r>
            <a:endParaRPr lang="de-CH" sz="1200" dirty="0"/>
          </a:p>
          <a:p>
            <a:pPr algn="ctr"/>
            <a:r>
              <a:rPr lang="de-CH" sz="1200" dirty="0"/>
              <a:t>Corsa campestre</a:t>
            </a:r>
          </a:p>
          <a:p>
            <a:pPr algn="ctr"/>
            <a:r>
              <a:rPr lang="de-CH" sz="1200" dirty="0"/>
              <a:t>Corsa </a:t>
            </a:r>
            <a:r>
              <a:rPr lang="de-CH" sz="1200" dirty="0" err="1"/>
              <a:t>militare</a:t>
            </a:r>
            <a:endParaRPr lang="de-CH" sz="1200" dirty="0"/>
          </a:p>
          <a:p>
            <a:pPr algn="ctr"/>
            <a:r>
              <a:rPr lang="de-CH" sz="1200" dirty="0"/>
              <a:t>Nordic Walking</a:t>
            </a:r>
          </a:p>
          <a:p>
            <a:pPr algn="ctr"/>
            <a:r>
              <a:rPr lang="de-CH" sz="1200" dirty="0"/>
              <a:t>(2)</a:t>
            </a:r>
          </a:p>
        </p:txBody>
      </p:sp>
      <p:sp>
        <p:nvSpPr>
          <p:cNvPr id="14" name="Rechteck 13">
            <a:extLst>
              <a:ext uri="{FF2B5EF4-FFF2-40B4-BE49-F238E27FC236}">
                <a16:creationId xmlns:a16="http://schemas.microsoft.com/office/drawing/2014/main" id="{90B70042-9808-7637-47D2-C5DDEBB95F7F}"/>
              </a:ext>
            </a:extLst>
          </p:cNvPr>
          <p:cNvSpPr/>
          <p:nvPr/>
        </p:nvSpPr>
        <p:spPr bwMode="auto">
          <a:xfrm>
            <a:off x="2176016" y="1603934"/>
            <a:ext cx="7232351" cy="512416"/>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a:t>
            </a:r>
          </a:p>
          <a:p>
            <a:pPr algn="ctr"/>
            <a:r>
              <a:rPr lang="it-IT" sz="950" dirty="0">
                <a:solidFill>
                  <a:srgbClr val="000000"/>
                </a:solidFill>
              </a:rPr>
              <a:t>passaggio alla parte principale)</a:t>
            </a:r>
            <a:endParaRPr lang="de-CH" sz="950" dirty="0">
              <a:solidFill>
                <a:srgbClr val="000000"/>
              </a:solidFill>
            </a:endParaRPr>
          </a:p>
        </p:txBody>
      </p:sp>
      <p:sp>
        <p:nvSpPr>
          <p:cNvPr id="16" name="Rechteck 15">
            <a:extLst>
              <a:ext uri="{FF2B5EF4-FFF2-40B4-BE49-F238E27FC236}">
                <a16:creationId xmlns:a16="http://schemas.microsoft.com/office/drawing/2014/main" id="{56908CCD-AF94-F675-9430-87608E2F3DDA}"/>
              </a:ext>
            </a:extLst>
          </p:cNvPr>
          <p:cNvSpPr/>
          <p:nvPr/>
        </p:nvSpPr>
        <p:spPr bwMode="auto">
          <a:xfrm>
            <a:off x="9480376" y="1603933"/>
            <a:ext cx="648072" cy="512416"/>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15-20 min</a:t>
            </a:r>
          </a:p>
        </p:txBody>
      </p:sp>
      <p:sp>
        <p:nvSpPr>
          <p:cNvPr id="18" name="Rechteck 17">
            <a:extLst>
              <a:ext uri="{FF2B5EF4-FFF2-40B4-BE49-F238E27FC236}">
                <a16:creationId xmlns:a16="http://schemas.microsoft.com/office/drawing/2014/main" id="{7238EA01-025D-70EF-6F19-1FAFF34D3414}"/>
              </a:ext>
            </a:extLst>
          </p:cNvPr>
          <p:cNvSpPr/>
          <p:nvPr/>
        </p:nvSpPr>
        <p:spPr bwMode="auto">
          <a:xfrm>
            <a:off x="2176016" y="5251188"/>
            <a:ext cx="7232351" cy="376548"/>
          </a:xfrm>
          <a:prstGeom prst="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Ritorno alla calma</a:t>
            </a:r>
          </a:p>
          <a:p>
            <a:pPr algn="ctr"/>
            <a:r>
              <a:rPr lang="it-IT" sz="950" dirty="0">
                <a:solidFill>
                  <a:srgbClr val="000000"/>
                </a:solidFill>
              </a:rPr>
              <a:t>(cool down – stretching intermittente – rilassamento muscolare progressivo – massaggio – distensione)</a:t>
            </a:r>
            <a:endParaRPr lang="de-CH" sz="950" dirty="0">
              <a:solidFill>
                <a:srgbClr val="000000"/>
              </a:solidFill>
            </a:endParaRPr>
          </a:p>
        </p:txBody>
      </p:sp>
      <p:sp>
        <p:nvSpPr>
          <p:cNvPr id="19" name="Rechteck 18">
            <a:extLst>
              <a:ext uri="{FF2B5EF4-FFF2-40B4-BE49-F238E27FC236}">
                <a16:creationId xmlns:a16="http://schemas.microsoft.com/office/drawing/2014/main" id="{4B1BF702-E2E2-9A87-D751-4B2DD8BCE6F8}"/>
              </a:ext>
            </a:extLst>
          </p:cNvPr>
          <p:cNvSpPr/>
          <p:nvPr/>
        </p:nvSpPr>
        <p:spPr bwMode="auto">
          <a:xfrm>
            <a:off x="9480376" y="5251188"/>
            <a:ext cx="648072" cy="3765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10-15 min</a:t>
            </a:r>
          </a:p>
        </p:txBody>
      </p:sp>
      <p:sp>
        <p:nvSpPr>
          <p:cNvPr id="20" name="Rechteck 19">
            <a:extLst>
              <a:ext uri="{FF2B5EF4-FFF2-40B4-BE49-F238E27FC236}">
                <a16:creationId xmlns:a16="http://schemas.microsoft.com/office/drawing/2014/main" id="{82079933-B7ED-B0F4-A559-30091BFD3F74}"/>
              </a:ext>
            </a:extLst>
          </p:cNvPr>
          <p:cNvSpPr/>
          <p:nvPr/>
        </p:nvSpPr>
        <p:spPr bwMode="auto">
          <a:xfrm>
            <a:off x="9482888" y="5661248"/>
            <a:ext cx="648072" cy="216024"/>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r>
              <a:rPr lang="de-CH" sz="1100" dirty="0">
                <a:solidFill>
                  <a:srgbClr val="FFFFFF"/>
                </a:solidFill>
              </a:rPr>
              <a:t>90 min</a:t>
            </a:r>
          </a:p>
        </p:txBody>
      </p:sp>
      <p:sp>
        <p:nvSpPr>
          <p:cNvPr id="21" name="Rechteck 20">
            <a:extLst>
              <a:ext uri="{FF2B5EF4-FFF2-40B4-BE49-F238E27FC236}">
                <a16:creationId xmlns:a16="http://schemas.microsoft.com/office/drawing/2014/main" id="{6515A091-2782-F9A1-5DDC-BB54851033F9}"/>
              </a:ext>
            </a:extLst>
          </p:cNvPr>
          <p:cNvSpPr/>
          <p:nvPr/>
        </p:nvSpPr>
        <p:spPr bwMode="auto">
          <a:xfrm>
            <a:off x="2176017" y="2150855"/>
            <a:ext cx="7232351" cy="306682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23" name="Rechteck 22">
            <a:extLst>
              <a:ext uri="{FF2B5EF4-FFF2-40B4-BE49-F238E27FC236}">
                <a16:creationId xmlns:a16="http://schemas.microsoft.com/office/drawing/2014/main" id="{E770C0AB-3EAF-CEE5-13A6-350147A30318}"/>
              </a:ext>
            </a:extLst>
          </p:cNvPr>
          <p:cNvSpPr/>
          <p:nvPr/>
        </p:nvSpPr>
        <p:spPr bwMode="auto">
          <a:xfrm>
            <a:off x="9480376" y="2151793"/>
            <a:ext cx="648072" cy="3065883"/>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100" dirty="0">
                <a:solidFill>
                  <a:srgbClr val="000000"/>
                </a:solidFill>
              </a:rPr>
              <a:t>60</a:t>
            </a:r>
          </a:p>
          <a:p>
            <a:pPr algn="ctr"/>
            <a:r>
              <a:rPr lang="de-CH" sz="1100" dirty="0">
                <a:solidFill>
                  <a:srgbClr val="000000"/>
                </a:solidFill>
              </a:rPr>
              <a:t>min</a:t>
            </a:r>
          </a:p>
        </p:txBody>
      </p:sp>
      <p:sp>
        <p:nvSpPr>
          <p:cNvPr id="27" name="Rechteck 26">
            <a:extLst>
              <a:ext uri="{FF2B5EF4-FFF2-40B4-BE49-F238E27FC236}">
                <a16:creationId xmlns:a16="http://schemas.microsoft.com/office/drawing/2014/main" id="{4019A487-2638-28AD-B3FD-7FCC2834BC76}"/>
              </a:ext>
            </a:extLst>
          </p:cNvPr>
          <p:cNvSpPr/>
          <p:nvPr/>
        </p:nvSpPr>
        <p:spPr bwMode="auto">
          <a:xfrm>
            <a:off x="8770026" y="5659667"/>
            <a:ext cx="710350" cy="216024"/>
          </a:xfrm>
          <a:prstGeom prst="rect">
            <a:avLst/>
          </a:prstGeom>
          <a:no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r"/>
            <a:r>
              <a:rPr lang="de-CH" dirty="0">
                <a:solidFill>
                  <a:srgbClr val="000000"/>
                </a:solidFill>
              </a:rPr>
              <a:t>Totale:</a:t>
            </a:r>
          </a:p>
        </p:txBody>
      </p:sp>
      <p:sp>
        <p:nvSpPr>
          <p:cNvPr id="28" name="Textfeld 4">
            <a:extLst>
              <a:ext uri="{FF2B5EF4-FFF2-40B4-BE49-F238E27FC236}">
                <a16:creationId xmlns:a16="http://schemas.microsoft.com/office/drawing/2014/main" id="{61C0F49E-0D0C-BDFD-72C3-B1D6BBBA23EC}"/>
              </a:ext>
            </a:extLst>
          </p:cNvPr>
          <p:cNvSpPr txBox="1">
            <a:spLocks noChangeArrowheads="1"/>
          </p:cNvSpPr>
          <p:nvPr/>
        </p:nvSpPr>
        <p:spPr bwMode="auto">
          <a:xfrm>
            <a:off x="2176016" y="2492027"/>
            <a:ext cx="7160343"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sett</a:t>
            </a:r>
          </a:p>
          <a:p>
            <a:pPr>
              <a:spcBef>
                <a:spcPct val="0"/>
              </a:spcBef>
              <a:buFontTx/>
              <a:buNone/>
            </a:pPr>
            <a:endParaRPr lang="de-CH" altLang="fr-FR" sz="1100" b="1" dirty="0">
              <a:solidFill>
                <a:srgbClr val="FFFFFF"/>
              </a:solidFill>
            </a:endParaRPr>
          </a:p>
        </p:txBody>
      </p:sp>
      <p:sp>
        <p:nvSpPr>
          <p:cNvPr id="31" name="Rechteck 30">
            <a:extLst>
              <a:ext uri="{FF2B5EF4-FFF2-40B4-BE49-F238E27FC236}">
                <a16:creationId xmlns:a16="http://schemas.microsoft.com/office/drawing/2014/main" id="{426CEFF3-4546-4833-D0DB-CB5C797AD58B}"/>
              </a:ext>
            </a:extLst>
          </p:cNvPr>
          <p:cNvSpPr/>
          <p:nvPr/>
        </p:nvSpPr>
        <p:spPr bwMode="auto">
          <a:xfrm rot="16200000">
            <a:off x="1803234" y="3846772"/>
            <a:ext cx="2221620" cy="432048"/>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sz="1200" dirty="0"/>
              <a:t>TFE 5 </a:t>
            </a:r>
            <a:r>
              <a:rPr lang="de-CH" sz="1200" dirty="0" err="1"/>
              <a:t>discipline</a:t>
            </a:r>
            <a:endParaRPr lang="de-CH" sz="1200" dirty="0"/>
          </a:p>
        </p:txBody>
      </p:sp>
      <p:sp>
        <p:nvSpPr>
          <p:cNvPr id="34" name="Rechteck 33">
            <a:extLst>
              <a:ext uri="{FF2B5EF4-FFF2-40B4-BE49-F238E27FC236}">
                <a16:creationId xmlns:a16="http://schemas.microsoft.com/office/drawing/2014/main" id="{61E24227-97C0-77D6-D26B-F1E9785CE89F}"/>
              </a:ext>
            </a:extLst>
          </p:cNvPr>
          <p:cNvSpPr/>
          <p:nvPr/>
        </p:nvSpPr>
        <p:spPr bwMode="auto">
          <a:xfrm>
            <a:off x="3265119" y="2951987"/>
            <a:ext cx="2056498" cy="107506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err="1"/>
              <a:t>Gioco</a:t>
            </a:r>
            <a:r>
              <a:rPr lang="de-CH" sz="1200" dirty="0"/>
              <a:t> a </a:t>
            </a:r>
            <a:r>
              <a:rPr lang="de-CH" sz="1200" dirty="0" err="1"/>
              <a:t>scelta</a:t>
            </a:r>
            <a:endParaRPr lang="de-CH" sz="1200" dirty="0"/>
          </a:p>
          <a:p>
            <a:pPr marL="0" marR="0" indent="0" algn="ctr" defTabSz="914400" rtl="0" eaLnBrk="0" fontAlgn="base" latinLnBrk="0" hangingPunct="0">
              <a:lnSpc>
                <a:spcPct val="100000"/>
              </a:lnSpc>
              <a:spcBef>
                <a:spcPct val="0"/>
              </a:spcBef>
              <a:spcAft>
                <a:spcPct val="0"/>
              </a:spcAft>
              <a:buClrTx/>
              <a:buSzTx/>
              <a:buFontTx/>
              <a:buNone/>
              <a:tabLst/>
            </a:pPr>
            <a:r>
              <a:rPr lang="de-CH" sz="1200" dirty="0"/>
              <a:t>(1)</a:t>
            </a:r>
          </a:p>
        </p:txBody>
      </p:sp>
      <p:sp>
        <p:nvSpPr>
          <p:cNvPr id="35" name="Rechteck 34">
            <a:extLst>
              <a:ext uri="{FF2B5EF4-FFF2-40B4-BE49-F238E27FC236}">
                <a16:creationId xmlns:a16="http://schemas.microsoft.com/office/drawing/2014/main" id="{9DD326C8-8E2D-9E37-4BA4-2C1150F09261}"/>
              </a:ext>
            </a:extLst>
          </p:cNvPr>
          <p:cNvSpPr/>
          <p:nvPr/>
        </p:nvSpPr>
        <p:spPr bwMode="auto">
          <a:xfrm rot="16200000">
            <a:off x="7875215" y="3846794"/>
            <a:ext cx="2221622" cy="432000"/>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1200" dirty="0"/>
              <a:t>Torneo di </a:t>
            </a:r>
            <a:r>
              <a:rPr lang="de-CH" sz="1200" dirty="0" err="1"/>
              <a:t>gioco</a:t>
            </a:r>
            <a:r>
              <a:rPr lang="de-CH" sz="1200" dirty="0"/>
              <a:t> (1)</a:t>
            </a:r>
            <a:endParaRPr kumimoji="0" lang="de-CH" sz="1200" b="0" i="0" u="none" strike="noStrike" cap="none" normalizeH="0" baseline="0" dirty="0">
              <a:ln>
                <a:noFill/>
              </a:ln>
              <a:solidFill>
                <a:schemeClr val="tx1"/>
              </a:solidFill>
              <a:effectLst/>
              <a:latin typeface="Arial" charset="0"/>
            </a:endParaRPr>
          </a:p>
        </p:txBody>
      </p:sp>
      <p:sp>
        <p:nvSpPr>
          <p:cNvPr id="36" name="Rechteck 35">
            <a:extLst>
              <a:ext uri="{FF2B5EF4-FFF2-40B4-BE49-F238E27FC236}">
                <a16:creationId xmlns:a16="http://schemas.microsoft.com/office/drawing/2014/main" id="{FEA981FD-A6B0-E74A-CF28-43EC7669F465}"/>
              </a:ext>
            </a:extLst>
          </p:cNvPr>
          <p:cNvSpPr/>
          <p:nvPr/>
        </p:nvSpPr>
        <p:spPr bwMode="auto">
          <a:xfrm>
            <a:off x="5416246" y="2958467"/>
            <a:ext cx="2149600" cy="221513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Circuiti</a:t>
            </a:r>
            <a:r>
              <a:rPr lang="de-CH" sz="1200" dirty="0">
                <a:solidFill>
                  <a:srgbClr val="000000"/>
                </a:solidFill>
              </a:rPr>
              <a:t> di forza </a:t>
            </a:r>
            <a:r>
              <a:rPr kumimoji="0" lang="de-CH" sz="1200" b="0" i="0" u="none" strike="noStrike" cap="none" normalizeH="0" baseline="0" dirty="0">
                <a:ln>
                  <a:noFill/>
                </a:ln>
                <a:solidFill>
                  <a:schemeClr val="tx1"/>
                </a:solidFill>
                <a:effectLst/>
                <a:latin typeface="Arial" charset="0"/>
              </a:rPr>
              <a:t>/</a:t>
            </a:r>
          </a:p>
          <a:p>
            <a:pPr algn="ctr" eaLnBrk="0" hangingPunct="0"/>
            <a:r>
              <a:rPr lang="de-CH" sz="1200" dirty="0">
                <a:solidFill>
                  <a:srgbClr val="000000"/>
                </a:solidFill>
              </a:rPr>
              <a:t>Forme di rafforzamento</a:t>
            </a:r>
          </a:p>
          <a:p>
            <a:pPr marL="0" marR="0" indent="0" algn="ctr"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rPr>
              <a:t>(2)</a:t>
            </a:r>
          </a:p>
        </p:txBody>
      </p:sp>
      <p:sp>
        <p:nvSpPr>
          <p:cNvPr id="37" name="Textfeld 14">
            <a:extLst>
              <a:ext uri="{FF2B5EF4-FFF2-40B4-BE49-F238E27FC236}">
                <a16:creationId xmlns:a16="http://schemas.microsoft.com/office/drawing/2014/main" id="{FAFFC006-92B7-D787-80A4-F84528FB10D4}"/>
              </a:ext>
            </a:extLst>
          </p:cNvPr>
          <p:cNvSpPr txBox="1">
            <a:spLocks noChangeArrowheads="1"/>
          </p:cNvSpPr>
          <p:nvPr/>
        </p:nvSpPr>
        <p:spPr bwMode="auto">
          <a:xfrm>
            <a:off x="2698020" y="2545375"/>
            <a:ext cx="6504006"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1-3</a:t>
            </a:r>
          </a:p>
        </p:txBody>
      </p:sp>
      <p:sp>
        <p:nvSpPr>
          <p:cNvPr id="41" name="Rechteck 40">
            <a:extLst>
              <a:ext uri="{FF2B5EF4-FFF2-40B4-BE49-F238E27FC236}">
                <a16:creationId xmlns:a16="http://schemas.microsoft.com/office/drawing/2014/main" id="{880B8C44-DE7F-91CD-DBF8-387D1C8F727E}"/>
              </a:ext>
            </a:extLst>
          </p:cNvPr>
          <p:cNvSpPr/>
          <p:nvPr/>
        </p:nvSpPr>
        <p:spPr bwMode="auto">
          <a:xfrm>
            <a:off x="3265120" y="4110402"/>
            <a:ext cx="2056498" cy="106858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200" dirty="0" err="1">
                <a:solidFill>
                  <a:srgbClr val="000000"/>
                </a:solidFill>
              </a:rPr>
              <a:t>Esercizi</a:t>
            </a:r>
            <a:r>
              <a:rPr lang="de-CH" sz="1200" dirty="0">
                <a:solidFill>
                  <a:srgbClr val="000000"/>
                </a:solidFill>
              </a:rPr>
              <a:t> di </a:t>
            </a:r>
            <a:r>
              <a:rPr lang="de-CH" sz="1200" dirty="0" err="1">
                <a:solidFill>
                  <a:srgbClr val="000000"/>
                </a:solidFill>
              </a:rPr>
              <a:t>coorinazione</a:t>
            </a:r>
            <a:endParaRPr lang="de-CH" sz="1200" dirty="0">
              <a:solidFill>
                <a:srgbClr val="000000"/>
              </a:solidFill>
            </a:endParaRPr>
          </a:p>
          <a:p>
            <a:pPr algn="ctr" eaLnBrk="0" hangingPunct="0"/>
            <a:r>
              <a:rPr lang="de-CH" sz="1200" dirty="0"/>
              <a:t>(1)</a:t>
            </a:r>
            <a:endParaRPr kumimoji="0" lang="de-CH" sz="1200" b="0" i="0" u="none" strike="noStrike" cap="none" normalizeH="0" baseline="0" dirty="0">
              <a:ln>
                <a:noFill/>
              </a:ln>
              <a:solidFill>
                <a:schemeClr val="tx1"/>
              </a:solidFill>
              <a:effectLst/>
              <a:latin typeface="Arial" charset="0"/>
            </a:endParaRPr>
          </a:p>
        </p:txBody>
      </p:sp>
      <p:sp>
        <p:nvSpPr>
          <p:cNvPr id="3" name="SeitenzahlBenutzerdefiniert">
            <a:extLst>
              <a:ext uri="{FF2B5EF4-FFF2-40B4-BE49-F238E27FC236}">
                <a16:creationId xmlns:a16="http://schemas.microsoft.com/office/drawing/2014/main" id="{64289E8B-B4B2-7F67-DA98-C3F6A35A917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52</a:t>
            </a:r>
            <a:endParaRPr lang="de-CH" sz="900" dirty="0"/>
          </a:p>
        </p:txBody>
      </p:sp>
    </p:spTree>
    <p:extLst>
      <p:ext uri="{BB962C8B-B14F-4D97-AF65-F5344CB8AC3E}">
        <p14:creationId xmlns:p14="http://schemas.microsoft.com/office/powerpoint/2010/main" val="18890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4" grpId="0" animBg="1"/>
      <p:bldP spid="35" grpId="0" animBg="1"/>
      <p:bldP spid="36" grpId="0" animBg="1"/>
      <p:bldP spid="37" grpId="0" animBg="1"/>
      <p:bldP spid="4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B2347-15E8-1875-EAF2-612C295CA48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F2FBB9B-BE4C-955A-AE9C-D3EDB9F31801}"/>
              </a:ext>
            </a:extLst>
          </p:cNvPr>
          <p:cNvSpPr>
            <a:spLocks noGrp="1"/>
          </p:cNvSpPr>
          <p:nvPr>
            <p:ph type="title"/>
          </p:nvPr>
        </p:nvSpPr>
        <p:spPr/>
        <p:txBody>
          <a:bodyPr/>
          <a:lstStyle/>
          <a:p>
            <a:r>
              <a:rPr lang="de-CH" dirty="0"/>
              <a:t>Sport in der Armee – ADF</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Inhalt 30 Minuten Lektionen</a:t>
            </a:r>
            <a:endParaRPr lang="de-CH" b="0" dirty="0"/>
          </a:p>
        </p:txBody>
      </p:sp>
      <p:sp>
        <p:nvSpPr>
          <p:cNvPr id="2" name="Rechteck 1">
            <a:extLst>
              <a:ext uri="{FF2B5EF4-FFF2-40B4-BE49-F238E27FC236}">
                <a16:creationId xmlns:a16="http://schemas.microsoft.com/office/drawing/2014/main" id="{CD47056C-9756-0AFE-21A4-8DEE208A66A4}"/>
              </a:ext>
            </a:extLst>
          </p:cNvPr>
          <p:cNvSpPr/>
          <p:nvPr/>
        </p:nvSpPr>
        <p:spPr bwMode="auto">
          <a:xfrm>
            <a:off x="2135560" y="1772816"/>
            <a:ext cx="6588825" cy="3740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Einlaufen</a:t>
            </a:r>
          </a:p>
          <a:p>
            <a:pPr algn="ctr"/>
            <a:r>
              <a:rPr lang="de-CH" sz="950" dirty="0">
                <a:solidFill>
                  <a:srgbClr val="000000"/>
                </a:solidFill>
              </a:rPr>
              <a:t>(Kreislauf anregen – Mobilisieren der Gelenke/</a:t>
            </a:r>
            <a:r>
              <a:rPr lang="de-CH" sz="950" dirty="0" err="1">
                <a:solidFill>
                  <a:srgbClr val="000000"/>
                </a:solidFill>
              </a:rPr>
              <a:t>dyn</a:t>
            </a:r>
            <a:r>
              <a:rPr lang="de-CH" sz="950" dirty="0">
                <a:solidFill>
                  <a:srgbClr val="000000"/>
                </a:solidFill>
              </a:rPr>
              <a:t>. Stretching – Puls erhöhen – Übergang Hauptteil)</a:t>
            </a:r>
          </a:p>
        </p:txBody>
      </p:sp>
      <p:sp>
        <p:nvSpPr>
          <p:cNvPr id="14" name="Rechteck 13">
            <a:extLst>
              <a:ext uri="{FF2B5EF4-FFF2-40B4-BE49-F238E27FC236}">
                <a16:creationId xmlns:a16="http://schemas.microsoft.com/office/drawing/2014/main" id="{5629277F-748D-D2D1-C0FC-E8F0EBBCFF15}"/>
              </a:ext>
            </a:extLst>
          </p:cNvPr>
          <p:cNvSpPr/>
          <p:nvPr/>
        </p:nvSpPr>
        <p:spPr bwMode="auto">
          <a:xfrm>
            <a:off x="2135560" y="4707261"/>
            <a:ext cx="6588825"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Ausklang</a:t>
            </a:r>
          </a:p>
          <a:p>
            <a:pPr algn="ctr"/>
            <a:r>
              <a:rPr lang="de-CH" sz="950" dirty="0">
                <a:solidFill>
                  <a:srgbClr val="000000"/>
                </a:solidFill>
              </a:rPr>
              <a:t>(Auslaufen – Lockerungsübungen – intermittierend Dehnen – progressive Muskelrelaxation – Massage – Entspannung)</a:t>
            </a:r>
          </a:p>
        </p:txBody>
      </p:sp>
      <p:sp>
        <p:nvSpPr>
          <p:cNvPr id="16" name="Rechteck 15">
            <a:extLst>
              <a:ext uri="{FF2B5EF4-FFF2-40B4-BE49-F238E27FC236}">
                <a16:creationId xmlns:a16="http://schemas.microsoft.com/office/drawing/2014/main" id="{0EEA416F-52C6-4F43-46A6-0E77B654A240}"/>
              </a:ext>
            </a:extLst>
          </p:cNvPr>
          <p:cNvSpPr/>
          <p:nvPr/>
        </p:nvSpPr>
        <p:spPr bwMode="auto">
          <a:xfrm>
            <a:off x="2135561" y="2181417"/>
            <a:ext cx="6588824"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Hauptteil</a:t>
            </a:r>
          </a:p>
        </p:txBody>
      </p:sp>
      <p:sp>
        <p:nvSpPr>
          <p:cNvPr id="18" name="Rechteck 17">
            <a:extLst>
              <a:ext uri="{FF2B5EF4-FFF2-40B4-BE49-F238E27FC236}">
                <a16:creationId xmlns:a16="http://schemas.microsoft.com/office/drawing/2014/main" id="{E7F40165-FBCE-6CEC-85FC-156B6ABF38FD}"/>
              </a:ext>
            </a:extLst>
          </p:cNvPr>
          <p:cNvSpPr/>
          <p:nvPr/>
        </p:nvSpPr>
        <p:spPr bwMode="auto">
          <a:xfrm>
            <a:off x="8796393" y="2146910"/>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13B21100-3FA9-7645-42BF-D450556054C1}"/>
              </a:ext>
            </a:extLst>
          </p:cNvPr>
          <p:cNvSpPr txBox="1">
            <a:spLocks noChangeArrowheads="1"/>
          </p:cNvSpPr>
          <p:nvPr/>
        </p:nvSpPr>
        <p:spPr bwMode="auto">
          <a:xfrm>
            <a:off x="2207568" y="2464891"/>
            <a:ext cx="6372801"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Wo</a:t>
            </a:r>
          </a:p>
          <a:p>
            <a:pPr>
              <a:spcBef>
                <a:spcPct val="0"/>
              </a:spcBef>
              <a:buFontTx/>
              <a:buNone/>
            </a:pPr>
            <a:endParaRPr lang="de-CH" altLang="fr-FR" sz="1100" b="1" dirty="0">
              <a:solidFill>
                <a:srgbClr val="FFFFFF"/>
              </a:solidFill>
            </a:endParaRPr>
          </a:p>
        </p:txBody>
      </p:sp>
      <p:sp>
        <p:nvSpPr>
          <p:cNvPr id="21" name="Textfeld 14">
            <a:extLst>
              <a:ext uri="{FF2B5EF4-FFF2-40B4-BE49-F238E27FC236}">
                <a16:creationId xmlns:a16="http://schemas.microsoft.com/office/drawing/2014/main" id="{5765BFF9-DDB5-12ED-624D-9CC3DFB0C446}"/>
              </a:ext>
            </a:extLst>
          </p:cNvPr>
          <p:cNvSpPr txBox="1">
            <a:spLocks noChangeArrowheads="1"/>
          </p:cNvSpPr>
          <p:nvPr/>
        </p:nvSpPr>
        <p:spPr bwMode="auto">
          <a:xfrm>
            <a:off x="2615351" y="2541834"/>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7" name="Rechteck 26">
            <a:extLst>
              <a:ext uri="{FF2B5EF4-FFF2-40B4-BE49-F238E27FC236}">
                <a16:creationId xmlns:a16="http://schemas.microsoft.com/office/drawing/2014/main" id="{19FA689E-1D4A-2FB5-7FD3-BEED4EC3DA08}"/>
              </a:ext>
            </a:extLst>
          </p:cNvPr>
          <p:cNvSpPr/>
          <p:nvPr/>
        </p:nvSpPr>
        <p:spPr bwMode="auto">
          <a:xfrm>
            <a:off x="2731036" y="3763153"/>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 (1)</a:t>
            </a:r>
          </a:p>
        </p:txBody>
      </p:sp>
      <p:sp>
        <p:nvSpPr>
          <p:cNvPr id="28" name="Rechteck 27">
            <a:extLst>
              <a:ext uri="{FF2B5EF4-FFF2-40B4-BE49-F238E27FC236}">
                <a16:creationId xmlns:a16="http://schemas.microsoft.com/office/drawing/2014/main" id="{3D9521F0-BFCB-C401-3605-7C649BE65A8A}"/>
              </a:ext>
            </a:extLst>
          </p:cNvPr>
          <p:cNvSpPr/>
          <p:nvPr/>
        </p:nvSpPr>
        <p:spPr bwMode="auto">
          <a:xfrm>
            <a:off x="2731036" y="2962304"/>
            <a:ext cx="1774565" cy="749317"/>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Einführungstheorie</a:t>
            </a:r>
          </a:p>
        </p:txBody>
      </p:sp>
      <p:sp>
        <p:nvSpPr>
          <p:cNvPr id="31" name="Rechteck 30">
            <a:extLst>
              <a:ext uri="{FF2B5EF4-FFF2-40B4-BE49-F238E27FC236}">
                <a16:creationId xmlns:a16="http://schemas.microsoft.com/office/drawing/2014/main" id="{A6F79297-7B90-FE76-930A-D85D026CC059}"/>
              </a:ext>
            </a:extLst>
          </p:cNvPr>
          <p:cNvSpPr/>
          <p:nvPr/>
        </p:nvSpPr>
        <p:spPr bwMode="auto">
          <a:xfrm>
            <a:off x="8796393" y="1772816"/>
            <a:ext cx="652617" cy="3740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B393FF9D-7407-C98C-3072-4D0D262D8CBF}"/>
              </a:ext>
            </a:extLst>
          </p:cNvPr>
          <p:cNvSpPr/>
          <p:nvPr/>
        </p:nvSpPr>
        <p:spPr bwMode="auto">
          <a:xfrm>
            <a:off x="8796393" y="4693214"/>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6" name="Textfeld 14">
            <a:extLst>
              <a:ext uri="{FF2B5EF4-FFF2-40B4-BE49-F238E27FC236}">
                <a16:creationId xmlns:a16="http://schemas.microsoft.com/office/drawing/2014/main" id="{1A22B691-F8FA-B5EB-7893-6D30F3678195}"/>
              </a:ext>
            </a:extLst>
          </p:cNvPr>
          <p:cNvSpPr txBox="1">
            <a:spLocks noChangeArrowheads="1"/>
          </p:cNvSpPr>
          <p:nvPr/>
        </p:nvSpPr>
        <p:spPr bwMode="auto">
          <a:xfrm>
            <a:off x="4596561" y="2541834"/>
            <a:ext cx="383979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8" name="Rechteck 37">
            <a:extLst>
              <a:ext uri="{FF2B5EF4-FFF2-40B4-BE49-F238E27FC236}">
                <a16:creationId xmlns:a16="http://schemas.microsoft.com/office/drawing/2014/main" id="{0FAED0DA-4FA3-E245-7DF5-EBBFCF8B2DCB}"/>
              </a:ext>
            </a:extLst>
          </p:cNvPr>
          <p:cNvSpPr/>
          <p:nvPr/>
        </p:nvSpPr>
        <p:spPr bwMode="auto">
          <a:xfrm>
            <a:off x="4698936" y="2962303"/>
            <a:ext cx="3737417"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Kräftigungsformen (2) </a:t>
            </a:r>
          </a:p>
        </p:txBody>
      </p:sp>
      <p:sp>
        <p:nvSpPr>
          <p:cNvPr id="41" name="Rechteck 40">
            <a:extLst>
              <a:ext uri="{FF2B5EF4-FFF2-40B4-BE49-F238E27FC236}">
                <a16:creationId xmlns:a16="http://schemas.microsoft.com/office/drawing/2014/main" id="{451EADA4-2ADD-049F-AE5F-8B01663C9FA7}"/>
              </a:ext>
            </a:extLst>
          </p:cNvPr>
          <p:cNvSpPr/>
          <p:nvPr/>
        </p:nvSpPr>
        <p:spPr bwMode="auto">
          <a:xfrm>
            <a:off x="4695428" y="4027681"/>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Intervalltraining (2)</a:t>
            </a:r>
          </a:p>
        </p:txBody>
      </p:sp>
      <p:sp>
        <p:nvSpPr>
          <p:cNvPr id="3" name="Rechteck 2">
            <a:extLst>
              <a:ext uri="{FF2B5EF4-FFF2-40B4-BE49-F238E27FC236}">
                <a16:creationId xmlns:a16="http://schemas.microsoft.com/office/drawing/2014/main" id="{0A673F8C-33D2-FC64-D5A1-DD8786ED034C}"/>
              </a:ext>
            </a:extLst>
          </p:cNvPr>
          <p:cNvSpPr/>
          <p:nvPr/>
        </p:nvSpPr>
        <p:spPr bwMode="auto">
          <a:xfrm>
            <a:off x="4695428" y="3494992"/>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Grundlagentraining (1)</a:t>
            </a:r>
          </a:p>
        </p:txBody>
      </p:sp>
      <p:sp>
        <p:nvSpPr>
          <p:cNvPr id="5" name="SeitenzahlBenutzerdefiniert">
            <a:extLst>
              <a:ext uri="{FF2B5EF4-FFF2-40B4-BE49-F238E27FC236}">
                <a16:creationId xmlns:a16="http://schemas.microsoft.com/office/drawing/2014/main" id="{0ACF2FEE-5E88-EE92-EDF8-130D67960F8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3951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36" grpId="0" animBg="1"/>
      <p:bldP spid="38" grpId="0" animBg="1"/>
      <p:bldP spid="41" grpId="0" animBg="1"/>
      <p:bldP spid="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D21B5-4B2F-2C00-3776-02AB7E8907D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CAE0F12-0F63-AF11-6E5F-8AC6FE51AA66}"/>
              </a:ext>
            </a:extLst>
          </p:cNvPr>
          <p:cNvSpPr>
            <a:spLocks noGrp="1"/>
          </p:cNvSpPr>
          <p:nvPr>
            <p:ph type="title"/>
          </p:nvPr>
        </p:nvSpPr>
        <p:spPr/>
        <p:txBody>
          <a:bodyPr/>
          <a:lstStyle/>
          <a:p>
            <a:r>
              <a:rPr lang="de-CH" dirty="0"/>
              <a:t>Sport </a:t>
            </a:r>
            <a:r>
              <a:rPr lang="de-CH" dirty="0" err="1"/>
              <a:t>dans</a:t>
            </a:r>
            <a:r>
              <a:rPr lang="de-CH" dirty="0"/>
              <a:t> </a:t>
            </a:r>
            <a:r>
              <a:rPr lang="de-CH" dirty="0" err="1"/>
              <a:t>l’armée</a:t>
            </a:r>
            <a:r>
              <a:rPr lang="de-CH" dirty="0"/>
              <a:t> – SIF</a:t>
            </a:r>
            <a:br>
              <a:rPr lang="de-CH" dirty="0"/>
            </a:br>
            <a:r>
              <a:rPr lang="de-CH" b="0" kern="0" dirty="0" err="1">
                <a:latin typeface="Arial" panose="020B0604020202020204" pitchFamily="34" charset="0"/>
                <a:cs typeface="Arial" panose="020B0604020202020204" pitchFamily="34" charset="0"/>
              </a:rPr>
              <a:t>Contenus</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leçons</a:t>
            </a:r>
            <a:r>
              <a:rPr lang="de-CH" b="0" kern="0" dirty="0">
                <a:latin typeface="Arial" panose="020B0604020202020204" pitchFamily="34" charset="0"/>
                <a:cs typeface="Arial" panose="020B0604020202020204" pitchFamily="34" charset="0"/>
              </a:rPr>
              <a:t> de 30 </a:t>
            </a:r>
            <a:r>
              <a:rPr lang="de-CH" b="0" kern="0" dirty="0" err="1">
                <a:latin typeface="Arial" panose="020B0604020202020204" pitchFamily="34" charset="0"/>
                <a:cs typeface="Arial" panose="020B0604020202020204" pitchFamily="34" charset="0"/>
              </a:rPr>
              <a:t>minutes</a:t>
            </a:r>
            <a:endParaRPr lang="de-CH" b="0" dirty="0"/>
          </a:p>
        </p:txBody>
      </p:sp>
      <p:sp>
        <p:nvSpPr>
          <p:cNvPr id="2" name="Rechteck 1">
            <a:extLst>
              <a:ext uri="{FF2B5EF4-FFF2-40B4-BE49-F238E27FC236}">
                <a16:creationId xmlns:a16="http://schemas.microsoft.com/office/drawing/2014/main" id="{5EB73665-BBF0-39BB-901A-A5EC817DD1DA}"/>
              </a:ext>
            </a:extLst>
          </p:cNvPr>
          <p:cNvSpPr/>
          <p:nvPr/>
        </p:nvSpPr>
        <p:spPr bwMode="auto">
          <a:xfrm>
            <a:off x="2135560" y="1652903"/>
            <a:ext cx="6588825"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Échauffement</a:t>
            </a:r>
          </a:p>
          <a:p>
            <a:pPr algn="ctr"/>
            <a:r>
              <a:rPr lang="de-CH" sz="950" dirty="0">
                <a:solidFill>
                  <a:srgbClr val="000000"/>
                </a:solidFill>
              </a:rPr>
              <a:t>(s</a:t>
            </a:r>
            <a:r>
              <a:rPr lang="fr-CH" sz="950" dirty="0"/>
              <a:t>timuler le système cardio-vasculaire – mobiliser les articulations/étirement dynamique – augmenter les pulsations – </a:t>
            </a:r>
          </a:p>
          <a:p>
            <a:pPr algn="ctr"/>
            <a:r>
              <a:rPr lang="fr-CH" sz="950" dirty="0"/>
              <a:t>transition partie principale</a:t>
            </a:r>
            <a:r>
              <a:rPr lang="de-CH" sz="950" dirty="0">
                <a:solidFill>
                  <a:srgbClr val="000000"/>
                </a:solidFill>
              </a:rPr>
              <a:t>)</a:t>
            </a:r>
          </a:p>
        </p:txBody>
      </p:sp>
      <p:sp>
        <p:nvSpPr>
          <p:cNvPr id="14" name="Rechteck 13">
            <a:extLst>
              <a:ext uri="{FF2B5EF4-FFF2-40B4-BE49-F238E27FC236}">
                <a16:creationId xmlns:a16="http://schemas.microsoft.com/office/drawing/2014/main" id="{D7A399E0-13B4-A14C-8ED7-E2398D0D2BE9}"/>
              </a:ext>
            </a:extLst>
          </p:cNvPr>
          <p:cNvSpPr/>
          <p:nvPr/>
        </p:nvSpPr>
        <p:spPr bwMode="auto">
          <a:xfrm>
            <a:off x="2135560" y="4762648"/>
            <a:ext cx="6588825"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16" name="Rechteck 15">
            <a:extLst>
              <a:ext uri="{FF2B5EF4-FFF2-40B4-BE49-F238E27FC236}">
                <a16:creationId xmlns:a16="http://schemas.microsoft.com/office/drawing/2014/main" id="{ED915D09-6BFE-E001-E649-E8A176A64C4F}"/>
              </a:ext>
            </a:extLst>
          </p:cNvPr>
          <p:cNvSpPr/>
          <p:nvPr/>
        </p:nvSpPr>
        <p:spPr bwMode="auto">
          <a:xfrm>
            <a:off x="2135561" y="2236804"/>
            <a:ext cx="6588824"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Partie principale</a:t>
            </a:r>
          </a:p>
        </p:txBody>
      </p:sp>
      <p:sp>
        <p:nvSpPr>
          <p:cNvPr id="18" name="Rechteck 17">
            <a:extLst>
              <a:ext uri="{FF2B5EF4-FFF2-40B4-BE49-F238E27FC236}">
                <a16:creationId xmlns:a16="http://schemas.microsoft.com/office/drawing/2014/main" id="{990D0400-8509-4AD0-DB66-E75AFB589DE6}"/>
              </a:ext>
            </a:extLst>
          </p:cNvPr>
          <p:cNvSpPr/>
          <p:nvPr/>
        </p:nvSpPr>
        <p:spPr bwMode="auto">
          <a:xfrm>
            <a:off x="8796393" y="2202297"/>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92004983-87AE-AC56-E19F-50278481BD43}"/>
              </a:ext>
            </a:extLst>
          </p:cNvPr>
          <p:cNvSpPr txBox="1">
            <a:spLocks noChangeArrowheads="1"/>
          </p:cNvSpPr>
          <p:nvPr/>
        </p:nvSpPr>
        <p:spPr bwMode="auto">
          <a:xfrm>
            <a:off x="2207568" y="2520278"/>
            <a:ext cx="6372801"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sem</a:t>
            </a:r>
          </a:p>
          <a:p>
            <a:pPr>
              <a:spcBef>
                <a:spcPct val="0"/>
              </a:spcBef>
              <a:buFontTx/>
              <a:buNone/>
            </a:pPr>
            <a:endParaRPr lang="de-CH" altLang="fr-FR" sz="1100" b="1" dirty="0">
              <a:solidFill>
                <a:srgbClr val="FFFFFF"/>
              </a:solidFill>
            </a:endParaRPr>
          </a:p>
        </p:txBody>
      </p:sp>
      <p:sp>
        <p:nvSpPr>
          <p:cNvPr id="21" name="Textfeld 14">
            <a:extLst>
              <a:ext uri="{FF2B5EF4-FFF2-40B4-BE49-F238E27FC236}">
                <a16:creationId xmlns:a16="http://schemas.microsoft.com/office/drawing/2014/main" id="{4F09D90C-82BB-1E5C-0213-869373730020}"/>
              </a:ext>
            </a:extLst>
          </p:cNvPr>
          <p:cNvSpPr txBox="1">
            <a:spLocks noChangeArrowheads="1"/>
          </p:cNvSpPr>
          <p:nvPr/>
        </p:nvSpPr>
        <p:spPr bwMode="auto">
          <a:xfrm>
            <a:off x="2615351" y="2597221"/>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7" name="Rechteck 26">
            <a:extLst>
              <a:ext uri="{FF2B5EF4-FFF2-40B4-BE49-F238E27FC236}">
                <a16:creationId xmlns:a16="http://schemas.microsoft.com/office/drawing/2014/main" id="{0E6EF77A-7CAF-4D39-A672-E67027A537A7}"/>
              </a:ext>
            </a:extLst>
          </p:cNvPr>
          <p:cNvSpPr/>
          <p:nvPr/>
        </p:nvSpPr>
        <p:spPr bwMode="auto">
          <a:xfrm>
            <a:off x="2731036" y="3818540"/>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 (1)</a:t>
            </a:r>
          </a:p>
        </p:txBody>
      </p:sp>
      <p:sp>
        <p:nvSpPr>
          <p:cNvPr id="28" name="Rechteck 27">
            <a:extLst>
              <a:ext uri="{FF2B5EF4-FFF2-40B4-BE49-F238E27FC236}">
                <a16:creationId xmlns:a16="http://schemas.microsoft.com/office/drawing/2014/main" id="{AAA31586-7674-5029-2604-D5A13F83615D}"/>
              </a:ext>
            </a:extLst>
          </p:cNvPr>
          <p:cNvSpPr/>
          <p:nvPr/>
        </p:nvSpPr>
        <p:spPr bwMode="auto">
          <a:xfrm>
            <a:off x="2731036" y="3017691"/>
            <a:ext cx="1774565" cy="749317"/>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Intro</a:t>
            </a:r>
            <a:br>
              <a:rPr lang="de-CH" sz="1000" dirty="0">
                <a:latin typeface="Arial" charset="0"/>
              </a:rPr>
            </a:br>
            <a:r>
              <a:rPr lang="de-CH" sz="1000" dirty="0" err="1">
                <a:latin typeface="Arial" charset="0"/>
              </a:rPr>
              <a:t>théorique</a:t>
            </a:r>
            <a:endParaRPr lang="de-CH" sz="1000" dirty="0">
              <a:latin typeface="Arial" charset="0"/>
            </a:endParaRPr>
          </a:p>
        </p:txBody>
      </p:sp>
      <p:sp>
        <p:nvSpPr>
          <p:cNvPr id="31" name="Rechteck 30">
            <a:extLst>
              <a:ext uri="{FF2B5EF4-FFF2-40B4-BE49-F238E27FC236}">
                <a16:creationId xmlns:a16="http://schemas.microsoft.com/office/drawing/2014/main" id="{C2CEE1E7-2642-9390-1EDD-67C8A1257A38}"/>
              </a:ext>
            </a:extLst>
          </p:cNvPr>
          <p:cNvSpPr/>
          <p:nvPr/>
        </p:nvSpPr>
        <p:spPr bwMode="auto">
          <a:xfrm>
            <a:off x="8796393" y="1652903"/>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E2F3A8C3-6A26-82DF-1070-F6227893D913}"/>
              </a:ext>
            </a:extLst>
          </p:cNvPr>
          <p:cNvSpPr/>
          <p:nvPr/>
        </p:nvSpPr>
        <p:spPr bwMode="auto">
          <a:xfrm>
            <a:off x="8796393" y="4748601"/>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6" name="Textfeld 14">
            <a:extLst>
              <a:ext uri="{FF2B5EF4-FFF2-40B4-BE49-F238E27FC236}">
                <a16:creationId xmlns:a16="http://schemas.microsoft.com/office/drawing/2014/main" id="{789C9BD7-FF38-9D45-10CC-38ABF9423213}"/>
              </a:ext>
            </a:extLst>
          </p:cNvPr>
          <p:cNvSpPr txBox="1">
            <a:spLocks noChangeArrowheads="1"/>
          </p:cNvSpPr>
          <p:nvPr/>
        </p:nvSpPr>
        <p:spPr bwMode="auto">
          <a:xfrm>
            <a:off x="4596561" y="2597221"/>
            <a:ext cx="383979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8" name="Rechteck 37">
            <a:extLst>
              <a:ext uri="{FF2B5EF4-FFF2-40B4-BE49-F238E27FC236}">
                <a16:creationId xmlns:a16="http://schemas.microsoft.com/office/drawing/2014/main" id="{F663F49C-7026-BDA1-4CE4-144BB975F3E3}"/>
              </a:ext>
            </a:extLst>
          </p:cNvPr>
          <p:cNvSpPr/>
          <p:nvPr/>
        </p:nvSpPr>
        <p:spPr bwMode="auto">
          <a:xfrm>
            <a:off x="4698936" y="3017690"/>
            <a:ext cx="3737417"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Formes de renforcement (2) </a:t>
            </a:r>
          </a:p>
        </p:txBody>
      </p:sp>
      <p:sp>
        <p:nvSpPr>
          <p:cNvPr id="41" name="Rechteck 40">
            <a:extLst>
              <a:ext uri="{FF2B5EF4-FFF2-40B4-BE49-F238E27FC236}">
                <a16:creationId xmlns:a16="http://schemas.microsoft.com/office/drawing/2014/main" id="{EBE360EA-2FED-2AB9-39AC-109D79083D14}"/>
              </a:ext>
            </a:extLst>
          </p:cNvPr>
          <p:cNvSpPr/>
          <p:nvPr/>
        </p:nvSpPr>
        <p:spPr bwMode="auto">
          <a:xfrm>
            <a:off x="4695428" y="4083068"/>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par intervalles (2)</a:t>
            </a:r>
          </a:p>
        </p:txBody>
      </p:sp>
      <p:sp>
        <p:nvSpPr>
          <p:cNvPr id="3" name="Rechteck 2">
            <a:extLst>
              <a:ext uri="{FF2B5EF4-FFF2-40B4-BE49-F238E27FC236}">
                <a16:creationId xmlns:a16="http://schemas.microsoft.com/office/drawing/2014/main" id="{08BF680B-ED35-12E5-EDBF-3FC783F7456C}"/>
              </a:ext>
            </a:extLst>
          </p:cNvPr>
          <p:cNvSpPr/>
          <p:nvPr/>
        </p:nvSpPr>
        <p:spPr bwMode="auto">
          <a:xfrm>
            <a:off x="4695428" y="3550379"/>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Entraînement de base (1)</a:t>
            </a:r>
          </a:p>
        </p:txBody>
      </p:sp>
      <p:sp>
        <p:nvSpPr>
          <p:cNvPr id="5" name="SeitenzahlBenutzerdefiniert">
            <a:extLst>
              <a:ext uri="{FF2B5EF4-FFF2-40B4-BE49-F238E27FC236}">
                <a16:creationId xmlns:a16="http://schemas.microsoft.com/office/drawing/2014/main" id="{77BF4BC3-39F0-5CAB-ACE6-E6ACDFE3A69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219819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36" grpId="0" animBg="1"/>
      <p:bldP spid="38" grpId="0" animBg="1"/>
      <p:bldP spid="4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A6B5-2A74-A41A-A4A5-4799CC238A9A}"/>
            </a:ext>
          </a:extLst>
        </p:cNvPr>
        <p:cNvGrpSpPr/>
        <p:nvPr/>
      </p:nvGrpSpPr>
      <p:grpSpPr>
        <a:xfrm>
          <a:off x="0" y="0"/>
          <a:ext cx="0" cy="0"/>
          <a:chOff x="0" y="0"/>
          <a:chExt cx="0" cy="0"/>
        </a:xfrm>
      </p:grpSpPr>
      <p:pic>
        <p:nvPicPr>
          <p:cNvPr id="4" name="Grafik 3" descr="Ein Bild, das Text, Screenshot, Design enthält.&#10;&#10;KI-generierte Inhalte können fehlerhaft sein.">
            <a:extLst>
              <a:ext uri="{FF2B5EF4-FFF2-40B4-BE49-F238E27FC236}">
                <a16:creationId xmlns:a16="http://schemas.microsoft.com/office/drawing/2014/main" id="{D095B6E6-A668-1112-0135-70D9BB9CCA2B}"/>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302171" y="2009242"/>
            <a:ext cx="9587658" cy="3631604"/>
          </a:xfrm>
          <a:prstGeom prst="rect">
            <a:avLst/>
          </a:prstGeom>
        </p:spPr>
      </p:pic>
      <p:sp>
        <p:nvSpPr>
          <p:cNvPr id="5" name="Titel 2">
            <a:extLst>
              <a:ext uri="{FF2B5EF4-FFF2-40B4-BE49-F238E27FC236}">
                <a16:creationId xmlns:a16="http://schemas.microsoft.com/office/drawing/2014/main" id="{80CDFE85-3062-6E06-9212-BC773FD081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A6CEFE08-FB2F-A664-BBE4-C9237A84D522}"/>
              </a:ext>
            </a:extLst>
          </p:cNvPr>
          <p:cNvSpPr/>
          <p:nvPr/>
        </p:nvSpPr>
        <p:spPr>
          <a:xfrm>
            <a:off x="2711624" y="2009242"/>
            <a:ext cx="8148463" cy="69967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97AF2C2B-58C0-FA70-AD5E-65D681CB9E8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a:t>
            </a:r>
            <a:endParaRPr lang="de-CH" sz="900" dirty="0"/>
          </a:p>
        </p:txBody>
      </p:sp>
    </p:spTree>
    <p:extLst>
      <p:ext uri="{BB962C8B-B14F-4D97-AF65-F5344CB8AC3E}">
        <p14:creationId xmlns:p14="http://schemas.microsoft.com/office/powerpoint/2010/main" val="22957247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2FECF-163C-9892-29C3-F998B274061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1AE1DB6-271A-0F53-58EC-8AA0D249F65C}"/>
              </a:ext>
            </a:extLst>
          </p:cNvPr>
          <p:cNvSpPr>
            <a:spLocks noGrp="1"/>
          </p:cNvSpPr>
          <p:nvPr>
            <p:ph type="title"/>
          </p:nvPr>
        </p:nvSpPr>
        <p:spPr/>
        <p:txBody>
          <a:bodyPr/>
          <a:lstStyle/>
          <a:p>
            <a:r>
              <a:rPr lang="de-CH" dirty="0"/>
              <a:t>Sport </a:t>
            </a:r>
            <a:r>
              <a:rPr lang="de-CH" dirty="0" err="1"/>
              <a:t>nell’esercito</a:t>
            </a:r>
            <a:r>
              <a:rPr lang="de-CH" dirty="0"/>
              <a:t> – SIF</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Contenuto</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lezioni</a:t>
            </a:r>
            <a:r>
              <a:rPr lang="de-CH" b="0" kern="0" dirty="0">
                <a:latin typeface="Arial" panose="020B0604020202020204" pitchFamily="34" charset="0"/>
                <a:cs typeface="Arial" panose="020B0604020202020204" pitchFamily="34" charset="0"/>
              </a:rPr>
              <a:t> di 30 </a:t>
            </a:r>
            <a:r>
              <a:rPr lang="de-CH" b="0" kern="0" dirty="0" err="1">
                <a:latin typeface="Arial" panose="020B0604020202020204" pitchFamily="34" charset="0"/>
                <a:cs typeface="Arial" panose="020B0604020202020204" pitchFamily="34" charset="0"/>
              </a:rPr>
              <a:t>minuti</a:t>
            </a:r>
            <a:endParaRPr lang="de-CH" b="0" dirty="0"/>
          </a:p>
        </p:txBody>
      </p:sp>
      <p:sp>
        <p:nvSpPr>
          <p:cNvPr id="2" name="Rechteck 1">
            <a:extLst>
              <a:ext uri="{FF2B5EF4-FFF2-40B4-BE49-F238E27FC236}">
                <a16:creationId xmlns:a16="http://schemas.microsoft.com/office/drawing/2014/main" id="{0838EDDF-EAC0-A184-99DF-6FCC3E2D921D}"/>
              </a:ext>
            </a:extLst>
          </p:cNvPr>
          <p:cNvSpPr/>
          <p:nvPr/>
        </p:nvSpPr>
        <p:spPr bwMode="auto">
          <a:xfrm>
            <a:off x="2135560" y="1700808"/>
            <a:ext cx="6732841" cy="549395"/>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Riscaldamento</a:t>
            </a:r>
          </a:p>
          <a:p>
            <a:pPr algn="ctr"/>
            <a:r>
              <a:rPr lang="it-IT" sz="950" dirty="0">
                <a:solidFill>
                  <a:srgbClr val="000000"/>
                </a:solidFill>
              </a:rPr>
              <a:t>(stimolare il sistema cardiovascolare – mobilizzare le articolazioni/allungamento dinamico – aumentare il battito cardiaco –</a:t>
            </a:r>
          </a:p>
          <a:p>
            <a:pPr algn="ctr"/>
            <a:r>
              <a:rPr lang="it-IT" sz="950" dirty="0">
                <a:solidFill>
                  <a:srgbClr val="000000"/>
                </a:solidFill>
              </a:rPr>
              <a:t>passaggio alla parte principale)</a:t>
            </a:r>
            <a:endParaRPr lang="de-CH" sz="950" dirty="0">
              <a:solidFill>
                <a:srgbClr val="000000"/>
              </a:solidFill>
            </a:endParaRPr>
          </a:p>
        </p:txBody>
      </p:sp>
      <p:sp>
        <p:nvSpPr>
          <p:cNvPr id="14" name="Rechteck 13">
            <a:extLst>
              <a:ext uri="{FF2B5EF4-FFF2-40B4-BE49-F238E27FC236}">
                <a16:creationId xmlns:a16="http://schemas.microsoft.com/office/drawing/2014/main" id="{72CF74FA-D61A-C8F6-9D8F-062600735FBF}"/>
              </a:ext>
            </a:extLst>
          </p:cNvPr>
          <p:cNvSpPr/>
          <p:nvPr/>
        </p:nvSpPr>
        <p:spPr bwMode="auto">
          <a:xfrm>
            <a:off x="2135560" y="4810553"/>
            <a:ext cx="6732840" cy="322536"/>
          </a:xfrm>
          <a:prstGeom prst="rect">
            <a:avLst/>
          </a:prstGeom>
          <a:pattFill prst="wdUpDiag">
            <a:fgClr>
              <a:srgbClr val="FFFFCC"/>
            </a:fgClr>
            <a:bgClr>
              <a:schemeClr val="bg1"/>
            </a:bgClr>
          </a:patt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dirty="0">
                <a:solidFill>
                  <a:srgbClr val="000000"/>
                </a:solidFill>
              </a:rPr>
              <a:t>Retour au calme</a:t>
            </a:r>
          </a:p>
          <a:p>
            <a:pPr algn="ctr"/>
            <a:r>
              <a:rPr lang="fr-CH" sz="950" dirty="0">
                <a:solidFill>
                  <a:srgbClr val="000000"/>
                </a:solidFill>
              </a:rPr>
              <a:t>(cool down – étirements intermittents – relaxation musculaire progressive – massage – décontraction)</a:t>
            </a:r>
            <a:endParaRPr lang="de-CH" sz="950" dirty="0">
              <a:solidFill>
                <a:srgbClr val="000000"/>
              </a:solidFill>
            </a:endParaRPr>
          </a:p>
        </p:txBody>
      </p:sp>
      <p:sp>
        <p:nvSpPr>
          <p:cNvPr id="16" name="Rechteck 15">
            <a:extLst>
              <a:ext uri="{FF2B5EF4-FFF2-40B4-BE49-F238E27FC236}">
                <a16:creationId xmlns:a16="http://schemas.microsoft.com/office/drawing/2014/main" id="{6E8884C3-A2FF-9B59-7225-864BA195333C}"/>
              </a:ext>
            </a:extLst>
          </p:cNvPr>
          <p:cNvSpPr/>
          <p:nvPr/>
        </p:nvSpPr>
        <p:spPr bwMode="auto">
          <a:xfrm>
            <a:off x="2135561" y="2284709"/>
            <a:ext cx="6732840" cy="2435832"/>
          </a:xfrm>
          <a:prstGeom prst="rect">
            <a:avLst/>
          </a:prstGeom>
          <a:no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r>
              <a:rPr lang="de-CH" dirty="0">
                <a:solidFill>
                  <a:srgbClr val="000000"/>
                </a:solidFill>
              </a:rPr>
              <a:t>Parte principale</a:t>
            </a:r>
          </a:p>
        </p:txBody>
      </p:sp>
      <p:sp>
        <p:nvSpPr>
          <p:cNvPr id="18" name="Rechteck 17">
            <a:extLst>
              <a:ext uri="{FF2B5EF4-FFF2-40B4-BE49-F238E27FC236}">
                <a16:creationId xmlns:a16="http://schemas.microsoft.com/office/drawing/2014/main" id="{5BFD58A0-EED4-9F7F-4C88-5B353CA30297}"/>
              </a:ext>
            </a:extLst>
          </p:cNvPr>
          <p:cNvSpPr/>
          <p:nvPr/>
        </p:nvSpPr>
        <p:spPr bwMode="auto">
          <a:xfrm>
            <a:off x="8935864" y="2250202"/>
            <a:ext cx="648072" cy="2546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de-CH" dirty="0">
                <a:solidFill>
                  <a:srgbClr val="000000"/>
                </a:solidFill>
              </a:rPr>
              <a:t>30 min</a:t>
            </a:r>
          </a:p>
        </p:txBody>
      </p:sp>
      <p:sp>
        <p:nvSpPr>
          <p:cNvPr id="19" name="Textfeld 4">
            <a:extLst>
              <a:ext uri="{FF2B5EF4-FFF2-40B4-BE49-F238E27FC236}">
                <a16:creationId xmlns:a16="http://schemas.microsoft.com/office/drawing/2014/main" id="{566BEF21-179F-4437-C461-110F1DBA856E}"/>
              </a:ext>
            </a:extLst>
          </p:cNvPr>
          <p:cNvSpPr txBox="1">
            <a:spLocks noChangeArrowheads="1"/>
          </p:cNvSpPr>
          <p:nvPr/>
        </p:nvSpPr>
        <p:spPr bwMode="auto">
          <a:xfrm>
            <a:off x="2279576" y="2568183"/>
            <a:ext cx="6372801" cy="430887"/>
          </a:xfrm>
          <a:prstGeom prst="rect">
            <a:avLst/>
          </a:prstGeom>
          <a:solidFill>
            <a:srgbClr val="00B050"/>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spcBef>
                <a:spcPct val="0"/>
              </a:spcBef>
              <a:buFontTx/>
              <a:buNone/>
            </a:pPr>
            <a:r>
              <a:rPr lang="de-CH" altLang="fr-FR" sz="1100" b="1" dirty="0">
                <a:solidFill>
                  <a:srgbClr val="FFFFFF"/>
                </a:solidFill>
              </a:rPr>
              <a:t>sett</a:t>
            </a:r>
          </a:p>
          <a:p>
            <a:pPr>
              <a:spcBef>
                <a:spcPct val="0"/>
              </a:spcBef>
              <a:buFontTx/>
              <a:buNone/>
            </a:pPr>
            <a:endParaRPr lang="de-CH" altLang="fr-FR" sz="1100" b="1" dirty="0">
              <a:solidFill>
                <a:srgbClr val="FFFFFF"/>
              </a:solidFill>
            </a:endParaRPr>
          </a:p>
        </p:txBody>
      </p:sp>
      <p:sp>
        <p:nvSpPr>
          <p:cNvPr id="21" name="Textfeld 14">
            <a:extLst>
              <a:ext uri="{FF2B5EF4-FFF2-40B4-BE49-F238E27FC236}">
                <a16:creationId xmlns:a16="http://schemas.microsoft.com/office/drawing/2014/main" id="{BC58E914-54AB-9C3C-3A4D-BECC6E143DBB}"/>
              </a:ext>
            </a:extLst>
          </p:cNvPr>
          <p:cNvSpPr txBox="1">
            <a:spLocks noChangeArrowheads="1"/>
          </p:cNvSpPr>
          <p:nvPr/>
        </p:nvSpPr>
        <p:spPr bwMode="auto">
          <a:xfrm>
            <a:off x="2687359" y="2645126"/>
            <a:ext cx="1981214"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1</a:t>
            </a:r>
          </a:p>
        </p:txBody>
      </p:sp>
      <p:sp>
        <p:nvSpPr>
          <p:cNvPr id="27" name="Rechteck 26">
            <a:extLst>
              <a:ext uri="{FF2B5EF4-FFF2-40B4-BE49-F238E27FC236}">
                <a16:creationId xmlns:a16="http://schemas.microsoft.com/office/drawing/2014/main" id="{50024B10-E44D-581F-8E08-5BC26AE716BB}"/>
              </a:ext>
            </a:extLst>
          </p:cNvPr>
          <p:cNvSpPr/>
          <p:nvPr/>
        </p:nvSpPr>
        <p:spPr bwMode="auto">
          <a:xfrm>
            <a:off x="2803044" y="3866445"/>
            <a:ext cx="1774565" cy="749317"/>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 (1)</a:t>
            </a:r>
          </a:p>
        </p:txBody>
      </p:sp>
      <p:sp>
        <p:nvSpPr>
          <p:cNvPr id="28" name="Rechteck 27">
            <a:extLst>
              <a:ext uri="{FF2B5EF4-FFF2-40B4-BE49-F238E27FC236}">
                <a16:creationId xmlns:a16="http://schemas.microsoft.com/office/drawing/2014/main" id="{0996699F-5D56-00A1-02A4-2652CA391F55}"/>
              </a:ext>
            </a:extLst>
          </p:cNvPr>
          <p:cNvSpPr/>
          <p:nvPr/>
        </p:nvSpPr>
        <p:spPr bwMode="auto">
          <a:xfrm>
            <a:off x="2803044" y="3065596"/>
            <a:ext cx="1774565" cy="749317"/>
          </a:xfrm>
          <a:prstGeom prst="rect">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err="1">
                <a:latin typeface="Arial" charset="0"/>
              </a:rPr>
              <a:t>Introduzione</a:t>
            </a:r>
            <a:br>
              <a:rPr lang="de-CH" sz="1000" dirty="0">
                <a:latin typeface="Arial" charset="0"/>
              </a:rPr>
            </a:br>
            <a:r>
              <a:rPr lang="de-CH" sz="1000" dirty="0" err="1">
                <a:latin typeface="Arial" charset="0"/>
              </a:rPr>
              <a:t>teorica</a:t>
            </a:r>
            <a:endParaRPr lang="de-CH" sz="1000" dirty="0">
              <a:latin typeface="Arial" charset="0"/>
            </a:endParaRPr>
          </a:p>
        </p:txBody>
      </p:sp>
      <p:sp>
        <p:nvSpPr>
          <p:cNvPr id="31" name="Rechteck 30">
            <a:extLst>
              <a:ext uri="{FF2B5EF4-FFF2-40B4-BE49-F238E27FC236}">
                <a16:creationId xmlns:a16="http://schemas.microsoft.com/office/drawing/2014/main" id="{D8DE5444-C532-3B16-A9B5-1256F0C94831}"/>
              </a:ext>
            </a:extLst>
          </p:cNvPr>
          <p:cNvSpPr/>
          <p:nvPr/>
        </p:nvSpPr>
        <p:spPr bwMode="auto">
          <a:xfrm>
            <a:off x="8935864" y="1700808"/>
            <a:ext cx="652617" cy="549395"/>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4" name="Rechteck 33">
            <a:extLst>
              <a:ext uri="{FF2B5EF4-FFF2-40B4-BE49-F238E27FC236}">
                <a16:creationId xmlns:a16="http://schemas.microsoft.com/office/drawing/2014/main" id="{E947A2B5-0368-4825-CB85-1EFBAD8BE7C9}"/>
              </a:ext>
            </a:extLst>
          </p:cNvPr>
          <p:cNvSpPr/>
          <p:nvPr/>
        </p:nvSpPr>
        <p:spPr bwMode="auto">
          <a:xfrm>
            <a:off x="8935864" y="4796506"/>
            <a:ext cx="652617" cy="336583"/>
          </a:xfrm>
          <a:prstGeom prst="rect">
            <a:avLst/>
          </a:prstGeom>
          <a:pattFill prst="wdUpDiag">
            <a:fgClr>
              <a:schemeClr val="bg1"/>
            </a:fgClr>
            <a:bgClr>
              <a:schemeClr val="bg1">
                <a:lumMod val="75000"/>
              </a:schemeClr>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6" name="Textfeld 14">
            <a:extLst>
              <a:ext uri="{FF2B5EF4-FFF2-40B4-BE49-F238E27FC236}">
                <a16:creationId xmlns:a16="http://schemas.microsoft.com/office/drawing/2014/main" id="{48278B6C-3AFE-A6C7-79F0-27751E19AA1B}"/>
              </a:ext>
            </a:extLst>
          </p:cNvPr>
          <p:cNvSpPr txBox="1">
            <a:spLocks noChangeArrowheads="1"/>
          </p:cNvSpPr>
          <p:nvPr/>
        </p:nvSpPr>
        <p:spPr bwMode="auto">
          <a:xfrm>
            <a:off x="4668569" y="2645126"/>
            <a:ext cx="3839792" cy="276999"/>
          </a:xfrm>
          <a:prstGeom prst="rect">
            <a:avLst/>
          </a:prstGeom>
          <a:solidFill>
            <a:srgbClr val="FFFF99"/>
          </a:solidFill>
          <a:ln w="9525">
            <a:solidFill>
              <a:schemeClr val="bg2"/>
            </a:solidFill>
            <a:miter lim="800000"/>
            <a:headEnd/>
            <a:tailEnd/>
          </a:ln>
        </p:spPr>
        <p:txBody>
          <a:bodyPr wrap="square" anchor="ctr">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algn="ctr">
              <a:spcBef>
                <a:spcPct val="0"/>
              </a:spcBef>
              <a:buFontTx/>
              <a:buNone/>
            </a:pPr>
            <a:r>
              <a:rPr lang="de-CH" altLang="fr-FR" sz="1200" dirty="0">
                <a:solidFill>
                  <a:srgbClr val="000000"/>
                </a:solidFill>
              </a:rPr>
              <a:t>2-3</a:t>
            </a:r>
          </a:p>
        </p:txBody>
      </p:sp>
      <p:sp>
        <p:nvSpPr>
          <p:cNvPr id="38" name="Rechteck 37">
            <a:extLst>
              <a:ext uri="{FF2B5EF4-FFF2-40B4-BE49-F238E27FC236}">
                <a16:creationId xmlns:a16="http://schemas.microsoft.com/office/drawing/2014/main" id="{6EE205D5-0361-1357-E961-5180A93D072C}"/>
              </a:ext>
            </a:extLst>
          </p:cNvPr>
          <p:cNvSpPr/>
          <p:nvPr/>
        </p:nvSpPr>
        <p:spPr bwMode="auto">
          <a:xfrm>
            <a:off x="4770944" y="3065595"/>
            <a:ext cx="3737417" cy="484789"/>
          </a:xfrm>
          <a:prstGeom prst="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solidFill>
                  <a:srgbClr val="000000"/>
                </a:solidFill>
              </a:rPr>
              <a:t>Forme di rafforzamento (2) </a:t>
            </a:r>
          </a:p>
        </p:txBody>
      </p:sp>
      <p:sp>
        <p:nvSpPr>
          <p:cNvPr id="41" name="Rechteck 40">
            <a:extLst>
              <a:ext uri="{FF2B5EF4-FFF2-40B4-BE49-F238E27FC236}">
                <a16:creationId xmlns:a16="http://schemas.microsoft.com/office/drawing/2014/main" id="{32F31377-4B81-9C75-8660-F79B8FB343A1}"/>
              </a:ext>
            </a:extLst>
          </p:cNvPr>
          <p:cNvSpPr/>
          <p:nvPr/>
        </p:nvSpPr>
        <p:spPr bwMode="auto">
          <a:xfrm>
            <a:off x="4767436" y="4130973"/>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a intervalli (2)</a:t>
            </a:r>
          </a:p>
        </p:txBody>
      </p:sp>
      <p:sp>
        <p:nvSpPr>
          <p:cNvPr id="3" name="Rechteck 2">
            <a:extLst>
              <a:ext uri="{FF2B5EF4-FFF2-40B4-BE49-F238E27FC236}">
                <a16:creationId xmlns:a16="http://schemas.microsoft.com/office/drawing/2014/main" id="{D3423B14-3969-944E-ACB0-63E1AF1DDFC6}"/>
              </a:ext>
            </a:extLst>
          </p:cNvPr>
          <p:cNvSpPr/>
          <p:nvPr/>
        </p:nvSpPr>
        <p:spPr bwMode="auto">
          <a:xfrm>
            <a:off x="4767436" y="3598284"/>
            <a:ext cx="3737417" cy="484789"/>
          </a:xfrm>
          <a:prstGeom prst="rect">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r>
              <a:rPr lang="de-CH" sz="1000" dirty="0">
                <a:latin typeface="Arial" charset="0"/>
              </a:rPr>
              <a:t>Allenamento di base (1)</a:t>
            </a:r>
          </a:p>
        </p:txBody>
      </p:sp>
      <p:sp>
        <p:nvSpPr>
          <p:cNvPr id="5" name="SeitenzahlBenutzerdefiniert">
            <a:extLst>
              <a:ext uri="{FF2B5EF4-FFF2-40B4-BE49-F238E27FC236}">
                <a16:creationId xmlns:a16="http://schemas.microsoft.com/office/drawing/2014/main" id="{FEA79ED2-AEC8-310B-A1A5-D6DB363E5D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53</a:t>
            </a:r>
            <a:endParaRPr lang="de-CH" sz="900" dirty="0"/>
          </a:p>
        </p:txBody>
      </p:sp>
    </p:spTree>
    <p:extLst>
      <p:ext uri="{BB962C8B-B14F-4D97-AF65-F5344CB8AC3E}">
        <p14:creationId xmlns:p14="http://schemas.microsoft.com/office/powerpoint/2010/main" val="27847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0"/>
                                        <p:tgtEl>
                                          <p:spTgt spid="41"/>
                                        </p:tgtEl>
                                      </p:cBhvr>
                                    </p:animEffect>
                                    <p:anim calcmode="lin" valueType="num">
                                      <p:cBhvr>
                                        <p:cTn id="44" dur="1000" fill="hold"/>
                                        <p:tgtEl>
                                          <p:spTgt spid="41"/>
                                        </p:tgtEl>
                                        <p:attrNameLst>
                                          <p:attrName>ppt_x</p:attrName>
                                        </p:attrNameLst>
                                      </p:cBhvr>
                                      <p:tavLst>
                                        <p:tav tm="0">
                                          <p:val>
                                            <p:strVal val="#ppt_x"/>
                                          </p:val>
                                        </p:tav>
                                        <p:tav tm="100000">
                                          <p:val>
                                            <p:strVal val="#ppt_x"/>
                                          </p:val>
                                        </p:tav>
                                      </p:tavLst>
                                    </p:anim>
                                    <p:anim calcmode="lin" valueType="num">
                                      <p:cBhvr>
                                        <p:cTn id="4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36" grpId="0" animBg="1"/>
      <p:bldP spid="38" grpId="0" animBg="1"/>
      <p:bldP spid="41" grpId="0" animBg="1"/>
      <p:bldP spid="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7315124-8539-69F6-7222-8BBEBEACE6E1}"/>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Ausrüstung</a:t>
            </a:r>
            <a:endParaRPr lang="de-CH" dirty="0"/>
          </a:p>
        </p:txBody>
      </p:sp>
      <p:sp>
        <p:nvSpPr>
          <p:cNvPr id="5" name="Inhaltsplatzhalter 2">
            <a:extLst>
              <a:ext uri="{FF2B5EF4-FFF2-40B4-BE49-F238E27FC236}">
                <a16:creationId xmlns:a16="http://schemas.microsoft.com/office/drawing/2014/main" id="{92656702-25F4-C56E-0342-11F4025EC87D}"/>
              </a:ext>
            </a:extLst>
          </p:cNvPr>
          <p:cNvSpPr txBox="1">
            <a:spLocks/>
          </p:cNvSpPr>
          <p:nvPr/>
        </p:nvSpPr>
        <p:spPr bwMode="auto">
          <a:xfrm>
            <a:off x="367424" y="1547495"/>
            <a:ext cx="8248856" cy="35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de-CH" sz="2000" kern="0" dirty="0">
                <a:solidFill>
                  <a:srgbClr val="000000"/>
                </a:solidFill>
              </a:rPr>
              <a:t>Indoor sowie </a:t>
            </a:r>
            <a:r>
              <a:rPr lang="de-CH" sz="2000" kern="0" dirty="0" err="1">
                <a:solidFill>
                  <a:srgbClr val="000000"/>
                </a:solidFill>
              </a:rPr>
              <a:t>outdoor-Equipement</a:t>
            </a:r>
            <a:r>
              <a:rPr lang="de-CH" sz="2000" kern="0" dirty="0">
                <a:solidFill>
                  <a:srgbClr val="000000"/>
                </a:solidFill>
              </a:rPr>
              <a:t> vorhanden</a:t>
            </a:r>
          </a:p>
          <a:p>
            <a:pPr lvl="1">
              <a:buFont typeface="Arial" panose="020B0604020202020204" pitchFamily="34" charset="0"/>
              <a:buChar char="•"/>
              <a:defRPr/>
            </a:pPr>
            <a:r>
              <a:rPr lang="de-CH" sz="1600" kern="0" dirty="0">
                <a:solidFill>
                  <a:srgbClr val="000000"/>
                </a:solidFill>
              </a:rPr>
              <a:t>dem Programm/der Witterung angepasst</a:t>
            </a:r>
          </a:p>
          <a:p>
            <a:pPr lvl="1">
              <a:buFont typeface="Arial" panose="020B0604020202020204" pitchFamily="34" charset="0"/>
              <a:buChar char="•"/>
              <a:defRPr/>
            </a:pPr>
            <a:r>
              <a:rPr lang="de-CH" sz="1600" kern="0" dirty="0">
                <a:solidFill>
                  <a:srgbClr val="000000"/>
                </a:solidFill>
              </a:rPr>
              <a:t>warme Kleidung bei Prüfung (Wartezeiten)</a:t>
            </a:r>
          </a:p>
          <a:p>
            <a:pPr lvl="1">
              <a:buFont typeface="Arial" panose="020B0604020202020204" pitchFamily="34" charset="0"/>
              <a:buChar char="•"/>
              <a:defRPr/>
            </a:pPr>
            <a:r>
              <a:rPr lang="de-CH" sz="1600" kern="0" dirty="0">
                <a:solidFill>
                  <a:srgbClr val="000000"/>
                </a:solidFill>
              </a:rPr>
              <a:t>Sportschuhe: </a:t>
            </a:r>
            <a:r>
              <a:rPr lang="de-CH" sz="1600" u="sng" kern="0" dirty="0">
                <a:solidFill>
                  <a:srgbClr val="000000"/>
                </a:solidFill>
              </a:rPr>
              <a:t>IMMER</a:t>
            </a:r>
            <a:r>
              <a:rPr lang="de-CH" sz="1600" kern="0" dirty="0">
                <a:solidFill>
                  <a:srgbClr val="000000"/>
                </a:solidFill>
              </a:rPr>
              <a:t> beide Paare dabei</a:t>
            </a:r>
          </a:p>
          <a:p>
            <a:pPr lvl="1">
              <a:buFont typeface="Arial" panose="020B0604020202020204" pitchFamily="34" charset="0"/>
              <a:buChar char="•"/>
              <a:defRPr/>
            </a:pPr>
            <a:endParaRPr lang="de-CH" sz="1800" kern="0" dirty="0">
              <a:solidFill>
                <a:srgbClr val="000000"/>
              </a:solidFill>
            </a:endParaRPr>
          </a:p>
          <a:p>
            <a:pPr>
              <a:defRPr/>
            </a:pPr>
            <a:r>
              <a:rPr lang="de-CH" sz="2000" kern="0" dirty="0">
                <a:solidFill>
                  <a:srgbClr val="000000"/>
                </a:solidFill>
              </a:rPr>
              <a:t>Trinkflasche/Feldflasche sowie ein Schweisstuch mitnehmen</a:t>
            </a:r>
          </a:p>
          <a:p>
            <a:pPr>
              <a:defRPr/>
            </a:pPr>
            <a:endParaRPr lang="de-CH" sz="1800" kern="0" dirty="0">
              <a:solidFill>
                <a:srgbClr val="000000"/>
              </a:solidFill>
            </a:endParaRPr>
          </a:p>
          <a:p>
            <a:pPr>
              <a:defRPr/>
            </a:pPr>
            <a:r>
              <a:rPr lang="de-CH" sz="2000" kern="0" dirty="0">
                <a:solidFill>
                  <a:srgbClr val="000000"/>
                </a:solidFill>
              </a:rPr>
              <a:t>keine Uhren/Erkennungsmarken/Piercings (abkleben) / kein Schmuck</a:t>
            </a:r>
          </a:p>
          <a:p>
            <a:pPr lvl="1">
              <a:buFont typeface="Arial" panose="020B0604020202020204" pitchFamily="34" charset="0"/>
              <a:buChar char="•"/>
              <a:defRPr/>
            </a:pPr>
            <a:r>
              <a:rPr lang="de-CH" sz="1600" kern="0" dirty="0">
                <a:solidFill>
                  <a:srgbClr val="000000"/>
                </a:solidFill>
              </a:rPr>
              <a:t>Ausnahme Pulsuhren bei Konditionstraining</a:t>
            </a:r>
          </a:p>
          <a:p>
            <a:pPr>
              <a:defRPr/>
            </a:pPr>
            <a:endParaRPr lang="de-CH" sz="1800" kern="0" dirty="0">
              <a:solidFill>
                <a:srgbClr val="000000"/>
              </a:solidFill>
            </a:endParaRPr>
          </a:p>
          <a:p>
            <a:pPr marL="0" indent="0">
              <a:buNone/>
              <a:defRPr/>
            </a:pPr>
            <a:endParaRPr lang="de-CH" sz="1800" kern="0" dirty="0">
              <a:solidFill>
                <a:srgbClr val="000000"/>
              </a:solidFill>
            </a:endParaRPr>
          </a:p>
        </p:txBody>
      </p:sp>
      <p:pic>
        <p:nvPicPr>
          <p:cNvPr id="10" name="Picture 5">
            <a:extLst>
              <a:ext uri="{FF2B5EF4-FFF2-40B4-BE49-F238E27FC236}">
                <a16:creationId xmlns:a16="http://schemas.microsoft.com/office/drawing/2014/main" id="{7D57DCD5-C974-E887-0618-EC59E8984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56" r="52403" b="15049"/>
          <a:stretch>
            <a:fillRect/>
          </a:stretch>
        </p:blipFill>
        <p:spPr bwMode="auto">
          <a:xfrm>
            <a:off x="8532712" y="1535933"/>
            <a:ext cx="3323928" cy="27699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6897C7CA-639E-107E-9C22-622F4944F2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24"/>
          <a:stretch>
            <a:fillRect/>
          </a:stretch>
        </p:blipFill>
        <p:spPr bwMode="auto">
          <a:xfrm>
            <a:off x="9056680" y="4317435"/>
            <a:ext cx="2275993" cy="2300944"/>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ECD2CE56-9C7E-064E-BD41-AB816648E0B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71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39C0F-4539-2EEC-F092-06F5DEC1C44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4DB7A3-192E-DB6B-4AAC-65944114D5F3}"/>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fr-CH" b="0" dirty="0"/>
              <a:t>Équipement</a:t>
            </a:r>
            <a:endParaRPr lang="de-CH" b="0" dirty="0"/>
          </a:p>
        </p:txBody>
      </p:sp>
      <p:sp>
        <p:nvSpPr>
          <p:cNvPr id="5" name="Inhaltsplatzhalter 2">
            <a:extLst>
              <a:ext uri="{FF2B5EF4-FFF2-40B4-BE49-F238E27FC236}">
                <a16:creationId xmlns:a16="http://schemas.microsoft.com/office/drawing/2014/main" id="{6747ABD8-27CF-27F7-4C6B-FEFB30A873FA}"/>
              </a:ext>
            </a:extLst>
          </p:cNvPr>
          <p:cNvSpPr txBox="1">
            <a:spLocks/>
          </p:cNvSpPr>
          <p:nvPr/>
        </p:nvSpPr>
        <p:spPr bwMode="auto">
          <a:xfrm>
            <a:off x="407368" y="1547495"/>
            <a:ext cx="10481104" cy="322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fr-CH" sz="2000" kern="0" dirty="0">
                <a:solidFill>
                  <a:srgbClr val="000000"/>
                </a:solidFill>
              </a:rPr>
              <a:t>Pour le sport intérieur et extérieur </a:t>
            </a:r>
          </a:p>
          <a:p>
            <a:pPr lvl="1">
              <a:buFont typeface="Arial" panose="020B0604020202020204" pitchFamily="34" charset="0"/>
              <a:buChar char="•"/>
              <a:defRPr/>
            </a:pPr>
            <a:r>
              <a:rPr lang="fr-CH" sz="1600" kern="0" dirty="0">
                <a:solidFill>
                  <a:srgbClr val="000000"/>
                </a:solidFill>
              </a:rPr>
              <a:t>adapter au programme / conditions météorologiques</a:t>
            </a:r>
          </a:p>
          <a:p>
            <a:pPr lvl="1">
              <a:buFont typeface="Arial" panose="020B0604020202020204" pitchFamily="34" charset="0"/>
              <a:buChar char="•"/>
              <a:defRPr/>
            </a:pPr>
            <a:r>
              <a:rPr lang="fr-CH" sz="1600" kern="0" dirty="0">
                <a:solidFill>
                  <a:srgbClr val="000000"/>
                </a:solidFill>
              </a:rPr>
              <a:t>habits chauds </a:t>
            </a:r>
            <a:r>
              <a:rPr lang="fr-CH" sz="1600" kern="0" dirty="0">
                <a:solidFill>
                  <a:schemeClr val="tx1"/>
                </a:solidFill>
              </a:rPr>
              <a:t>lors des examens </a:t>
            </a:r>
            <a:r>
              <a:rPr lang="fr-CH" sz="1600" kern="0" dirty="0">
                <a:solidFill>
                  <a:srgbClr val="000000"/>
                </a:solidFill>
              </a:rPr>
              <a:t>(temps attente)</a:t>
            </a:r>
          </a:p>
          <a:p>
            <a:pPr lvl="1">
              <a:buFont typeface="Arial" panose="020B0604020202020204" pitchFamily="34" charset="0"/>
              <a:buChar char="•"/>
              <a:defRPr/>
            </a:pPr>
            <a:r>
              <a:rPr lang="fr-CH" sz="1600" kern="0" dirty="0">
                <a:solidFill>
                  <a:srgbClr val="000000"/>
                </a:solidFill>
              </a:rPr>
              <a:t>chaussures de sport: </a:t>
            </a:r>
            <a:r>
              <a:rPr lang="fr-CH" sz="1600" u="sng" kern="0" dirty="0">
                <a:solidFill>
                  <a:srgbClr val="000000"/>
                </a:solidFill>
              </a:rPr>
              <a:t>TOUJOURS les 2 paires avec</a:t>
            </a:r>
            <a:endParaRPr lang="fr-CH" sz="1600" kern="0" dirty="0">
              <a:solidFill>
                <a:srgbClr val="000000"/>
              </a:solidFill>
            </a:endParaRPr>
          </a:p>
          <a:p>
            <a:pPr marL="0" indent="0">
              <a:buNone/>
              <a:defRPr/>
            </a:pPr>
            <a:endParaRPr lang="de-CH" sz="1800" kern="0" dirty="0">
              <a:solidFill>
                <a:srgbClr val="000000"/>
              </a:solidFill>
            </a:endParaRPr>
          </a:p>
          <a:p>
            <a:pPr>
              <a:defRPr/>
            </a:pPr>
            <a:r>
              <a:rPr lang="fr-CH" sz="2000" kern="0" dirty="0">
                <a:solidFill>
                  <a:srgbClr val="000000"/>
                </a:solidFill>
              </a:rPr>
              <a:t>Prendre avec soi: gourde /gamelle ainsi qu’un linge (sudation)</a:t>
            </a:r>
            <a:endParaRPr lang="de-CH" sz="1800" kern="0" dirty="0">
              <a:solidFill>
                <a:srgbClr val="000000"/>
              </a:solidFill>
            </a:endParaRPr>
          </a:p>
          <a:p>
            <a:pPr>
              <a:defRPr/>
            </a:pPr>
            <a:endParaRPr lang="de-CH" sz="1800" kern="0" dirty="0">
              <a:solidFill>
                <a:srgbClr val="000000"/>
              </a:solidFill>
            </a:endParaRPr>
          </a:p>
          <a:p>
            <a:pPr>
              <a:defRPr/>
            </a:pPr>
            <a:r>
              <a:rPr lang="fr-CH" sz="2000" kern="0" dirty="0">
                <a:solidFill>
                  <a:srgbClr val="000000"/>
                </a:solidFill>
              </a:rPr>
              <a:t>Pas de montre /plaquette / piercings (couvrir)/ bijoux</a:t>
            </a:r>
          </a:p>
          <a:p>
            <a:pPr lvl="1">
              <a:buFont typeface="Arial" panose="020B0604020202020204" pitchFamily="34" charset="0"/>
              <a:buChar char="•"/>
              <a:defRPr/>
            </a:pPr>
            <a:r>
              <a:rPr lang="fr-FR" sz="1600" kern="0" dirty="0">
                <a:solidFill>
                  <a:srgbClr val="000000"/>
                </a:solidFill>
              </a:rPr>
              <a:t>Exception: montres cardiofréquencemètres pour l'entraînement physique</a:t>
            </a:r>
            <a:endParaRPr lang="de-CH" sz="1800" kern="0" dirty="0">
              <a:solidFill>
                <a:srgbClr val="000000"/>
              </a:solidFill>
            </a:endParaRPr>
          </a:p>
          <a:p>
            <a:pPr marL="0" indent="0">
              <a:buNone/>
              <a:defRPr/>
            </a:pPr>
            <a:endParaRPr lang="de-CH" sz="1800" kern="0" dirty="0">
              <a:solidFill>
                <a:srgbClr val="000000"/>
              </a:solidFill>
            </a:endParaRPr>
          </a:p>
        </p:txBody>
      </p:sp>
      <p:pic>
        <p:nvPicPr>
          <p:cNvPr id="2" name="Picture 5">
            <a:extLst>
              <a:ext uri="{FF2B5EF4-FFF2-40B4-BE49-F238E27FC236}">
                <a16:creationId xmlns:a16="http://schemas.microsoft.com/office/drawing/2014/main" id="{7C5D21BB-6101-2163-61CB-46B63FA2F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56" r="52403" b="15049"/>
          <a:stretch>
            <a:fillRect/>
          </a:stretch>
        </p:blipFill>
        <p:spPr bwMode="auto">
          <a:xfrm>
            <a:off x="8236328" y="1535933"/>
            <a:ext cx="3323928" cy="2769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FFA3AE3-4BF2-CF14-D33B-74E8CB71E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24"/>
          <a:stretch>
            <a:fillRect/>
          </a:stretch>
        </p:blipFill>
        <p:spPr bwMode="auto">
          <a:xfrm>
            <a:off x="8760296" y="4317435"/>
            <a:ext cx="2275993" cy="2300944"/>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2F6E3EA0-6A39-CC78-51B7-EADA40567B4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736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4C38-1DAB-93D6-EB86-66A41919CFB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3DA4E9C-F171-FB2D-B0D4-91733BFFC4E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Attrezzatura</a:t>
            </a:r>
            <a:endParaRPr lang="de-CH" dirty="0"/>
          </a:p>
        </p:txBody>
      </p:sp>
      <p:sp>
        <p:nvSpPr>
          <p:cNvPr id="5" name="Inhaltsplatzhalter 2">
            <a:extLst>
              <a:ext uri="{FF2B5EF4-FFF2-40B4-BE49-F238E27FC236}">
                <a16:creationId xmlns:a16="http://schemas.microsoft.com/office/drawing/2014/main" id="{E6DE8192-CD7C-568D-D137-FE464FD86AAF}"/>
              </a:ext>
            </a:extLst>
          </p:cNvPr>
          <p:cNvSpPr txBox="1">
            <a:spLocks/>
          </p:cNvSpPr>
          <p:nvPr/>
        </p:nvSpPr>
        <p:spPr bwMode="auto">
          <a:xfrm>
            <a:off x="378985" y="1547495"/>
            <a:ext cx="7445208" cy="353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r>
              <a:rPr lang="it-IT" sz="2000" dirty="0"/>
              <a:t>Attrezzatura indoor e outdoor disponibile</a:t>
            </a:r>
          </a:p>
          <a:p>
            <a:pPr lvl="1">
              <a:buFont typeface="Arial" panose="020B0604020202020204" pitchFamily="34" charset="0"/>
              <a:buChar char="•"/>
              <a:defRPr/>
            </a:pPr>
            <a:r>
              <a:rPr lang="it-IT" sz="1600" kern="0" dirty="0" err="1">
                <a:solidFill>
                  <a:srgbClr val="000000"/>
                </a:solidFill>
              </a:rPr>
              <a:t>dattata</a:t>
            </a:r>
            <a:r>
              <a:rPr lang="it-IT" sz="1600" kern="0" dirty="0">
                <a:solidFill>
                  <a:srgbClr val="000000"/>
                </a:solidFill>
              </a:rPr>
              <a:t> al programma/alle condizioni meteorologiche</a:t>
            </a:r>
          </a:p>
          <a:p>
            <a:pPr lvl="1">
              <a:buFont typeface="Arial" panose="020B0604020202020204" pitchFamily="34" charset="0"/>
              <a:buChar char="•"/>
              <a:defRPr/>
            </a:pPr>
            <a:r>
              <a:rPr lang="it-IT" sz="1600" kern="0" dirty="0">
                <a:solidFill>
                  <a:srgbClr val="000000"/>
                </a:solidFill>
              </a:rPr>
              <a:t>abbigliamento caldo durante l'esame (tempi di attesa)</a:t>
            </a:r>
          </a:p>
          <a:p>
            <a:pPr lvl="1">
              <a:defRPr/>
            </a:pPr>
            <a:r>
              <a:rPr lang="it-IT" sz="1600" kern="0" dirty="0">
                <a:solidFill>
                  <a:srgbClr val="000000"/>
                </a:solidFill>
              </a:rPr>
              <a:t>scarpe sportive: portare SEMPRE entrambe le paia</a:t>
            </a:r>
            <a:endParaRPr lang="de-CH" sz="800" kern="0" dirty="0">
              <a:solidFill>
                <a:srgbClr val="000000"/>
              </a:solidFill>
            </a:endParaRPr>
          </a:p>
          <a:p>
            <a:pPr>
              <a:defRPr/>
            </a:pPr>
            <a:endParaRPr lang="de-CH" sz="1800" kern="0" dirty="0">
              <a:solidFill>
                <a:srgbClr val="000000"/>
              </a:solidFill>
            </a:endParaRPr>
          </a:p>
          <a:p>
            <a:pPr>
              <a:defRPr/>
            </a:pPr>
            <a:r>
              <a:rPr lang="it-IT" sz="2000" kern="0" dirty="0">
                <a:solidFill>
                  <a:srgbClr val="000000"/>
                </a:solidFill>
              </a:rPr>
              <a:t>Portare con sé una borraccia/un bidone e un asciugamano</a:t>
            </a:r>
          </a:p>
          <a:p>
            <a:pPr>
              <a:defRPr/>
            </a:pPr>
            <a:endParaRPr lang="it-IT" sz="1800" kern="0" dirty="0">
              <a:solidFill>
                <a:srgbClr val="000000"/>
              </a:solidFill>
            </a:endParaRPr>
          </a:p>
          <a:p>
            <a:pPr>
              <a:defRPr/>
            </a:pPr>
            <a:r>
              <a:rPr lang="it-IT" sz="2000" kern="0" dirty="0">
                <a:solidFill>
                  <a:srgbClr val="000000"/>
                </a:solidFill>
              </a:rPr>
              <a:t>Niente orologi/piastrine di riconoscimento/piercing (coprirli con del nastro adesivo)/niente gioielli</a:t>
            </a:r>
          </a:p>
          <a:p>
            <a:pPr lvl="1">
              <a:buFont typeface="Arial" panose="020B0604020202020204" pitchFamily="34" charset="0"/>
              <a:buChar char="•"/>
              <a:defRPr/>
            </a:pPr>
            <a:r>
              <a:rPr lang="it-IT" sz="1600" kern="0" dirty="0">
                <a:solidFill>
                  <a:srgbClr val="000000"/>
                </a:solidFill>
              </a:rPr>
              <a:t>Eccezione: cardiofrequenzimetri per l'allenamento fisico</a:t>
            </a:r>
            <a:endParaRPr lang="de-CH" sz="1600" kern="0" dirty="0">
              <a:solidFill>
                <a:srgbClr val="000000"/>
              </a:solidFill>
            </a:endParaRPr>
          </a:p>
          <a:p>
            <a:pPr marL="0" indent="0">
              <a:buNone/>
              <a:defRPr/>
            </a:pPr>
            <a:endParaRPr lang="de-CH" sz="1800" kern="0" dirty="0">
              <a:solidFill>
                <a:srgbClr val="000000"/>
              </a:solidFill>
            </a:endParaRPr>
          </a:p>
        </p:txBody>
      </p:sp>
      <p:pic>
        <p:nvPicPr>
          <p:cNvPr id="2" name="Picture 5">
            <a:extLst>
              <a:ext uri="{FF2B5EF4-FFF2-40B4-BE49-F238E27FC236}">
                <a16:creationId xmlns:a16="http://schemas.microsoft.com/office/drawing/2014/main" id="{6CE03752-CFC9-5CF2-CDAA-1A329B9F2B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56" r="52403" b="15049"/>
          <a:stretch>
            <a:fillRect/>
          </a:stretch>
        </p:blipFill>
        <p:spPr bwMode="auto">
          <a:xfrm>
            <a:off x="8236328" y="1535933"/>
            <a:ext cx="3323928" cy="2769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177ECD04-C02C-9326-4FD9-C9F516FDF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24"/>
          <a:stretch>
            <a:fillRect/>
          </a:stretch>
        </p:blipFill>
        <p:spPr bwMode="auto">
          <a:xfrm>
            <a:off x="8760296" y="4317435"/>
            <a:ext cx="2275993" cy="2300944"/>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E95F38E5-CB71-3CA3-9D08-0DAB72FB779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54</a:t>
            </a:r>
            <a:endParaRPr lang="de-CH" sz="900" dirty="0"/>
          </a:p>
        </p:txBody>
      </p:sp>
    </p:spTree>
    <p:extLst>
      <p:ext uri="{BB962C8B-B14F-4D97-AF65-F5344CB8AC3E}">
        <p14:creationId xmlns:p14="http://schemas.microsoft.com/office/powerpoint/2010/main" val="30948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0F87DC-B216-3C7B-7909-EB39CEE7E5AC}"/>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Verhalten</a:t>
            </a:r>
            <a:endParaRPr lang="de-CH" dirty="0"/>
          </a:p>
        </p:txBody>
      </p:sp>
      <p:sp>
        <p:nvSpPr>
          <p:cNvPr id="5" name="Inhaltsplatzhalter 2">
            <a:extLst>
              <a:ext uri="{FF2B5EF4-FFF2-40B4-BE49-F238E27FC236}">
                <a16:creationId xmlns:a16="http://schemas.microsoft.com/office/drawing/2014/main" id="{4B3BFEA5-6950-3847-6E0A-4E61CB587CBD}"/>
              </a:ext>
            </a:extLst>
          </p:cNvPr>
          <p:cNvSpPr txBox="1">
            <a:spLocks noGrp="1"/>
          </p:cNvSpPr>
          <p:nvPr>
            <p:ph idx="1"/>
          </p:nvPr>
        </p:nvSpPr>
        <p:spPr bwMode="auto">
          <a:xfrm>
            <a:off x="378985" y="1865313"/>
            <a:ext cx="9533440" cy="463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de-CH" sz="2400" kern="0" dirty="0" err="1">
                <a:solidFill>
                  <a:srgbClr val="000000"/>
                </a:solidFill>
              </a:rPr>
              <a:t>Tenu</a:t>
            </a:r>
            <a:r>
              <a:rPr lang="de-CH" sz="2400" kern="0" dirty="0">
                <a:solidFill>
                  <a:srgbClr val="000000"/>
                </a:solidFill>
              </a:rPr>
              <a:t> Sport beim AV, falls danach direkt ein Sportblock folgt</a:t>
            </a:r>
          </a:p>
          <a:p>
            <a:pPr lvl="1">
              <a:buFont typeface="Arial" panose="020B0604020202020204" pitchFamily="34" charset="0"/>
              <a:buChar char="•"/>
              <a:defRPr/>
            </a:pPr>
            <a:r>
              <a:rPr lang="de-CH" sz="1800" kern="0" dirty="0">
                <a:solidFill>
                  <a:srgbClr val="000000"/>
                </a:solidFill>
              </a:rPr>
              <a:t>Schuhe </a:t>
            </a:r>
            <a:r>
              <a:rPr lang="de-CH" sz="1800" kern="0" dirty="0" err="1">
                <a:solidFill>
                  <a:srgbClr val="000000"/>
                </a:solidFill>
              </a:rPr>
              <a:t>outdoor</a:t>
            </a:r>
            <a:r>
              <a:rPr lang="de-CH" sz="1800" kern="0" dirty="0">
                <a:solidFill>
                  <a:srgbClr val="000000"/>
                </a:solidFill>
              </a:rPr>
              <a:t>/wärmere Kleidung</a:t>
            </a:r>
          </a:p>
          <a:p>
            <a:pPr>
              <a:defRPr/>
            </a:pPr>
            <a:endParaRPr lang="de-CH" sz="1400" kern="0" dirty="0">
              <a:solidFill>
                <a:srgbClr val="000000"/>
              </a:solidFill>
            </a:endParaRPr>
          </a:p>
          <a:p>
            <a:pPr>
              <a:defRPr/>
            </a:pPr>
            <a:r>
              <a:rPr lang="de-CH" sz="2400" kern="0" dirty="0">
                <a:solidFill>
                  <a:srgbClr val="000000"/>
                </a:solidFill>
              </a:rPr>
              <a:t>Körperhygiene</a:t>
            </a:r>
          </a:p>
          <a:p>
            <a:pPr lvl="1">
              <a:buFont typeface="Arial" panose="020B0604020202020204" pitchFamily="34" charset="0"/>
              <a:buChar char="•"/>
              <a:defRPr/>
            </a:pPr>
            <a:r>
              <a:rPr lang="de-CH" sz="1800" kern="0" dirty="0">
                <a:solidFill>
                  <a:srgbClr val="000000"/>
                </a:solidFill>
              </a:rPr>
              <a:t>Duschen nach dem Sport (Zeitmanagement)</a:t>
            </a:r>
          </a:p>
          <a:p>
            <a:pPr marL="0" indent="0">
              <a:buNone/>
              <a:defRPr/>
            </a:pPr>
            <a:endParaRPr lang="de-CH" sz="1400" kern="0" dirty="0">
              <a:solidFill>
                <a:srgbClr val="000000"/>
              </a:solidFill>
            </a:endParaRPr>
          </a:p>
          <a:p>
            <a:pPr>
              <a:defRPr/>
            </a:pPr>
            <a:r>
              <a:rPr lang="de-CH" sz="2400" kern="0" dirty="0">
                <a:solidFill>
                  <a:srgbClr val="000000"/>
                </a:solidFill>
              </a:rPr>
              <a:t>Wertsachen:</a:t>
            </a:r>
          </a:p>
          <a:p>
            <a:pPr lvl="1">
              <a:buFont typeface="Arial" panose="020B0604020202020204" pitchFamily="34" charset="0"/>
              <a:buChar char="•"/>
              <a:defRPr/>
            </a:pPr>
            <a:r>
              <a:rPr lang="de-CH" sz="1800" kern="0" dirty="0">
                <a:solidFill>
                  <a:srgbClr val="000000"/>
                </a:solidFill>
              </a:rPr>
              <a:t>nicht mitnehmen (Schliessfach)</a:t>
            </a:r>
          </a:p>
          <a:p>
            <a:pPr lvl="1">
              <a:buFont typeface="Arial" panose="020B0604020202020204" pitchFamily="34" charset="0"/>
              <a:buChar char="•"/>
              <a:defRPr/>
            </a:pPr>
            <a:r>
              <a:rPr lang="de-CH" sz="1800" kern="0" dirty="0">
                <a:solidFill>
                  <a:srgbClr val="000000"/>
                </a:solidFill>
              </a:rPr>
              <a:t>nicht in der Garderobe lassen (Depot)</a:t>
            </a:r>
          </a:p>
          <a:p>
            <a:pPr lvl="1">
              <a:defRPr/>
            </a:pPr>
            <a:endParaRPr lang="de-CH" sz="1400" kern="0" dirty="0">
              <a:solidFill>
                <a:srgbClr val="000000"/>
              </a:solidFill>
            </a:endParaRPr>
          </a:p>
          <a:p>
            <a:pPr>
              <a:defRPr/>
            </a:pPr>
            <a:r>
              <a:rPr lang="de-CH" sz="2400" kern="0" dirty="0" err="1">
                <a:solidFill>
                  <a:srgbClr val="000000"/>
                </a:solidFill>
              </a:rPr>
              <a:t>Vpf</a:t>
            </a:r>
            <a:r>
              <a:rPr lang="de-CH" sz="2400" kern="0" dirty="0">
                <a:solidFill>
                  <a:srgbClr val="000000"/>
                </a:solidFill>
              </a:rPr>
              <a:t>/</a:t>
            </a:r>
            <a:r>
              <a:rPr lang="de-CH" sz="2400" kern="0" dirty="0" err="1">
                <a:solidFill>
                  <a:srgbClr val="000000"/>
                </a:solidFill>
              </a:rPr>
              <a:t>Zwipf</a:t>
            </a:r>
            <a:endParaRPr lang="de-CH" sz="2400" kern="0" dirty="0">
              <a:solidFill>
                <a:srgbClr val="000000"/>
              </a:solidFill>
            </a:endParaRPr>
          </a:p>
          <a:p>
            <a:pPr lvl="1">
              <a:buFont typeface="Arial" panose="020B0604020202020204" pitchFamily="34" charset="0"/>
              <a:buChar char="•"/>
              <a:defRPr/>
            </a:pPr>
            <a:r>
              <a:rPr lang="de-CH" sz="1800" kern="0" dirty="0">
                <a:solidFill>
                  <a:srgbClr val="000000"/>
                </a:solidFill>
              </a:rPr>
              <a:t>Organisation durch Z</a:t>
            </a:r>
          </a:p>
          <a:p>
            <a:pPr lvl="1">
              <a:buFont typeface="Arial" panose="020B0604020202020204" pitchFamily="34" charset="0"/>
              <a:buChar char="•"/>
              <a:defRPr/>
            </a:pPr>
            <a:r>
              <a:rPr lang="de-CH" sz="1800" kern="0" dirty="0">
                <a:solidFill>
                  <a:srgbClr val="000000"/>
                </a:solidFill>
              </a:rPr>
              <a:t>ausserhalb der Sporthalle deponieren</a:t>
            </a:r>
          </a:p>
        </p:txBody>
      </p:sp>
      <p:pic>
        <p:nvPicPr>
          <p:cNvPr id="6" name="Picture 3">
            <a:extLst>
              <a:ext uri="{FF2B5EF4-FFF2-40B4-BE49-F238E27FC236}">
                <a16:creationId xmlns:a16="http://schemas.microsoft.com/office/drawing/2014/main" id="{E19E1E61-197B-61DD-423E-247F7381552D}"/>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p:blipFill>
        <p:spPr bwMode="auto">
          <a:xfrm>
            <a:off x="6735555" y="2216962"/>
            <a:ext cx="2312773" cy="2312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6A587062-B623-098C-1015-213F3D79AD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32"/>
          <a:stretch>
            <a:fillRect/>
          </a:stretch>
        </p:blipFill>
        <p:spPr bwMode="auto">
          <a:xfrm>
            <a:off x="6888088" y="4809318"/>
            <a:ext cx="2448272" cy="1787254"/>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91E4FA45-B9A4-3A0C-3149-236AA64A893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35500283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82D2B-8087-786B-F468-286C726AD05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B2ED91F-79A5-FF35-A7C9-5A3520A0C880}"/>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Comportement</a:t>
            </a:r>
            <a:endParaRPr lang="de-CH" dirty="0"/>
          </a:p>
        </p:txBody>
      </p:sp>
      <p:sp>
        <p:nvSpPr>
          <p:cNvPr id="5" name="Inhaltsplatzhalter 2">
            <a:extLst>
              <a:ext uri="{FF2B5EF4-FFF2-40B4-BE49-F238E27FC236}">
                <a16:creationId xmlns:a16="http://schemas.microsoft.com/office/drawing/2014/main" id="{CDE6D36A-E692-123E-ED0B-01A8E244A283}"/>
              </a:ext>
            </a:extLst>
          </p:cNvPr>
          <p:cNvSpPr txBox="1">
            <a:spLocks noGrp="1"/>
          </p:cNvSpPr>
          <p:nvPr>
            <p:ph idx="1"/>
          </p:nvPr>
        </p:nvSpPr>
        <p:spPr bwMode="auto">
          <a:xfrm>
            <a:off x="384249" y="1865313"/>
            <a:ext cx="9528175" cy="463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fr-CH" sz="2400" kern="0" dirty="0">
                <a:solidFill>
                  <a:srgbClr val="000000"/>
                </a:solidFill>
              </a:rPr>
              <a:t>AP en tenue de sport, si leçon de sport directement après</a:t>
            </a:r>
          </a:p>
          <a:p>
            <a:pPr lvl="1">
              <a:buFont typeface="Arial" panose="020B0604020202020204" pitchFamily="34" charset="0"/>
              <a:buChar char="•"/>
              <a:defRPr/>
            </a:pPr>
            <a:r>
              <a:rPr lang="fr-CH" sz="1800" kern="0" dirty="0">
                <a:solidFill>
                  <a:srgbClr val="000000"/>
                </a:solidFill>
              </a:rPr>
              <a:t>souliers pour l’extérieur/habits chauds</a:t>
            </a:r>
          </a:p>
          <a:p>
            <a:pPr lvl="1">
              <a:buFont typeface="Arial" panose="020B0604020202020204" pitchFamily="34" charset="0"/>
              <a:buChar char="•"/>
              <a:defRPr/>
            </a:pPr>
            <a:endParaRPr lang="de-CH" sz="1400" kern="0" dirty="0">
              <a:solidFill>
                <a:srgbClr val="000000"/>
              </a:solidFill>
            </a:endParaRPr>
          </a:p>
          <a:p>
            <a:pPr>
              <a:defRPr/>
            </a:pPr>
            <a:r>
              <a:rPr lang="fr-CH" sz="2400" kern="0" dirty="0">
                <a:solidFill>
                  <a:srgbClr val="000000"/>
                </a:solidFill>
              </a:rPr>
              <a:t>Hygiène corporelle</a:t>
            </a:r>
            <a:endParaRPr lang="de-CH" sz="2400" kern="0" dirty="0">
              <a:solidFill>
                <a:srgbClr val="000000"/>
              </a:solidFill>
            </a:endParaRPr>
          </a:p>
          <a:p>
            <a:pPr lvl="1">
              <a:buFont typeface="Arial" panose="020B0604020202020204" pitchFamily="34" charset="0"/>
              <a:buChar char="•"/>
              <a:defRPr/>
            </a:pPr>
            <a:r>
              <a:rPr lang="fr-CH" sz="1800" kern="0" dirty="0">
                <a:solidFill>
                  <a:srgbClr val="000000"/>
                </a:solidFill>
              </a:rPr>
              <a:t>se doucher après le sport (gestion du temps)</a:t>
            </a:r>
          </a:p>
          <a:p>
            <a:pPr marL="0" indent="0">
              <a:buNone/>
              <a:defRPr/>
            </a:pPr>
            <a:endParaRPr lang="de-CH" sz="1400" kern="0" dirty="0">
              <a:solidFill>
                <a:srgbClr val="000000"/>
              </a:solidFill>
            </a:endParaRPr>
          </a:p>
          <a:p>
            <a:pPr>
              <a:defRPr/>
            </a:pPr>
            <a:r>
              <a:rPr lang="fr-CH" sz="2400" kern="0" dirty="0">
                <a:solidFill>
                  <a:srgbClr val="000000"/>
                </a:solidFill>
              </a:rPr>
              <a:t>Objets de valeur:</a:t>
            </a:r>
          </a:p>
          <a:p>
            <a:pPr lvl="1">
              <a:buFont typeface="Arial" panose="020B0604020202020204" pitchFamily="34" charset="0"/>
              <a:buChar char="•"/>
              <a:defRPr/>
            </a:pPr>
            <a:r>
              <a:rPr lang="fr-CH" sz="1800" kern="0" dirty="0">
                <a:solidFill>
                  <a:srgbClr val="000000"/>
                </a:solidFill>
              </a:rPr>
              <a:t>ne pas emporter (consigne)</a:t>
            </a:r>
          </a:p>
          <a:p>
            <a:pPr lvl="1">
              <a:buFont typeface="Arial" panose="020B0604020202020204" pitchFamily="34" charset="0"/>
              <a:buChar char="•"/>
              <a:defRPr/>
            </a:pPr>
            <a:r>
              <a:rPr lang="fr-CH" sz="1800" kern="0" dirty="0">
                <a:solidFill>
                  <a:srgbClr val="000000"/>
                </a:solidFill>
              </a:rPr>
              <a:t>ne pas laisser dans le vestiaire (dépôt)</a:t>
            </a:r>
          </a:p>
          <a:p>
            <a:pPr lvl="1">
              <a:defRPr/>
            </a:pPr>
            <a:endParaRPr lang="de-CH" sz="1400" kern="0" dirty="0">
              <a:solidFill>
                <a:srgbClr val="000000"/>
              </a:solidFill>
            </a:endParaRPr>
          </a:p>
          <a:p>
            <a:pPr>
              <a:defRPr/>
            </a:pPr>
            <a:r>
              <a:rPr lang="fr-CH" sz="2400" kern="0" dirty="0" err="1">
                <a:solidFill>
                  <a:srgbClr val="000000"/>
                </a:solidFill>
              </a:rPr>
              <a:t>Subs</a:t>
            </a:r>
            <a:r>
              <a:rPr lang="fr-CH" sz="2400" kern="0" dirty="0">
                <a:solidFill>
                  <a:srgbClr val="000000"/>
                </a:solidFill>
              </a:rPr>
              <a:t>/i</a:t>
            </a:r>
          </a:p>
          <a:p>
            <a:pPr lvl="1">
              <a:buFont typeface="Arial" panose="020B0604020202020204" pitchFamily="34" charset="0"/>
              <a:buChar char="•"/>
              <a:defRPr/>
            </a:pPr>
            <a:r>
              <a:rPr lang="fr-CH" sz="1800" kern="0" dirty="0">
                <a:solidFill>
                  <a:srgbClr val="000000"/>
                </a:solidFill>
              </a:rPr>
              <a:t>organiser par section</a:t>
            </a:r>
          </a:p>
          <a:p>
            <a:pPr lvl="1">
              <a:buFont typeface="Arial" panose="020B0604020202020204" pitchFamily="34" charset="0"/>
              <a:buChar char="•"/>
              <a:defRPr/>
            </a:pPr>
            <a:r>
              <a:rPr lang="fr-CH" sz="1800" kern="0" dirty="0">
                <a:solidFill>
                  <a:srgbClr val="000000"/>
                </a:solidFill>
              </a:rPr>
              <a:t>à déposer à l’extérieur de la salle de sport</a:t>
            </a:r>
          </a:p>
        </p:txBody>
      </p:sp>
      <p:pic>
        <p:nvPicPr>
          <p:cNvPr id="3" name="Picture 3">
            <a:extLst>
              <a:ext uri="{FF2B5EF4-FFF2-40B4-BE49-F238E27FC236}">
                <a16:creationId xmlns:a16="http://schemas.microsoft.com/office/drawing/2014/main" id="{B56F3529-1F55-ED50-D911-444814EF32C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p:blipFill>
        <p:spPr bwMode="auto">
          <a:xfrm>
            <a:off x="6735555" y="2216962"/>
            <a:ext cx="2312773" cy="2312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A3717A3D-CC76-7182-4AFE-B51EF6D1B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32"/>
          <a:stretch>
            <a:fillRect/>
          </a:stretch>
        </p:blipFill>
        <p:spPr bwMode="auto">
          <a:xfrm>
            <a:off x="6888088" y="4809318"/>
            <a:ext cx="2448272" cy="1787254"/>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69AEEE64-3BA7-CE10-3231-3ADB0C3E898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21281143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D33D0-C02C-B6F3-6A3B-AE864BF183F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BE4537A-D8B7-BEEA-92BF-777F16EAC451}"/>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Comportamento</a:t>
            </a:r>
            <a:endParaRPr lang="de-CH" dirty="0"/>
          </a:p>
        </p:txBody>
      </p:sp>
      <p:sp>
        <p:nvSpPr>
          <p:cNvPr id="5" name="Inhaltsplatzhalter 2">
            <a:extLst>
              <a:ext uri="{FF2B5EF4-FFF2-40B4-BE49-F238E27FC236}">
                <a16:creationId xmlns:a16="http://schemas.microsoft.com/office/drawing/2014/main" id="{CE5FBFC6-EC3C-5655-008B-936D7B94ECCA}"/>
              </a:ext>
            </a:extLst>
          </p:cNvPr>
          <p:cNvSpPr txBox="1">
            <a:spLocks noGrp="1"/>
          </p:cNvSpPr>
          <p:nvPr>
            <p:ph idx="1"/>
          </p:nvPr>
        </p:nvSpPr>
        <p:spPr bwMode="auto">
          <a:xfrm>
            <a:off x="378985" y="1865313"/>
            <a:ext cx="10481104" cy="463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it-IT" sz="2400" kern="0" dirty="0">
                <a:solidFill>
                  <a:srgbClr val="000000"/>
                </a:solidFill>
              </a:rPr>
              <a:t>AP in tenuta sportiva, se la lezione di educazione fisica è subito dopo</a:t>
            </a:r>
          </a:p>
          <a:p>
            <a:pPr lvl="1">
              <a:buFont typeface="Arial" panose="020B0604020202020204" pitchFamily="34" charset="0"/>
              <a:buChar char="•"/>
              <a:defRPr/>
            </a:pPr>
            <a:r>
              <a:rPr lang="it-IT" sz="1800" kern="0" dirty="0">
                <a:solidFill>
                  <a:srgbClr val="000000"/>
                </a:solidFill>
              </a:rPr>
              <a:t>scarpe per l'esterno/abiti caldi</a:t>
            </a:r>
            <a:endParaRPr lang="de-CH" sz="1800" kern="0" dirty="0">
              <a:solidFill>
                <a:srgbClr val="000000"/>
              </a:solidFill>
            </a:endParaRPr>
          </a:p>
          <a:p>
            <a:pPr>
              <a:defRPr/>
            </a:pPr>
            <a:endParaRPr lang="de-CH" sz="1400" kern="0" dirty="0">
              <a:solidFill>
                <a:srgbClr val="000000"/>
              </a:solidFill>
            </a:endParaRPr>
          </a:p>
          <a:p>
            <a:pPr>
              <a:defRPr/>
            </a:pPr>
            <a:r>
              <a:rPr lang="de-CH" sz="2400" kern="0" dirty="0" err="1">
                <a:solidFill>
                  <a:srgbClr val="000000"/>
                </a:solidFill>
              </a:rPr>
              <a:t>Igiene</a:t>
            </a:r>
            <a:r>
              <a:rPr lang="de-CH" sz="2400" kern="0" dirty="0">
                <a:solidFill>
                  <a:srgbClr val="000000"/>
                </a:solidFill>
              </a:rPr>
              <a:t> personale</a:t>
            </a:r>
          </a:p>
          <a:p>
            <a:pPr lvl="1">
              <a:buFont typeface="Arial" panose="020B0604020202020204" pitchFamily="34" charset="0"/>
              <a:buChar char="•"/>
              <a:defRPr/>
            </a:pPr>
            <a:r>
              <a:rPr lang="it-IT" sz="1800" kern="0" dirty="0">
                <a:solidFill>
                  <a:srgbClr val="000000"/>
                </a:solidFill>
              </a:rPr>
              <a:t>fare la doccia dopo lo sport (gestione del tempo)</a:t>
            </a:r>
          </a:p>
          <a:p>
            <a:pPr lvl="1">
              <a:buFont typeface="Arial" panose="020B0604020202020204" pitchFamily="34" charset="0"/>
              <a:buChar char="•"/>
              <a:defRPr/>
            </a:pPr>
            <a:endParaRPr lang="de-CH" sz="1400" kern="0" dirty="0">
              <a:solidFill>
                <a:srgbClr val="000000"/>
              </a:solidFill>
            </a:endParaRPr>
          </a:p>
          <a:p>
            <a:pPr>
              <a:defRPr/>
            </a:pPr>
            <a:r>
              <a:rPr lang="de-CH" sz="2400" kern="0" dirty="0" err="1">
                <a:solidFill>
                  <a:srgbClr val="000000"/>
                </a:solidFill>
              </a:rPr>
              <a:t>Oggetti</a:t>
            </a:r>
            <a:r>
              <a:rPr lang="de-CH" sz="2400" kern="0" dirty="0">
                <a:solidFill>
                  <a:srgbClr val="000000"/>
                </a:solidFill>
              </a:rPr>
              <a:t> di </a:t>
            </a:r>
            <a:r>
              <a:rPr lang="de-CH" sz="2400" kern="0" dirty="0" err="1">
                <a:solidFill>
                  <a:srgbClr val="000000"/>
                </a:solidFill>
              </a:rPr>
              <a:t>valore</a:t>
            </a:r>
            <a:r>
              <a:rPr lang="de-CH" sz="2400" kern="0" dirty="0">
                <a:solidFill>
                  <a:srgbClr val="000000"/>
                </a:solidFill>
              </a:rPr>
              <a:t>:</a:t>
            </a:r>
          </a:p>
          <a:p>
            <a:pPr lvl="1">
              <a:buFont typeface="Arial" panose="020B0604020202020204" pitchFamily="34" charset="0"/>
              <a:buChar char="•"/>
              <a:defRPr/>
            </a:pPr>
            <a:r>
              <a:rPr lang="it-IT" sz="1800" kern="0" dirty="0">
                <a:solidFill>
                  <a:srgbClr val="000000"/>
                </a:solidFill>
              </a:rPr>
              <a:t>non portare con sé (deposito)</a:t>
            </a:r>
          </a:p>
          <a:p>
            <a:pPr lvl="1">
              <a:buFont typeface="Arial" panose="020B0604020202020204" pitchFamily="34" charset="0"/>
              <a:buChar char="•"/>
              <a:defRPr/>
            </a:pPr>
            <a:r>
              <a:rPr lang="it-IT" sz="1800" kern="0" dirty="0">
                <a:solidFill>
                  <a:srgbClr val="000000"/>
                </a:solidFill>
              </a:rPr>
              <a:t>non lasciare nello spogliatoio (deposito)</a:t>
            </a:r>
          </a:p>
          <a:p>
            <a:pPr lvl="1">
              <a:buFont typeface="Arial" panose="020B0604020202020204" pitchFamily="34" charset="0"/>
              <a:buChar char="•"/>
              <a:defRPr/>
            </a:pPr>
            <a:endParaRPr lang="de-CH" sz="1400" kern="0" dirty="0">
              <a:solidFill>
                <a:srgbClr val="000000"/>
              </a:solidFill>
            </a:endParaRPr>
          </a:p>
          <a:p>
            <a:pPr>
              <a:defRPr/>
            </a:pPr>
            <a:r>
              <a:rPr lang="de-CH" sz="2400" kern="0" dirty="0" err="1">
                <a:solidFill>
                  <a:srgbClr val="000000"/>
                </a:solidFill>
              </a:rPr>
              <a:t>Pasti</a:t>
            </a:r>
            <a:r>
              <a:rPr lang="de-CH" sz="2400" kern="0" dirty="0">
                <a:solidFill>
                  <a:srgbClr val="000000"/>
                </a:solidFill>
              </a:rPr>
              <a:t>/</a:t>
            </a:r>
            <a:r>
              <a:rPr lang="de-CH" sz="2400" kern="0" dirty="0" err="1">
                <a:solidFill>
                  <a:srgbClr val="000000"/>
                </a:solidFill>
              </a:rPr>
              <a:t>Spuntini</a:t>
            </a:r>
            <a:r>
              <a:rPr lang="de-CH" sz="2400" kern="0" dirty="0">
                <a:solidFill>
                  <a:srgbClr val="000000"/>
                </a:solidFill>
              </a:rPr>
              <a:t> </a:t>
            </a:r>
          </a:p>
          <a:p>
            <a:pPr lvl="1">
              <a:buFont typeface="Arial" panose="020B0604020202020204" pitchFamily="34" charset="0"/>
              <a:buChar char="•"/>
              <a:defRPr/>
            </a:pPr>
            <a:r>
              <a:rPr lang="de-CH" sz="1800" kern="0" dirty="0" err="1">
                <a:solidFill>
                  <a:srgbClr val="000000"/>
                </a:solidFill>
              </a:rPr>
              <a:t>organizzare</a:t>
            </a:r>
            <a:r>
              <a:rPr lang="de-CH" sz="1800" kern="0" dirty="0">
                <a:solidFill>
                  <a:srgbClr val="000000"/>
                </a:solidFill>
              </a:rPr>
              <a:t> per </a:t>
            </a:r>
            <a:r>
              <a:rPr lang="de-CH" sz="1800" kern="0" dirty="0" err="1">
                <a:solidFill>
                  <a:srgbClr val="000000"/>
                </a:solidFill>
              </a:rPr>
              <a:t>sezione</a:t>
            </a:r>
            <a:endParaRPr lang="de-CH" sz="1800" kern="0" dirty="0">
              <a:solidFill>
                <a:srgbClr val="000000"/>
              </a:solidFill>
            </a:endParaRPr>
          </a:p>
          <a:p>
            <a:pPr lvl="1">
              <a:buFont typeface="Arial" panose="020B0604020202020204" pitchFamily="34" charset="0"/>
              <a:buChar char="•"/>
              <a:defRPr/>
            </a:pPr>
            <a:r>
              <a:rPr lang="it-IT" sz="1800" kern="0" dirty="0">
                <a:solidFill>
                  <a:srgbClr val="000000"/>
                </a:solidFill>
              </a:rPr>
              <a:t>da depositare all'esterno della palestra</a:t>
            </a:r>
            <a:endParaRPr lang="de-CH" sz="1800" kern="0" dirty="0">
              <a:solidFill>
                <a:srgbClr val="000000"/>
              </a:solidFill>
            </a:endParaRPr>
          </a:p>
        </p:txBody>
      </p:sp>
      <p:pic>
        <p:nvPicPr>
          <p:cNvPr id="8" name="Picture 3">
            <a:extLst>
              <a:ext uri="{FF2B5EF4-FFF2-40B4-BE49-F238E27FC236}">
                <a16:creationId xmlns:a16="http://schemas.microsoft.com/office/drawing/2014/main" id="{06CFCA17-167E-7FA6-A86A-60F4F485AE9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p:blipFill>
        <p:spPr bwMode="auto">
          <a:xfrm>
            <a:off x="6735555" y="2216962"/>
            <a:ext cx="2312773" cy="2312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88EDF6F1-2B23-3C78-5780-08718F6E4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532"/>
          <a:stretch>
            <a:fillRect/>
          </a:stretch>
        </p:blipFill>
        <p:spPr bwMode="auto">
          <a:xfrm>
            <a:off x="6888088" y="4809318"/>
            <a:ext cx="2448272" cy="1787254"/>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D1C92736-6BB4-ACB3-B2B5-2A5F38022B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55</a:t>
            </a:r>
            <a:endParaRPr lang="de-CH" sz="900" dirty="0"/>
          </a:p>
        </p:txBody>
      </p:sp>
    </p:spTree>
    <p:extLst>
      <p:ext uri="{BB962C8B-B14F-4D97-AF65-F5344CB8AC3E}">
        <p14:creationId xmlns:p14="http://schemas.microsoft.com/office/powerpoint/2010/main" val="9840302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44912A-F5DD-CC4D-36DE-C9EB51445D77}"/>
              </a:ext>
            </a:extLst>
          </p:cNvPr>
          <p:cNvSpPr>
            <a:spLocks noGrp="1"/>
          </p:cNvSpPr>
          <p:nvPr>
            <p:ph idx="1"/>
          </p:nvPr>
        </p:nvSpPr>
        <p:spPr>
          <a:xfrm>
            <a:off x="385112" y="1864659"/>
            <a:ext cx="11471528" cy="4140000"/>
          </a:xfrm>
        </p:spPr>
        <p:txBody>
          <a:bodyPr/>
          <a:lstStyle/>
          <a:p>
            <a:pPr marL="342900" indent="-342900">
              <a:buFont typeface="Arial" panose="020B0604020202020204" pitchFamily="34" charset="0"/>
              <a:buChar char="•"/>
            </a:pPr>
            <a:r>
              <a:rPr lang="de-CH" dirty="0"/>
              <a:t>Absolutes Rauchverbot vor, während und unmittelbar nach dem Sportunterricht</a:t>
            </a:r>
          </a:p>
          <a:p>
            <a:endParaRPr lang="de-CH" dirty="0"/>
          </a:p>
          <a:p>
            <a:pPr marL="342900" indent="-342900">
              <a:buFont typeface="Arial" panose="020B0604020202020204" pitchFamily="34" charset="0"/>
              <a:buChar char="•"/>
            </a:pPr>
            <a:r>
              <a:rPr lang="de-CH" dirty="0"/>
              <a:t>100% Einsatz</a:t>
            </a:r>
          </a:p>
          <a:p>
            <a:pPr marL="342900" indent="-342900">
              <a:buFont typeface="Arial" panose="020B0604020202020204" pitchFamily="34" charset="0"/>
              <a:buChar char="•"/>
            </a:pPr>
            <a:endParaRPr lang="de-CH" dirty="0"/>
          </a:p>
          <a:p>
            <a:pPr marL="342900" indent="-342900">
              <a:buFont typeface="Arial" panose="020B0604020202020204" pitchFamily="34" charset="0"/>
              <a:buChar char="•"/>
            </a:pPr>
            <a:r>
              <a:rPr lang="de-CH" dirty="0"/>
              <a:t>Fairplay</a:t>
            </a:r>
          </a:p>
        </p:txBody>
      </p:sp>
      <p:sp>
        <p:nvSpPr>
          <p:cNvPr id="4" name="Titel 3">
            <a:extLst>
              <a:ext uri="{FF2B5EF4-FFF2-40B4-BE49-F238E27FC236}">
                <a16:creationId xmlns:a16="http://schemas.microsoft.com/office/drawing/2014/main" id="{30AB57A0-F544-4101-3314-682682ACBD1E}"/>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Verhalten</a:t>
            </a:r>
            <a:endParaRPr lang="de-CH" dirty="0"/>
          </a:p>
        </p:txBody>
      </p:sp>
      <p:pic>
        <p:nvPicPr>
          <p:cNvPr id="5" name="Picture 9">
            <a:extLst>
              <a:ext uri="{FF2B5EF4-FFF2-40B4-BE49-F238E27FC236}">
                <a16:creationId xmlns:a16="http://schemas.microsoft.com/office/drawing/2014/main" id="{61D74E78-EBF7-200C-4ECD-963AF7926F7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916" b="17322"/>
          <a:stretch>
            <a:fillRect/>
          </a:stretch>
        </p:blipFill>
        <p:spPr bwMode="auto">
          <a:xfrm>
            <a:off x="3998487" y="4171904"/>
            <a:ext cx="3708139" cy="2030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004C4E4-F78A-11C3-FC9B-955C10DC6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405688" y="3934659"/>
            <a:ext cx="2448271" cy="24482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80840771\AppData\Local\Microsoft\Windows\Temporary Internet Files\Content.IE5\03JEKBK7\No_Smoking[1].jpg">
            <a:extLst>
              <a:ext uri="{FF2B5EF4-FFF2-40B4-BE49-F238E27FC236}">
                <a16:creationId xmlns:a16="http://schemas.microsoft.com/office/drawing/2014/main" id="{7F8827AA-26B8-BDA8-B911-660E296701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53" y="3934659"/>
            <a:ext cx="2448272" cy="2465788"/>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FE06319A-58FD-0FE7-1DB8-6AEFAC25660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586085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BC7A-BB8D-4E24-2E7A-4F63164B195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517462-4C4A-6775-AC97-88FA7A0AFA8F}"/>
              </a:ext>
            </a:extLst>
          </p:cNvPr>
          <p:cNvSpPr>
            <a:spLocks noGrp="1"/>
          </p:cNvSpPr>
          <p:nvPr>
            <p:ph idx="1"/>
          </p:nvPr>
        </p:nvSpPr>
        <p:spPr>
          <a:xfrm>
            <a:off x="378984" y="1864659"/>
            <a:ext cx="9533440" cy="4140000"/>
          </a:xfrm>
        </p:spPr>
        <p:txBody>
          <a:bodyPr/>
          <a:lstStyle/>
          <a:p>
            <a:pPr marL="342900" indent="-342900">
              <a:buFont typeface="Arial" panose="020B0604020202020204" pitchFamily="34" charset="0"/>
              <a:buChar char="•"/>
              <a:defRPr/>
            </a:pPr>
            <a:r>
              <a:rPr lang="fr-CH" dirty="0"/>
              <a:t>Interdiction absolue de fumer avant, pendant et juste après la leçon de sport</a:t>
            </a:r>
          </a:p>
          <a:p>
            <a:endParaRPr lang="de-CH" dirty="0"/>
          </a:p>
          <a:p>
            <a:pPr marL="342900" indent="-342900">
              <a:buFont typeface="Arial" panose="020B0604020202020204" pitchFamily="34" charset="0"/>
              <a:buChar char="•"/>
              <a:defRPr/>
            </a:pPr>
            <a:r>
              <a:rPr lang="fr-CH" dirty="0"/>
              <a:t>Engagement à 100% </a:t>
            </a:r>
          </a:p>
          <a:p>
            <a:endParaRPr lang="de-CH" dirty="0"/>
          </a:p>
          <a:p>
            <a:pPr marL="342900" indent="-342900">
              <a:buFont typeface="Arial" panose="020B0604020202020204" pitchFamily="34" charset="0"/>
              <a:buChar char="•"/>
            </a:pPr>
            <a:r>
              <a:rPr lang="de-CH" dirty="0"/>
              <a:t>Fair-play</a:t>
            </a:r>
          </a:p>
        </p:txBody>
      </p:sp>
      <p:sp>
        <p:nvSpPr>
          <p:cNvPr id="4" name="Titel 3">
            <a:extLst>
              <a:ext uri="{FF2B5EF4-FFF2-40B4-BE49-F238E27FC236}">
                <a16:creationId xmlns:a16="http://schemas.microsoft.com/office/drawing/2014/main" id="{B02BB919-281B-5DD5-8BC1-D4B549AED938}"/>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Comportement</a:t>
            </a:r>
            <a:endParaRPr lang="de-CH" dirty="0"/>
          </a:p>
        </p:txBody>
      </p:sp>
      <p:pic>
        <p:nvPicPr>
          <p:cNvPr id="5" name="Picture 9">
            <a:extLst>
              <a:ext uri="{FF2B5EF4-FFF2-40B4-BE49-F238E27FC236}">
                <a16:creationId xmlns:a16="http://schemas.microsoft.com/office/drawing/2014/main" id="{E59E3A02-561D-AA98-0913-8AD23FB70D6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916" b="17322"/>
          <a:stretch>
            <a:fillRect/>
          </a:stretch>
        </p:blipFill>
        <p:spPr bwMode="auto">
          <a:xfrm>
            <a:off x="3998487" y="4171904"/>
            <a:ext cx="3708139" cy="2030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7DFE5FC-4041-90F2-DAB8-F6C83FFC5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405688" y="3934659"/>
            <a:ext cx="2448271" cy="24482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80840771\AppData\Local\Microsoft\Windows\Temporary Internet Files\Content.IE5\03JEKBK7\No_Smoking[1].jpg">
            <a:extLst>
              <a:ext uri="{FF2B5EF4-FFF2-40B4-BE49-F238E27FC236}">
                <a16:creationId xmlns:a16="http://schemas.microsoft.com/office/drawing/2014/main" id="{F3CDFA48-3F37-B46D-F9CD-8BA21BA1EE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53" y="3934659"/>
            <a:ext cx="2448272" cy="2465788"/>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B4DE0C02-E92D-A255-EA4C-F512C696426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36312474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A99E6-7668-46A1-AA02-9D2D584D0B8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49F0B2A1-EAB8-6DD2-9E93-E53CF3AF71D4}"/>
              </a:ext>
            </a:extLst>
          </p:cNvPr>
          <p:cNvSpPr>
            <a:spLocks noGrp="1"/>
          </p:cNvSpPr>
          <p:nvPr>
            <p:ph idx="1"/>
          </p:nvPr>
        </p:nvSpPr>
        <p:spPr>
          <a:xfrm>
            <a:off x="407368" y="1864659"/>
            <a:ext cx="10481103" cy="4140000"/>
          </a:xfrm>
        </p:spPr>
        <p:txBody>
          <a:bodyPr/>
          <a:lstStyle/>
          <a:p>
            <a:pPr marL="342900" indent="-342900">
              <a:buFont typeface="Arial" panose="020B0604020202020204" pitchFamily="34" charset="0"/>
              <a:buChar char="•"/>
            </a:pPr>
            <a:r>
              <a:rPr lang="it-IT" dirty="0"/>
              <a:t>Divieto assoluto di fumare prima, durante e subito dopo la lezione di educazione fisica</a:t>
            </a:r>
            <a:endParaRPr lang="de-CH" dirty="0"/>
          </a:p>
          <a:p>
            <a:endParaRPr lang="de-CH" dirty="0"/>
          </a:p>
          <a:p>
            <a:pPr marL="342900" indent="-342900">
              <a:buFont typeface="Arial" panose="020B0604020202020204" pitchFamily="34" charset="0"/>
              <a:buChar char="•"/>
            </a:pPr>
            <a:r>
              <a:rPr lang="de-CH" dirty="0" err="1"/>
              <a:t>Impegno</a:t>
            </a:r>
            <a:r>
              <a:rPr lang="de-CH" dirty="0"/>
              <a:t> al 100%</a:t>
            </a:r>
          </a:p>
          <a:p>
            <a:endParaRPr lang="de-CH" dirty="0"/>
          </a:p>
          <a:p>
            <a:pPr marL="342900" indent="-342900">
              <a:buFont typeface="Arial" panose="020B0604020202020204" pitchFamily="34" charset="0"/>
              <a:buChar char="•"/>
            </a:pPr>
            <a:r>
              <a:rPr lang="de-CH" dirty="0"/>
              <a:t>Fair </a:t>
            </a:r>
            <a:r>
              <a:rPr lang="de-CH" dirty="0" err="1"/>
              <a:t>play</a:t>
            </a:r>
            <a:endParaRPr lang="de-CH" dirty="0"/>
          </a:p>
        </p:txBody>
      </p:sp>
      <p:sp>
        <p:nvSpPr>
          <p:cNvPr id="4" name="Titel 3">
            <a:extLst>
              <a:ext uri="{FF2B5EF4-FFF2-40B4-BE49-F238E27FC236}">
                <a16:creationId xmlns:a16="http://schemas.microsoft.com/office/drawing/2014/main" id="{4123408E-8DD2-61E9-7D74-93E2D78EFA6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Comportamento</a:t>
            </a:r>
            <a:endParaRPr lang="de-CH" dirty="0"/>
          </a:p>
        </p:txBody>
      </p:sp>
      <p:pic>
        <p:nvPicPr>
          <p:cNvPr id="5" name="Picture 9">
            <a:extLst>
              <a:ext uri="{FF2B5EF4-FFF2-40B4-BE49-F238E27FC236}">
                <a16:creationId xmlns:a16="http://schemas.microsoft.com/office/drawing/2014/main" id="{50922298-497B-445B-93DE-7EF1FEE80BC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916" b="17322"/>
          <a:stretch>
            <a:fillRect/>
          </a:stretch>
        </p:blipFill>
        <p:spPr bwMode="auto">
          <a:xfrm>
            <a:off x="3998487" y="4171904"/>
            <a:ext cx="3708139" cy="2030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7F411E2-ADE6-DF3E-DF0E-DFF5C7041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405688" y="3934659"/>
            <a:ext cx="2448271" cy="24482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80840771\AppData\Local\Microsoft\Windows\Temporary Internet Files\Content.IE5\03JEKBK7\No_Smoking[1].jpg">
            <a:extLst>
              <a:ext uri="{FF2B5EF4-FFF2-40B4-BE49-F238E27FC236}">
                <a16:creationId xmlns:a16="http://schemas.microsoft.com/office/drawing/2014/main" id="{A0849AC4-BAA0-18A4-ECEF-2D0016B260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153" y="3934659"/>
            <a:ext cx="2448272" cy="2465788"/>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0902FB28-CC95-AC43-CC1F-50401D72665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56</a:t>
            </a:r>
            <a:endParaRPr lang="de-CH" sz="900" dirty="0"/>
          </a:p>
        </p:txBody>
      </p:sp>
    </p:spTree>
    <p:extLst>
      <p:ext uri="{BB962C8B-B14F-4D97-AF65-F5344CB8AC3E}">
        <p14:creationId xmlns:p14="http://schemas.microsoft.com/office/powerpoint/2010/main" val="2749696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E37D86A-13BD-D4B4-045F-DD0583A1BC9D}"/>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Definition</a:t>
            </a:r>
            <a:endParaRPr lang="de-CH" dirty="0"/>
          </a:p>
        </p:txBody>
      </p:sp>
      <p:sp>
        <p:nvSpPr>
          <p:cNvPr id="5" name="Abgerundetes Rechteck 3">
            <a:extLst>
              <a:ext uri="{FF2B5EF4-FFF2-40B4-BE49-F238E27FC236}">
                <a16:creationId xmlns:a16="http://schemas.microsoft.com/office/drawing/2014/main" id="{F0261E89-316D-EA80-E45E-E7B485ED17BC}"/>
              </a:ext>
            </a:extLst>
          </p:cNvPr>
          <p:cNvSpPr/>
          <p:nvPr/>
        </p:nvSpPr>
        <p:spPr bwMode="auto">
          <a:xfrm>
            <a:off x="2450514" y="1866324"/>
            <a:ext cx="7290972"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spcAft>
                <a:spcPts val="600"/>
              </a:spcAft>
              <a:defRPr/>
            </a:pPr>
            <a:r>
              <a:rPr lang="en-GB" sz="2000" dirty="0"/>
              <a:t>Die </a:t>
            </a:r>
            <a:r>
              <a:rPr lang="en-GB" sz="2000" dirty="0" err="1"/>
              <a:t>Ausdauer</a:t>
            </a:r>
            <a:r>
              <a:rPr lang="en-GB" sz="2000" dirty="0"/>
              <a:t> </a:t>
            </a:r>
            <a:r>
              <a:rPr lang="en-GB" sz="2000" dirty="0" err="1"/>
              <a:t>ist</a:t>
            </a:r>
            <a:r>
              <a:rPr lang="en-GB" sz="2000" dirty="0"/>
              <a:t> die </a:t>
            </a:r>
            <a:r>
              <a:rPr lang="en-GB" sz="2000" dirty="0" err="1"/>
              <a:t>Fähigkeit</a:t>
            </a:r>
            <a:r>
              <a:rPr lang="en-GB" sz="2000" dirty="0"/>
              <a:t>, </a:t>
            </a:r>
            <a:r>
              <a:rPr lang="en-GB" sz="2000" dirty="0" err="1"/>
              <a:t>eine</a:t>
            </a:r>
            <a:r>
              <a:rPr lang="en-GB" sz="2000" dirty="0"/>
              <a:t> </a:t>
            </a:r>
            <a:r>
              <a:rPr lang="en-GB" sz="2000" dirty="0" err="1"/>
              <a:t>gegebene</a:t>
            </a:r>
            <a:r>
              <a:rPr lang="en-GB" sz="2000" dirty="0"/>
              <a:t> </a:t>
            </a:r>
            <a:r>
              <a:rPr lang="en-GB" sz="2000" dirty="0" err="1"/>
              <a:t>Leistung</a:t>
            </a:r>
            <a:r>
              <a:rPr lang="en-GB" sz="2000" dirty="0"/>
              <a:t> bis ins Ziel </a:t>
            </a:r>
            <a:r>
              <a:rPr lang="en-GB" sz="2000" dirty="0" err="1"/>
              <a:t>aufrechtzuerhalten</a:t>
            </a:r>
            <a:r>
              <a:rPr lang="en-GB" sz="2000" dirty="0"/>
              <a:t> </a:t>
            </a:r>
            <a:r>
              <a:rPr lang="en-GB" sz="2000" dirty="0" err="1"/>
              <a:t>oder</a:t>
            </a:r>
            <a:r>
              <a:rPr lang="en-GB" sz="2000" dirty="0"/>
              <a:t> </a:t>
            </a:r>
            <a:r>
              <a:rPr lang="en-GB" sz="2000" dirty="0" err="1"/>
              <a:t>eine</a:t>
            </a:r>
            <a:r>
              <a:rPr lang="en-GB" sz="2000" dirty="0"/>
              <a:t> </a:t>
            </a:r>
            <a:r>
              <a:rPr lang="en-GB" sz="2000" dirty="0" err="1"/>
              <a:t>bestimmte</a:t>
            </a:r>
            <a:r>
              <a:rPr lang="en-GB" sz="2000" dirty="0"/>
              <a:t> </a:t>
            </a:r>
            <a:r>
              <a:rPr lang="en-GB" sz="2000" dirty="0" err="1"/>
              <a:t>Belastung</a:t>
            </a:r>
            <a:r>
              <a:rPr lang="en-GB" sz="2000" dirty="0"/>
              <a:t> </a:t>
            </a:r>
            <a:r>
              <a:rPr lang="en-GB" sz="2000" dirty="0" err="1"/>
              <a:t>ohne</a:t>
            </a:r>
            <a:r>
              <a:rPr lang="en-GB" sz="2000" dirty="0"/>
              <a:t> </a:t>
            </a:r>
            <a:r>
              <a:rPr lang="en-GB" sz="2000" dirty="0" err="1"/>
              <a:t>nennenswerte</a:t>
            </a:r>
            <a:r>
              <a:rPr lang="en-GB" sz="2000" dirty="0"/>
              <a:t> </a:t>
            </a:r>
            <a:r>
              <a:rPr lang="en-GB" sz="2000" dirty="0" err="1"/>
              <a:t>Ermüdungsanzeichen</a:t>
            </a:r>
            <a:r>
              <a:rPr lang="en-GB" sz="2000" dirty="0"/>
              <a:t> </a:t>
            </a:r>
            <a:r>
              <a:rPr lang="en-GB" sz="2000" dirty="0" err="1"/>
              <a:t>über</a:t>
            </a:r>
            <a:r>
              <a:rPr lang="en-GB" sz="2000" dirty="0"/>
              <a:t> </a:t>
            </a:r>
            <a:r>
              <a:rPr lang="en-GB" sz="2000" dirty="0" err="1"/>
              <a:t>einen</a:t>
            </a:r>
            <a:r>
              <a:rPr lang="en-GB" sz="2000" dirty="0"/>
              <a:t> </a:t>
            </a:r>
            <a:r>
              <a:rPr lang="en-GB" sz="2000" dirty="0" err="1"/>
              <a:t>möglichst</a:t>
            </a:r>
            <a:r>
              <a:rPr lang="en-GB" sz="2000" dirty="0"/>
              <a:t> </a:t>
            </a:r>
            <a:r>
              <a:rPr lang="en-GB" sz="2000" dirty="0" err="1"/>
              <a:t>langen</a:t>
            </a:r>
            <a:r>
              <a:rPr lang="en-GB" sz="2000" dirty="0"/>
              <a:t> </a:t>
            </a:r>
            <a:r>
              <a:rPr lang="en-GB" sz="2000" dirty="0" err="1"/>
              <a:t>Zeitraum</a:t>
            </a:r>
            <a:r>
              <a:rPr lang="en-GB" sz="2000" dirty="0"/>
              <a:t> </a:t>
            </a:r>
            <a:r>
              <a:rPr lang="en-GB" sz="2000" dirty="0" err="1"/>
              <a:t>zu</a:t>
            </a:r>
            <a:r>
              <a:rPr lang="en-GB" sz="2000" dirty="0"/>
              <a:t> </a:t>
            </a:r>
            <a:r>
              <a:rPr lang="en-GB" sz="2000" dirty="0" err="1"/>
              <a:t>ertragen</a:t>
            </a:r>
            <a:endParaRPr lang="en-GB" sz="2000" b="1" dirty="0"/>
          </a:p>
        </p:txBody>
      </p:sp>
      <p:sp>
        <p:nvSpPr>
          <p:cNvPr id="8" name="Textfeld 7">
            <a:extLst>
              <a:ext uri="{FF2B5EF4-FFF2-40B4-BE49-F238E27FC236}">
                <a16:creationId xmlns:a16="http://schemas.microsoft.com/office/drawing/2014/main" id="{39CEBC74-57F0-28D7-84BB-8E3CA53858B0}"/>
              </a:ext>
            </a:extLst>
          </p:cNvPr>
          <p:cNvSpPr txBox="1"/>
          <p:nvPr/>
        </p:nvSpPr>
        <p:spPr>
          <a:xfrm>
            <a:off x="375684" y="4149080"/>
            <a:ext cx="5936340" cy="1877437"/>
          </a:xfrm>
          <a:prstGeom prst="rect">
            <a:avLst/>
          </a:prstGeom>
          <a:noFill/>
        </p:spPr>
        <p:txBody>
          <a:bodyPr wrap="square">
            <a:spAutoFit/>
          </a:bodyPr>
          <a:lstStyle/>
          <a:p>
            <a:pPr marL="285750" indent="-285750">
              <a:spcBef>
                <a:spcPts val="0"/>
              </a:spcBef>
              <a:spcAft>
                <a:spcPts val="600"/>
              </a:spcAft>
              <a:buClr>
                <a:schemeClr val="accent1"/>
              </a:buClr>
              <a:buFont typeface="Wingdings" pitchFamily="2" charset="2"/>
              <a:buChar char="§"/>
            </a:pPr>
            <a:r>
              <a:rPr lang="en-GB" sz="1600" dirty="0" err="1">
                <a:latin typeface="Arial" pitchFamily="34" charset="0"/>
              </a:rPr>
              <a:t>Ebenfalls</a:t>
            </a:r>
            <a:r>
              <a:rPr lang="en-GB" sz="1600" dirty="0">
                <a:latin typeface="Arial" pitchFamily="34" charset="0"/>
              </a:rPr>
              <a:t>: </a:t>
            </a:r>
            <a:r>
              <a:rPr lang="en-GB" sz="1600" dirty="0" err="1">
                <a:latin typeface="Arial" pitchFamily="34" charset="0"/>
              </a:rPr>
              <a:t>Ermüdungswiderstandsfähigkeit</a:t>
            </a:r>
            <a:r>
              <a:rPr lang="en-GB" sz="1600" dirty="0">
                <a:latin typeface="Arial" pitchFamily="34" charset="0"/>
              </a:rPr>
              <a:t> und Basis für </a:t>
            </a:r>
            <a:r>
              <a:rPr lang="en-GB" sz="1600" dirty="0" err="1">
                <a:latin typeface="Arial" pitchFamily="34" charset="0"/>
              </a:rPr>
              <a:t>eine</a:t>
            </a:r>
            <a:r>
              <a:rPr lang="en-GB" sz="1600" dirty="0">
                <a:latin typeface="Arial" pitchFamily="34" charset="0"/>
              </a:rPr>
              <a:t> </a:t>
            </a:r>
            <a:r>
              <a:rPr lang="en-GB" sz="1600" dirty="0" err="1">
                <a:latin typeface="Arial" pitchFamily="34" charset="0"/>
              </a:rPr>
              <a:t>rasche</a:t>
            </a:r>
            <a:r>
              <a:rPr lang="en-GB" sz="1600" dirty="0">
                <a:latin typeface="Arial" pitchFamily="34" charset="0"/>
              </a:rPr>
              <a:t> </a:t>
            </a:r>
            <a:r>
              <a:rPr lang="en-GB" sz="1600" dirty="0" err="1">
                <a:latin typeface="Arial" pitchFamily="34" charset="0"/>
              </a:rPr>
              <a:t>Wiederherstellungsfähigkeit</a:t>
            </a:r>
            <a:endParaRPr lang="en-GB" sz="16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1600" dirty="0" err="1">
                <a:latin typeface="Arial" pitchFamily="34" charset="0"/>
              </a:rPr>
              <a:t>Begriff</a:t>
            </a:r>
            <a:r>
              <a:rPr lang="en-GB" sz="1600" dirty="0">
                <a:latin typeface="Arial" pitchFamily="34" charset="0"/>
              </a:rPr>
              <a:t> </a:t>
            </a:r>
            <a:r>
              <a:rPr lang="en-GB" sz="1600" dirty="0" err="1">
                <a:latin typeface="Arial" pitchFamily="34" charset="0"/>
              </a:rPr>
              <a:t>komplex</a:t>
            </a:r>
            <a:r>
              <a:rPr lang="en-GB" sz="1600" dirty="0">
                <a:latin typeface="Arial" pitchFamily="34" charset="0"/>
              </a:rPr>
              <a:t> und </a:t>
            </a:r>
            <a:r>
              <a:rPr lang="en-GB" sz="1600" dirty="0" err="1">
                <a:latin typeface="Arial" pitchFamily="34" charset="0"/>
              </a:rPr>
              <a:t>kontrovers</a:t>
            </a:r>
            <a:r>
              <a:rPr lang="en-GB" sz="1600" dirty="0">
                <a:latin typeface="Arial" pitchFamily="34" charset="0"/>
              </a:rPr>
              <a:t> </a:t>
            </a:r>
            <a:r>
              <a:rPr lang="en-GB" sz="1600" dirty="0" err="1">
                <a:latin typeface="Arial" pitchFamily="34" charset="0"/>
              </a:rPr>
              <a:t>diskutiert</a:t>
            </a:r>
            <a:endParaRPr lang="en-GB" sz="1600" dirty="0">
              <a:latin typeface="Arial" pitchFamily="34" charset="0"/>
            </a:endParaRPr>
          </a:p>
          <a:p>
            <a:pPr marL="742950" lvl="1" indent="-285750">
              <a:spcBef>
                <a:spcPts val="0"/>
              </a:spcBef>
              <a:spcAft>
                <a:spcPts val="600"/>
              </a:spcAft>
              <a:buClr>
                <a:schemeClr val="accent1"/>
              </a:buClr>
              <a:buFont typeface="Wingdings" pitchFamily="2" charset="2"/>
              <a:buChar char="Ø"/>
            </a:pPr>
            <a:r>
              <a:rPr lang="en-GB" sz="1600" dirty="0" err="1"/>
              <a:t>z</a:t>
            </a:r>
            <a:r>
              <a:rPr lang="en-GB" sz="1600" dirty="0" err="1">
                <a:latin typeface="Arial" pitchFamily="34" charset="0"/>
              </a:rPr>
              <a:t>um</a:t>
            </a:r>
            <a:r>
              <a:rPr lang="en-GB" sz="1600" dirty="0">
                <a:latin typeface="Arial" pitchFamily="34" charset="0"/>
              </a:rPr>
              <a:t> </a:t>
            </a:r>
            <a:r>
              <a:rPr lang="en-GB" sz="1600" dirty="0" err="1">
                <a:latin typeface="Arial" pitchFamily="34" charset="0"/>
              </a:rPr>
              <a:t>einen</a:t>
            </a:r>
            <a:r>
              <a:rPr lang="en-GB" sz="1600" dirty="0">
                <a:latin typeface="Arial" pitchFamily="34" charset="0"/>
              </a:rPr>
              <a:t> </a:t>
            </a:r>
            <a:r>
              <a:rPr lang="en-GB" sz="1600" dirty="0" err="1">
                <a:latin typeface="Arial" pitchFamily="34" charset="0"/>
              </a:rPr>
              <a:t>durch</a:t>
            </a:r>
            <a:r>
              <a:rPr lang="en-GB" sz="1600" dirty="0">
                <a:latin typeface="Arial" pitchFamily="34" charset="0"/>
              </a:rPr>
              <a:t> die </a:t>
            </a:r>
            <a:r>
              <a:rPr lang="en-GB" sz="1600" dirty="0" err="1">
                <a:latin typeface="Arial" pitchFamily="34" charset="0"/>
              </a:rPr>
              <a:t>Stoffwechselaktivität</a:t>
            </a:r>
            <a:r>
              <a:rPr lang="en-GB" sz="1600" dirty="0">
                <a:latin typeface="Arial" pitchFamily="34" charset="0"/>
              </a:rPr>
              <a:t> </a:t>
            </a:r>
            <a:r>
              <a:rPr lang="en-GB" sz="1600" dirty="0" err="1">
                <a:latin typeface="Arial" pitchFamily="34" charset="0"/>
              </a:rPr>
              <a:t>bestimmt</a:t>
            </a:r>
            <a:endParaRPr lang="en-GB" sz="1600" dirty="0">
              <a:latin typeface="Arial" pitchFamily="34" charset="0"/>
            </a:endParaRPr>
          </a:p>
          <a:p>
            <a:pPr marL="742950" lvl="1" indent="-285750">
              <a:spcBef>
                <a:spcPts val="0"/>
              </a:spcBef>
              <a:spcAft>
                <a:spcPts val="600"/>
              </a:spcAft>
              <a:buClr>
                <a:schemeClr val="accent1"/>
              </a:buClr>
              <a:buFont typeface="Wingdings" pitchFamily="2" charset="2"/>
              <a:buChar char="Ø"/>
            </a:pPr>
            <a:r>
              <a:rPr lang="en-GB" sz="1600" dirty="0" err="1"/>
              <a:t>z</a:t>
            </a:r>
            <a:r>
              <a:rPr lang="en-GB" sz="1600" dirty="0" err="1">
                <a:latin typeface="Arial" pitchFamily="34" charset="0"/>
              </a:rPr>
              <a:t>um</a:t>
            </a:r>
            <a:r>
              <a:rPr lang="en-GB" sz="1600" dirty="0">
                <a:latin typeface="Arial" pitchFamily="34" charset="0"/>
              </a:rPr>
              <a:t> </a:t>
            </a:r>
            <a:r>
              <a:rPr lang="en-GB" sz="1600" dirty="0" err="1">
                <a:latin typeface="Arial" pitchFamily="34" charset="0"/>
              </a:rPr>
              <a:t>anderen</a:t>
            </a:r>
            <a:r>
              <a:rPr lang="en-GB" sz="1600" dirty="0">
                <a:latin typeface="Arial" pitchFamily="34" charset="0"/>
              </a:rPr>
              <a:t> </a:t>
            </a:r>
            <a:r>
              <a:rPr lang="en-GB" sz="1600" dirty="0" err="1">
                <a:latin typeface="Arial" pitchFamily="34" charset="0"/>
              </a:rPr>
              <a:t>sind</a:t>
            </a:r>
            <a:r>
              <a:rPr lang="en-GB" sz="1600" dirty="0">
                <a:latin typeface="Arial" pitchFamily="34" charset="0"/>
              </a:rPr>
              <a:t> </a:t>
            </a:r>
            <a:r>
              <a:rPr lang="en-GB" sz="1600" dirty="0" err="1">
                <a:latin typeface="Arial" pitchFamily="34" charset="0"/>
              </a:rPr>
              <a:t>auch</a:t>
            </a:r>
            <a:r>
              <a:rPr lang="en-GB" sz="1600" dirty="0">
                <a:latin typeface="Arial" pitchFamily="34" charset="0"/>
              </a:rPr>
              <a:t> </a:t>
            </a:r>
            <a:r>
              <a:rPr lang="en-GB" sz="1600" dirty="0" err="1">
                <a:latin typeface="Arial" pitchFamily="34" charset="0"/>
              </a:rPr>
              <a:t>psychische</a:t>
            </a:r>
            <a:r>
              <a:rPr lang="en-GB" sz="1600" dirty="0">
                <a:latin typeface="Arial" pitchFamily="34" charset="0"/>
              </a:rPr>
              <a:t> </a:t>
            </a:r>
            <a:r>
              <a:rPr lang="en-GB" sz="1600" dirty="0" err="1">
                <a:latin typeface="Arial" pitchFamily="34" charset="0"/>
              </a:rPr>
              <a:t>Aspekte</a:t>
            </a:r>
            <a:r>
              <a:rPr lang="en-GB" sz="1600" dirty="0">
                <a:latin typeface="Arial" pitchFamily="34" charset="0"/>
              </a:rPr>
              <a:t> relevant</a:t>
            </a:r>
          </a:p>
          <a:p>
            <a:pPr marL="742950" lvl="1" indent="-285750">
              <a:spcBef>
                <a:spcPts val="0"/>
              </a:spcBef>
              <a:spcAft>
                <a:spcPts val="600"/>
              </a:spcAft>
              <a:buClr>
                <a:schemeClr val="accent1"/>
              </a:buClr>
              <a:buFont typeface="Wingdings" pitchFamily="2" charset="2"/>
              <a:buChar char="Ø"/>
            </a:pPr>
            <a:r>
              <a:rPr lang="en-GB" sz="1600" dirty="0">
                <a:latin typeface="Arial" pitchFamily="34" charset="0"/>
              </a:rPr>
              <a:t>Psycho-</a:t>
            </a:r>
            <a:r>
              <a:rPr lang="en-GB" sz="1600" dirty="0" err="1">
                <a:latin typeface="Arial" pitchFamily="34" charset="0"/>
              </a:rPr>
              <a:t>physischen</a:t>
            </a:r>
            <a:r>
              <a:rPr lang="en-GB" sz="1600" dirty="0">
                <a:latin typeface="Arial" pitchFamily="34" charset="0"/>
              </a:rPr>
              <a:t> </a:t>
            </a:r>
            <a:r>
              <a:rPr lang="en-GB" sz="1600" dirty="0" err="1">
                <a:latin typeface="Arial" pitchFamily="34" charset="0"/>
              </a:rPr>
              <a:t>Ermüdungsresistenz</a:t>
            </a:r>
            <a:endParaRPr lang="en-GB" sz="1600" dirty="0">
              <a:latin typeface="Arial" pitchFamily="34" charset="0"/>
            </a:endParaRPr>
          </a:p>
        </p:txBody>
      </p:sp>
      <p:sp>
        <p:nvSpPr>
          <p:cNvPr id="9" name="Inhaltsplatzhalter 8">
            <a:extLst>
              <a:ext uri="{FF2B5EF4-FFF2-40B4-BE49-F238E27FC236}">
                <a16:creationId xmlns:a16="http://schemas.microsoft.com/office/drawing/2014/main" id="{874DF11B-56F6-B024-26FD-93D84492D77E}"/>
              </a:ext>
            </a:extLst>
          </p:cNvPr>
          <p:cNvSpPr txBox="1">
            <a:spLocks noGrp="1"/>
          </p:cNvSpPr>
          <p:nvPr>
            <p:ph idx="1"/>
          </p:nvPr>
        </p:nvSpPr>
        <p:spPr>
          <a:xfrm>
            <a:off x="6480484" y="4178045"/>
            <a:ext cx="5335832" cy="1351652"/>
          </a:xfrm>
          <a:prstGeom prst="rect">
            <a:avLst/>
          </a:prstGeom>
          <a:noFill/>
        </p:spPr>
        <p:txBody>
          <a:bodyPr wrap="square">
            <a:spAutoFit/>
          </a:bodyPr>
          <a:lstStyle/>
          <a:p>
            <a:pPr marL="285750" indent="-285750">
              <a:spcBef>
                <a:spcPts val="0"/>
              </a:spcBef>
              <a:spcAft>
                <a:spcPts val="600"/>
              </a:spcAft>
              <a:buClr>
                <a:schemeClr val="accent1"/>
              </a:buClr>
              <a:buFont typeface="Wingdings" pitchFamily="2" charset="2"/>
              <a:buChar char="§"/>
            </a:pPr>
            <a:r>
              <a:rPr lang="en-GB" sz="1600" dirty="0">
                <a:latin typeface="Arial" pitchFamily="34" charset="0"/>
              </a:rPr>
              <a:t>In </a:t>
            </a:r>
            <a:r>
              <a:rPr lang="en-GB" sz="1600" dirty="0" err="1">
                <a:latin typeface="Arial" pitchFamily="34" charset="0"/>
              </a:rPr>
              <a:t>Ausdauersportarten</a:t>
            </a:r>
            <a:r>
              <a:rPr lang="en-GB" sz="1600" dirty="0">
                <a:latin typeface="Arial" pitchFamily="34" charset="0"/>
              </a:rPr>
              <a:t>: </a:t>
            </a:r>
            <a:r>
              <a:rPr lang="en-GB" sz="1600" dirty="0" err="1">
                <a:latin typeface="Arial" pitchFamily="34" charset="0"/>
              </a:rPr>
              <a:t>Ausdauer</a:t>
            </a:r>
            <a:r>
              <a:rPr lang="en-GB" sz="1600" dirty="0">
                <a:latin typeface="Arial" pitchFamily="34" charset="0"/>
              </a:rPr>
              <a:t> </a:t>
            </a:r>
            <a:r>
              <a:rPr lang="en-GB" sz="1600" dirty="0" err="1">
                <a:latin typeface="Arial" pitchFamily="34" charset="0"/>
              </a:rPr>
              <a:t>leistungsbestimmend</a:t>
            </a:r>
            <a:endParaRPr lang="en-GB" sz="1600" dirty="0">
              <a:latin typeface="Arial" pitchFamily="34" charset="0"/>
            </a:endParaRPr>
          </a:p>
          <a:p>
            <a:pPr marL="285750" indent="-285750">
              <a:spcBef>
                <a:spcPts val="0"/>
              </a:spcBef>
              <a:spcAft>
                <a:spcPts val="600"/>
              </a:spcAft>
              <a:buClr>
                <a:schemeClr val="accent1"/>
              </a:buClr>
              <a:buFont typeface="Wingdings" pitchFamily="2" charset="2"/>
              <a:buChar char="§"/>
            </a:pPr>
            <a:r>
              <a:rPr lang="en-GB" sz="1600" dirty="0" err="1">
                <a:latin typeface="Arial" pitchFamily="34" charset="0"/>
              </a:rPr>
              <a:t>Übrige</a:t>
            </a:r>
            <a:r>
              <a:rPr lang="en-GB" sz="1600" dirty="0">
                <a:latin typeface="Arial" pitchFamily="34" charset="0"/>
              </a:rPr>
              <a:t> </a:t>
            </a:r>
            <a:r>
              <a:rPr lang="en-GB" sz="1600" dirty="0" err="1">
                <a:latin typeface="Arial" pitchFamily="34" charset="0"/>
              </a:rPr>
              <a:t>Disziplinen</a:t>
            </a:r>
            <a:r>
              <a:rPr lang="en-GB" sz="1600" dirty="0">
                <a:latin typeface="Arial" pitchFamily="34" charset="0"/>
              </a:rPr>
              <a:t>: </a:t>
            </a:r>
            <a:r>
              <a:rPr lang="en-GB" sz="1600" dirty="0" err="1">
                <a:latin typeface="Arial" pitchFamily="34" charset="0"/>
              </a:rPr>
              <a:t>Ausdauer</a:t>
            </a:r>
            <a:r>
              <a:rPr lang="en-GB" sz="1600" dirty="0">
                <a:latin typeface="Arial" pitchFamily="34" charset="0"/>
              </a:rPr>
              <a:t> </a:t>
            </a:r>
            <a:r>
              <a:rPr lang="en-GB" sz="1600" dirty="0" err="1">
                <a:latin typeface="Arial" pitchFamily="34" charset="0"/>
              </a:rPr>
              <a:t>ist</a:t>
            </a:r>
            <a:r>
              <a:rPr lang="en-GB" sz="1600" dirty="0">
                <a:latin typeface="Arial" pitchFamily="34" charset="0"/>
              </a:rPr>
              <a:t> </a:t>
            </a:r>
            <a:r>
              <a:rPr lang="en-GB" sz="1600" dirty="0" err="1">
                <a:latin typeface="Arial" pitchFamily="34" charset="0"/>
              </a:rPr>
              <a:t>notwendig</a:t>
            </a:r>
            <a:r>
              <a:rPr lang="en-GB" sz="1600" dirty="0">
                <a:latin typeface="Arial" pitchFamily="34" charset="0"/>
              </a:rPr>
              <a:t>, um (</a:t>
            </a:r>
            <a:r>
              <a:rPr lang="en-GB" sz="1600" dirty="0" err="1">
                <a:latin typeface="Arial" pitchFamily="34" charset="0"/>
              </a:rPr>
              <a:t>ausdauernd</a:t>
            </a:r>
            <a:r>
              <a:rPr lang="en-GB" sz="1600" dirty="0">
                <a:latin typeface="Arial" pitchFamily="34" charset="0"/>
              </a:rPr>
              <a:t>) </a:t>
            </a:r>
            <a:r>
              <a:rPr lang="en-GB" sz="1600" dirty="0" err="1">
                <a:latin typeface="Arial" pitchFamily="34" charset="0"/>
              </a:rPr>
              <a:t>trainieren</a:t>
            </a:r>
            <a:r>
              <a:rPr lang="en-GB" sz="1600" dirty="0">
                <a:latin typeface="Arial" pitchFamily="34" charset="0"/>
              </a:rPr>
              <a:t> </a:t>
            </a:r>
            <a:r>
              <a:rPr lang="en-GB" sz="1600" dirty="0" err="1">
                <a:latin typeface="Arial" pitchFamily="34" charset="0"/>
              </a:rPr>
              <a:t>zu</a:t>
            </a:r>
            <a:r>
              <a:rPr lang="en-GB" sz="1600" dirty="0">
                <a:latin typeface="Arial" pitchFamily="34" charset="0"/>
              </a:rPr>
              <a:t> </a:t>
            </a:r>
            <a:r>
              <a:rPr lang="en-GB" sz="1600" dirty="0" err="1">
                <a:latin typeface="Arial" pitchFamily="34" charset="0"/>
              </a:rPr>
              <a:t>können</a:t>
            </a:r>
            <a:r>
              <a:rPr lang="en-GB" sz="1600" dirty="0">
                <a:latin typeface="Arial" pitchFamily="34" charset="0"/>
              </a:rPr>
              <a:t>, </a:t>
            </a:r>
            <a:r>
              <a:rPr lang="en-GB" sz="1600" dirty="0" err="1">
                <a:latin typeface="Arial" pitchFamily="34" charset="0"/>
              </a:rPr>
              <a:t>im</a:t>
            </a:r>
            <a:r>
              <a:rPr lang="en-GB" sz="1600" dirty="0">
                <a:latin typeface="Arial" pitchFamily="34" charset="0"/>
              </a:rPr>
              <a:t> </a:t>
            </a:r>
            <a:r>
              <a:rPr lang="en-GB" sz="1600" dirty="0" err="1">
                <a:latin typeface="Arial" pitchFamily="34" charset="0"/>
              </a:rPr>
              <a:t>Wettkampf</a:t>
            </a:r>
            <a:r>
              <a:rPr lang="en-GB" sz="1600" dirty="0">
                <a:latin typeface="Arial" pitchFamily="34" charset="0"/>
              </a:rPr>
              <a:t> </a:t>
            </a:r>
            <a:r>
              <a:rPr lang="en-GB" sz="1600" dirty="0" err="1">
                <a:latin typeface="Arial" pitchFamily="34" charset="0"/>
              </a:rPr>
              <a:t>erfolgreich</a:t>
            </a:r>
            <a:r>
              <a:rPr lang="en-GB" sz="1600" dirty="0">
                <a:latin typeface="Arial" pitchFamily="34" charset="0"/>
              </a:rPr>
              <a:t> </a:t>
            </a:r>
            <a:r>
              <a:rPr lang="en-GB" sz="1600" dirty="0" err="1">
                <a:latin typeface="Arial" pitchFamily="34" charset="0"/>
              </a:rPr>
              <a:t>zu</a:t>
            </a:r>
            <a:r>
              <a:rPr lang="en-GB" sz="1600" dirty="0">
                <a:latin typeface="Arial" pitchFamily="34" charset="0"/>
              </a:rPr>
              <a:t> sein und </a:t>
            </a:r>
            <a:r>
              <a:rPr lang="en-GB" sz="1600" dirty="0" err="1">
                <a:latin typeface="Arial" pitchFamily="34" charset="0"/>
              </a:rPr>
              <a:t>sich</a:t>
            </a:r>
            <a:r>
              <a:rPr lang="en-GB" sz="1600" dirty="0">
                <a:latin typeface="Arial" pitchFamily="34" charset="0"/>
              </a:rPr>
              <a:t> </a:t>
            </a:r>
            <a:r>
              <a:rPr lang="en-GB" sz="1600" dirty="0" err="1">
                <a:latin typeface="Arial" pitchFamily="34" charset="0"/>
              </a:rPr>
              <a:t>nach</a:t>
            </a:r>
            <a:r>
              <a:rPr lang="en-GB" sz="1600" dirty="0">
                <a:latin typeface="Arial" pitchFamily="34" charset="0"/>
              </a:rPr>
              <a:t> </a:t>
            </a:r>
            <a:r>
              <a:rPr lang="en-GB" sz="1600" dirty="0" err="1">
                <a:latin typeface="Arial" pitchFamily="34" charset="0"/>
              </a:rPr>
              <a:t>körperlichen</a:t>
            </a:r>
            <a:r>
              <a:rPr lang="en-GB" sz="1600" dirty="0">
                <a:latin typeface="Arial" pitchFamily="34" charset="0"/>
              </a:rPr>
              <a:t> </a:t>
            </a:r>
            <a:r>
              <a:rPr lang="en-GB" sz="1600" dirty="0" err="1">
                <a:latin typeface="Arial" pitchFamily="34" charset="0"/>
              </a:rPr>
              <a:t>Belastung</a:t>
            </a:r>
            <a:r>
              <a:rPr lang="en-GB" sz="1600" dirty="0">
                <a:latin typeface="Arial" pitchFamily="34" charset="0"/>
              </a:rPr>
              <a:t> </a:t>
            </a:r>
            <a:r>
              <a:rPr lang="en-GB" sz="1600" dirty="0" err="1">
                <a:latin typeface="Arial" pitchFamily="34" charset="0"/>
              </a:rPr>
              <a:t>rasch</a:t>
            </a:r>
            <a:r>
              <a:rPr lang="en-GB" sz="1600" dirty="0">
                <a:latin typeface="Arial" pitchFamily="34" charset="0"/>
              </a:rPr>
              <a:t> </a:t>
            </a:r>
            <a:r>
              <a:rPr lang="en-GB" sz="1600" dirty="0" err="1">
                <a:latin typeface="Arial" pitchFamily="34" charset="0"/>
              </a:rPr>
              <a:t>zu</a:t>
            </a:r>
            <a:r>
              <a:rPr lang="en-GB" sz="1600" dirty="0">
                <a:latin typeface="Arial" pitchFamily="34" charset="0"/>
              </a:rPr>
              <a:t> </a:t>
            </a:r>
            <a:r>
              <a:rPr lang="en-GB" sz="1600" dirty="0" err="1">
                <a:latin typeface="Arial" pitchFamily="34" charset="0"/>
              </a:rPr>
              <a:t>erholen</a:t>
            </a:r>
            <a:endParaRPr lang="en-GB" sz="1600" dirty="0">
              <a:latin typeface="Arial" pitchFamily="34" charset="0"/>
            </a:endParaRPr>
          </a:p>
        </p:txBody>
      </p:sp>
      <p:pic>
        <p:nvPicPr>
          <p:cNvPr id="10" name="Picture 3">
            <a:extLst>
              <a:ext uri="{FF2B5EF4-FFF2-40B4-BE49-F238E27FC236}">
                <a16:creationId xmlns:a16="http://schemas.microsoft.com/office/drawing/2014/main" id="{DBBB0C2F-0E26-1540-E3E7-ABF033523520}"/>
              </a:ext>
            </a:extLst>
          </p:cNvPr>
          <p:cNvPicPr>
            <a:picLocks noChangeAspect="1"/>
          </p:cNvPicPr>
          <p:nvPr/>
        </p:nvPicPr>
        <p:blipFill>
          <a:blip r:embed="rId3"/>
          <a:stretch>
            <a:fillRect/>
          </a:stretch>
        </p:blipFill>
        <p:spPr>
          <a:xfrm>
            <a:off x="9818688" y="1716555"/>
            <a:ext cx="2082800" cy="2298700"/>
          </a:xfrm>
          <a:prstGeom prst="rect">
            <a:avLst/>
          </a:prstGeom>
        </p:spPr>
      </p:pic>
      <p:sp>
        <p:nvSpPr>
          <p:cNvPr id="2" name="SeitenzahlBenutzerdefiniert">
            <a:extLst>
              <a:ext uri="{FF2B5EF4-FFF2-40B4-BE49-F238E27FC236}">
                <a16:creationId xmlns:a16="http://schemas.microsoft.com/office/drawing/2014/main" id="{F1D0D8A1-4CE7-B867-1E64-60FBDC9BC33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40613298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ECFC91-B968-A7DB-4529-7BB05CAF4C63}"/>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Verletzung</a:t>
            </a:r>
            <a:endParaRPr lang="de-CH" b="0" dirty="0"/>
          </a:p>
        </p:txBody>
      </p:sp>
      <p:sp>
        <p:nvSpPr>
          <p:cNvPr id="5" name="Inhaltsplatzhalter 2">
            <a:extLst>
              <a:ext uri="{FF2B5EF4-FFF2-40B4-BE49-F238E27FC236}">
                <a16:creationId xmlns:a16="http://schemas.microsoft.com/office/drawing/2014/main" id="{6BD0CEE9-D4B5-C1DF-59FA-A11E2F0AB43C}"/>
              </a:ext>
            </a:extLst>
          </p:cNvPr>
          <p:cNvSpPr txBox="1">
            <a:spLocks/>
          </p:cNvSpPr>
          <p:nvPr/>
        </p:nvSpPr>
        <p:spPr bwMode="auto">
          <a:xfrm>
            <a:off x="407368" y="1534002"/>
            <a:ext cx="1023660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de-CH" sz="2400" kern="0" dirty="0">
                <a:solidFill>
                  <a:srgbClr val="000000"/>
                </a:solidFill>
              </a:rPr>
              <a:t>Ursachen</a:t>
            </a:r>
          </a:p>
          <a:p>
            <a:pPr lvl="1">
              <a:defRPr/>
            </a:pPr>
            <a:r>
              <a:rPr lang="de-CH" sz="1800" kern="0" dirty="0">
                <a:solidFill>
                  <a:srgbClr val="000000"/>
                </a:solidFill>
              </a:rPr>
              <a:t>Überforderung / Überschreitung der Belastungsgrenzen</a:t>
            </a:r>
          </a:p>
          <a:p>
            <a:pPr lvl="1">
              <a:defRPr/>
            </a:pPr>
            <a:r>
              <a:rPr lang="de-CH" sz="1800" kern="0" dirty="0">
                <a:solidFill>
                  <a:srgbClr val="000000"/>
                </a:solidFill>
              </a:rPr>
              <a:t>Selbstüberschätzung</a:t>
            </a:r>
          </a:p>
          <a:p>
            <a:pPr lvl="1">
              <a:defRPr/>
            </a:pPr>
            <a:r>
              <a:rPr lang="de-CH" sz="1800" kern="0" dirty="0">
                <a:solidFill>
                  <a:srgbClr val="000000"/>
                </a:solidFill>
              </a:rPr>
              <a:t>Unachtsamkeit und Ermüdung</a:t>
            </a:r>
          </a:p>
          <a:p>
            <a:pPr lvl="1">
              <a:defRPr/>
            </a:pPr>
            <a:r>
              <a:rPr lang="de-CH" sz="1800" kern="0" dirty="0">
                <a:solidFill>
                  <a:srgbClr val="000000"/>
                </a:solidFill>
              </a:rPr>
              <a:t>Fehlendes Aufwärmen</a:t>
            </a:r>
          </a:p>
          <a:p>
            <a:pPr lvl="1">
              <a:defRPr/>
            </a:pPr>
            <a:r>
              <a:rPr lang="de-CH" sz="1800" kern="0" dirty="0">
                <a:solidFill>
                  <a:srgbClr val="000000"/>
                </a:solidFill>
              </a:rPr>
              <a:t>Fremdeinwirkung durch den Gegner</a:t>
            </a:r>
          </a:p>
          <a:p>
            <a:pPr lvl="1">
              <a:defRPr/>
            </a:pPr>
            <a:r>
              <a:rPr lang="de-CH" sz="1800" kern="0" dirty="0">
                <a:solidFill>
                  <a:srgbClr val="000000"/>
                </a:solidFill>
              </a:rPr>
              <a:t>Unzureichende / falsche Sportausrüstung</a:t>
            </a:r>
          </a:p>
          <a:p>
            <a:pPr marL="457200" lvl="1" indent="0">
              <a:buNone/>
              <a:defRPr/>
            </a:pPr>
            <a:endParaRPr lang="de-CH" sz="1600" kern="0" dirty="0">
              <a:solidFill>
                <a:srgbClr val="000000"/>
              </a:solidFill>
            </a:endParaRPr>
          </a:p>
          <a:p>
            <a:pPr>
              <a:defRPr/>
            </a:pPr>
            <a:r>
              <a:rPr lang="de-CH" sz="2400" kern="0" dirty="0">
                <a:solidFill>
                  <a:srgbClr val="000000"/>
                </a:solidFill>
                <a:sym typeface="Wingdings" panose="05000000000000000000" pitchFamily="2" charset="2"/>
              </a:rPr>
              <a:t>Behandlungsmassnahmen bei Muskel- und Gelenkverletzungen</a:t>
            </a:r>
            <a:br>
              <a:rPr lang="de-CH" sz="2400" kern="0" dirty="0">
                <a:solidFill>
                  <a:srgbClr val="000000"/>
                </a:solidFill>
                <a:sym typeface="Wingdings" panose="05000000000000000000" pitchFamily="2" charset="2"/>
              </a:rPr>
            </a:br>
            <a:r>
              <a:rPr lang="de-CH" sz="2400" kern="0" dirty="0">
                <a:solidFill>
                  <a:srgbClr val="000000"/>
                </a:solidFill>
                <a:sym typeface="Wingdings" panose="05000000000000000000" pitchFamily="2" charset="2"/>
              </a:rPr>
              <a:t> PECH-Regel</a:t>
            </a:r>
            <a:endParaRPr lang="de-CH" sz="2400" kern="0" dirty="0">
              <a:solidFill>
                <a:srgbClr val="000000"/>
              </a:solidFill>
            </a:endParaRPr>
          </a:p>
          <a:p>
            <a:pPr lvl="1">
              <a:defRPr/>
            </a:pPr>
            <a:r>
              <a:rPr lang="de-CH" sz="1800" b="1" kern="0" dirty="0">
                <a:solidFill>
                  <a:srgbClr val="000000"/>
                </a:solidFill>
              </a:rPr>
              <a:t>P</a:t>
            </a:r>
            <a:r>
              <a:rPr lang="de-CH" sz="1800" kern="0" dirty="0">
                <a:solidFill>
                  <a:srgbClr val="000000"/>
                </a:solidFill>
              </a:rPr>
              <a:t>ause</a:t>
            </a:r>
          </a:p>
          <a:p>
            <a:pPr lvl="1">
              <a:defRPr/>
            </a:pPr>
            <a:r>
              <a:rPr lang="de-CH" sz="1800" b="1" kern="0" dirty="0">
                <a:solidFill>
                  <a:srgbClr val="000000"/>
                </a:solidFill>
              </a:rPr>
              <a:t>E</a:t>
            </a:r>
            <a:r>
              <a:rPr lang="de-CH" sz="1800" kern="0" dirty="0">
                <a:solidFill>
                  <a:srgbClr val="000000"/>
                </a:solidFill>
              </a:rPr>
              <a:t>is</a:t>
            </a:r>
          </a:p>
          <a:p>
            <a:pPr lvl="1">
              <a:defRPr/>
            </a:pPr>
            <a:r>
              <a:rPr lang="de-CH" sz="1800" b="1" kern="0" dirty="0" err="1">
                <a:solidFill>
                  <a:srgbClr val="000000"/>
                </a:solidFill>
              </a:rPr>
              <a:t>C</a:t>
            </a:r>
            <a:r>
              <a:rPr lang="de-CH" sz="1800" kern="0" dirty="0" err="1">
                <a:solidFill>
                  <a:srgbClr val="000000"/>
                </a:solidFill>
              </a:rPr>
              <a:t>ompression</a:t>
            </a:r>
            <a:endParaRPr lang="de-CH" sz="1800" kern="0" dirty="0">
              <a:solidFill>
                <a:srgbClr val="000000"/>
              </a:solidFill>
            </a:endParaRPr>
          </a:p>
          <a:p>
            <a:pPr lvl="1">
              <a:defRPr/>
            </a:pPr>
            <a:r>
              <a:rPr lang="de-CH" sz="1800" b="1" kern="0" dirty="0">
                <a:solidFill>
                  <a:srgbClr val="000000"/>
                </a:solidFill>
              </a:rPr>
              <a:t>H</a:t>
            </a:r>
            <a:r>
              <a:rPr lang="de-CH" sz="1800" kern="0" dirty="0">
                <a:solidFill>
                  <a:srgbClr val="000000"/>
                </a:solidFill>
              </a:rPr>
              <a:t>ochlagern + </a:t>
            </a:r>
            <a:r>
              <a:rPr lang="de-CH" sz="1800" b="1" kern="0" dirty="0">
                <a:solidFill>
                  <a:srgbClr val="000000"/>
                </a:solidFill>
              </a:rPr>
              <a:t>H</a:t>
            </a:r>
            <a:r>
              <a:rPr lang="de-CH" sz="1800" kern="0" dirty="0">
                <a:solidFill>
                  <a:srgbClr val="000000"/>
                </a:solidFill>
              </a:rPr>
              <a:t>ilfe holen</a:t>
            </a:r>
          </a:p>
        </p:txBody>
      </p:sp>
      <p:sp>
        <p:nvSpPr>
          <p:cNvPr id="3" name="AutoShape 4" descr="Sportverletzungen: Arten &amp; Behandlung">
            <a:extLst>
              <a:ext uri="{FF2B5EF4-FFF2-40B4-BE49-F238E27FC236}">
                <a16:creationId xmlns:a16="http://schemas.microsoft.com/office/drawing/2014/main" id="{99FBE3CA-81F4-DE7C-F7B0-ED6DD4302471}"/>
              </a:ext>
            </a:extLst>
          </p:cNvPr>
          <p:cNvSpPr>
            <a:spLocks noChangeAspect="1" noChangeArrowheads="1"/>
          </p:cNvSpPr>
          <p:nvPr/>
        </p:nvSpPr>
        <p:spPr bwMode="auto">
          <a:xfrm>
            <a:off x="5943600" y="3276600"/>
            <a:ext cx="3320752" cy="33207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7" name="Grafik 6">
            <a:extLst>
              <a:ext uri="{FF2B5EF4-FFF2-40B4-BE49-F238E27FC236}">
                <a16:creationId xmlns:a16="http://schemas.microsoft.com/office/drawing/2014/main" id="{07258B24-08B8-7918-40DE-5508EB7D5C0B}"/>
              </a:ext>
            </a:extLst>
          </p:cNvPr>
          <p:cNvPicPr>
            <a:picLocks noChangeAspect="1"/>
          </p:cNvPicPr>
          <p:nvPr/>
        </p:nvPicPr>
        <p:blipFill>
          <a:blip r:embed="rId3"/>
          <a:stretch>
            <a:fillRect/>
          </a:stretch>
        </p:blipFill>
        <p:spPr>
          <a:xfrm>
            <a:off x="5159896" y="4678310"/>
            <a:ext cx="5811079" cy="1788024"/>
          </a:xfrm>
          <a:prstGeom prst="rect">
            <a:avLst/>
          </a:prstGeom>
        </p:spPr>
      </p:pic>
      <p:sp>
        <p:nvSpPr>
          <p:cNvPr id="2" name="SeitenzahlBenutzerdefiniert">
            <a:extLst>
              <a:ext uri="{FF2B5EF4-FFF2-40B4-BE49-F238E27FC236}">
                <a16:creationId xmlns:a16="http://schemas.microsoft.com/office/drawing/2014/main" id="{C49E8A7C-FAE0-9D62-27AC-8C026E18D72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5290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52C3F-31EB-5CA5-D44A-98665B62403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32EFEEF-D4AC-ECDE-8C3B-1CF071E5EEC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Violation</a:t>
            </a:r>
            <a:endParaRPr lang="de-CH" b="0" dirty="0"/>
          </a:p>
        </p:txBody>
      </p:sp>
      <p:sp>
        <p:nvSpPr>
          <p:cNvPr id="5" name="Inhaltsplatzhalter 2">
            <a:extLst>
              <a:ext uri="{FF2B5EF4-FFF2-40B4-BE49-F238E27FC236}">
                <a16:creationId xmlns:a16="http://schemas.microsoft.com/office/drawing/2014/main" id="{4361A12C-ACAE-892B-764C-400663066863}"/>
              </a:ext>
            </a:extLst>
          </p:cNvPr>
          <p:cNvSpPr txBox="1">
            <a:spLocks/>
          </p:cNvSpPr>
          <p:nvPr/>
        </p:nvSpPr>
        <p:spPr bwMode="auto">
          <a:xfrm>
            <a:off x="407368" y="1534002"/>
            <a:ext cx="1023660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fr-CH" sz="2400" kern="0" dirty="0">
                <a:solidFill>
                  <a:srgbClr val="000000"/>
                </a:solidFill>
              </a:rPr>
              <a:t>Causes</a:t>
            </a:r>
          </a:p>
          <a:p>
            <a:pPr lvl="1">
              <a:defRPr/>
            </a:pPr>
            <a:r>
              <a:rPr lang="fr-CH" sz="1800" kern="0" dirty="0">
                <a:solidFill>
                  <a:srgbClr val="000000"/>
                </a:solidFill>
              </a:rPr>
              <a:t>Surmenage / transgression des limites d’entraînement</a:t>
            </a:r>
          </a:p>
          <a:p>
            <a:pPr lvl="1">
              <a:defRPr/>
            </a:pPr>
            <a:r>
              <a:rPr lang="fr-CH" sz="1800" kern="0" dirty="0">
                <a:solidFill>
                  <a:srgbClr val="000000"/>
                </a:solidFill>
              </a:rPr>
              <a:t>Se surestimer</a:t>
            </a:r>
          </a:p>
          <a:p>
            <a:pPr lvl="1">
              <a:defRPr/>
            </a:pPr>
            <a:r>
              <a:rPr lang="fr-CH" sz="1800" kern="0" dirty="0">
                <a:solidFill>
                  <a:srgbClr val="000000"/>
                </a:solidFill>
              </a:rPr>
              <a:t>Inattention et fatigue</a:t>
            </a:r>
          </a:p>
          <a:p>
            <a:pPr lvl="1">
              <a:defRPr/>
            </a:pPr>
            <a:r>
              <a:rPr lang="fr-CH" sz="1800" kern="0" dirty="0">
                <a:solidFill>
                  <a:srgbClr val="000000"/>
                </a:solidFill>
              </a:rPr>
              <a:t>Absence d’échauffement</a:t>
            </a:r>
          </a:p>
          <a:p>
            <a:pPr lvl="1">
              <a:defRPr/>
            </a:pPr>
            <a:r>
              <a:rPr lang="fr-CH" sz="1800" kern="0" dirty="0">
                <a:solidFill>
                  <a:srgbClr val="000000"/>
                </a:solidFill>
              </a:rPr>
              <a:t>Intervention d’un adversaire </a:t>
            </a:r>
          </a:p>
          <a:p>
            <a:pPr lvl="1">
              <a:defRPr/>
            </a:pPr>
            <a:r>
              <a:rPr lang="fr-CH" sz="1800" kern="0" dirty="0">
                <a:solidFill>
                  <a:srgbClr val="000000"/>
                </a:solidFill>
              </a:rPr>
              <a:t>Équipement sportif insuffisant / faux</a:t>
            </a:r>
          </a:p>
          <a:p>
            <a:pPr marL="457200" lvl="1" indent="0">
              <a:buNone/>
              <a:defRPr/>
            </a:pPr>
            <a:endParaRPr lang="de-CH" sz="1600" kern="0" dirty="0">
              <a:solidFill>
                <a:srgbClr val="000000"/>
              </a:solidFill>
            </a:endParaRPr>
          </a:p>
          <a:p>
            <a:pPr>
              <a:defRPr/>
            </a:pPr>
            <a:r>
              <a:rPr lang="fr-CH" sz="2400" kern="0" dirty="0">
                <a:solidFill>
                  <a:srgbClr val="000000"/>
                </a:solidFill>
                <a:sym typeface="Wingdings" panose="05000000000000000000" pitchFamily="2" charset="2"/>
              </a:rPr>
              <a:t>Mesures thérapeutiques lors de blessures musculaires ou articulaires</a:t>
            </a:r>
            <a:br>
              <a:rPr lang="fr-CH" sz="2400" kern="0" dirty="0">
                <a:solidFill>
                  <a:srgbClr val="000000"/>
                </a:solidFill>
                <a:sym typeface="Wingdings" panose="05000000000000000000" pitchFamily="2" charset="2"/>
              </a:rPr>
            </a:br>
            <a:r>
              <a:rPr lang="fr-CH" sz="2400" kern="0" dirty="0">
                <a:solidFill>
                  <a:srgbClr val="000000"/>
                </a:solidFill>
                <a:sym typeface="Wingdings" panose="05000000000000000000" pitchFamily="2" charset="2"/>
              </a:rPr>
              <a:t> règle d’or: RICE </a:t>
            </a:r>
            <a:r>
              <a:rPr lang="fr-CH" sz="1600" kern="0" dirty="0">
                <a:solidFill>
                  <a:srgbClr val="000000"/>
                </a:solidFill>
                <a:sym typeface="Wingdings" panose="05000000000000000000" pitchFamily="2" charset="2"/>
              </a:rPr>
              <a:t>(anglais)</a:t>
            </a:r>
          </a:p>
          <a:p>
            <a:pPr lvl="1">
              <a:defRPr/>
            </a:pPr>
            <a:r>
              <a:rPr lang="fr-CH" sz="1800" b="1" kern="0" dirty="0" err="1">
                <a:solidFill>
                  <a:srgbClr val="000000"/>
                </a:solidFill>
              </a:rPr>
              <a:t>R</a:t>
            </a:r>
            <a:r>
              <a:rPr lang="fr-CH" sz="1800" kern="0" dirty="0" err="1">
                <a:solidFill>
                  <a:srgbClr val="000000"/>
                </a:solidFill>
              </a:rPr>
              <a:t>est</a:t>
            </a:r>
            <a:r>
              <a:rPr lang="fr-CH" sz="1800" kern="0" dirty="0">
                <a:solidFill>
                  <a:srgbClr val="000000"/>
                </a:solidFill>
              </a:rPr>
              <a:t>  (repos) </a:t>
            </a:r>
          </a:p>
          <a:p>
            <a:pPr lvl="1">
              <a:defRPr/>
            </a:pPr>
            <a:r>
              <a:rPr lang="fr-CH" sz="1800" b="1" kern="0" dirty="0">
                <a:solidFill>
                  <a:srgbClr val="000000"/>
                </a:solidFill>
              </a:rPr>
              <a:t>I</a:t>
            </a:r>
            <a:r>
              <a:rPr lang="fr-CH" sz="1800" kern="0" dirty="0">
                <a:solidFill>
                  <a:srgbClr val="000000"/>
                </a:solidFill>
              </a:rPr>
              <a:t>ce     (glace)</a:t>
            </a:r>
          </a:p>
          <a:p>
            <a:pPr lvl="1">
              <a:defRPr/>
            </a:pPr>
            <a:r>
              <a:rPr lang="fr-CH" sz="1800" b="1" kern="0" dirty="0">
                <a:solidFill>
                  <a:srgbClr val="000000"/>
                </a:solidFill>
              </a:rPr>
              <a:t>C</a:t>
            </a:r>
            <a:r>
              <a:rPr lang="fr-CH" sz="1800" kern="0" dirty="0">
                <a:solidFill>
                  <a:srgbClr val="000000"/>
                </a:solidFill>
              </a:rPr>
              <a:t>ompression</a:t>
            </a:r>
          </a:p>
          <a:p>
            <a:pPr lvl="1">
              <a:defRPr/>
            </a:pPr>
            <a:r>
              <a:rPr lang="fr-CH" sz="1800" b="1" kern="0" dirty="0">
                <a:solidFill>
                  <a:srgbClr val="000000"/>
                </a:solidFill>
              </a:rPr>
              <a:t>E</a:t>
            </a:r>
            <a:r>
              <a:rPr lang="fr-CH" sz="1800" kern="0" dirty="0">
                <a:solidFill>
                  <a:srgbClr val="000000"/>
                </a:solidFill>
              </a:rPr>
              <a:t>lévation  + chercher de l’aide</a:t>
            </a:r>
          </a:p>
        </p:txBody>
      </p:sp>
      <p:pic>
        <p:nvPicPr>
          <p:cNvPr id="2054" name="Picture 6" descr="The RICE protocol: your ally against injuries | Thuasne®">
            <a:extLst>
              <a:ext uri="{FF2B5EF4-FFF2-40B4-BE49-F238E27FC236}">
                <a16:creationId xmlns:a16="http://schemas.microsoft.com/office/drawing/2014/main" id="{68C1831D-D6C1-232A-AB55-930C7C4F1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482" y="4706039"/>
            <a:ext cx="4952606" cy="1854137"/>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7EE5ACDA-7B26-CFD2-A495-281E4097C3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6588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8B066-CA6F-5E69-A13C-5E4DEC1277F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F1DBC65-D005-409A-7198-D7CA7E935485}"/>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Violazione</a:t>
            </a:r>
            <a:endParaRPr lang="de-CH" b="0" dirty="0"/>
          </a:p>
        </p:txBody>
      </p:sp>
      <p:sp>
        <p:nvSpPr>
          <p:cNvPr id="5" name="Inhaltsplatzhalter 2">
            <a:extLst>
              <a:ext uri="{FF2B5EF4-FFF2-40B4-BE49-F238E27FC236}">
                <a16:creationId xmlns:a16="http://schemas.microsoft.com/office/drawing/2014/main" id="{025A7ADA-291E-B98A-0841-844FFECC13DD}"/>
              </a:ext>
            </a:extLst>
          </p:cNvPr>
          <p:cNvSpPr txBox="1">
            <a:spLocks/>
          </p:cNvSpPr>
          <p:nvPr/>
        </p:nvSpPr>
        <p:spPr bwMode="auto">
          <a:xfrm>
            <a:off x="395895" y="1534002"/>
            <a:ext cx="1023660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de-CH" sz="2400" kern="0" dirty="0" err="1">
                <a:solidFill>
                  <a:srgbClr val="000000"/>
                </a:solidFill>
              </a:rPr>
              <a:t>Cause</a:t>
            </a:r>
            <a:endParaRPr lang="de-CH" sz="2400" kern="0" dirty="0">
              <a:solidFill>
                <a:srgbClr val="000000"/>
              </a:solidFill>
            </a:endParaRPr>
          </a:p>
          <a:p>
            <a:pPr lvl="1">
              <a:defRPr/>
            </a:pPr>
            <a:r>
              <a:rPr lang="it-IT" sz="1800" kern="0" dirty="0">
                <a:solidFill>
                  <a:srgbClr val="000000"/>
                </a:solidFill>
              </a:rPr>
              <a:t>Sovraffaticamento / superamento dei limiti di allenamento</a:t>
            </a:r>
          </a:p>
          <a:p>
            <a:pPr lvl="1">
              <a:defRPr/>
            </a:pPr>
            <a:r>
              <a:rPr lang="it-IT" sz="1800" kern="0" dirty="0">
                <a:solidFill>
                  <a:srgbClr val="000000"/>
                </a:solidFill>
              </a:rPr>
              <a:t>Sopravvalutazione delle proprie capacità</a:t>
            </a:r>
          </a:p>
          <a:p>
            <a:pPr lvl="1">
              <a:defRPr/>
            </a:pPr>
            <a:r>
              <a:rPr lang="it-IT" sz="1800" kern="0" dirty="0">
                <a:solidFill>
                  <a:srgbClr val="000000"/>
                </a:solidFill>
              </a:rPr>
              <a:t>Disattenzione e stanchezza</a:t>
            </a:r>
          </a:p>
          <a:p>
            <a:pPr lvl="1">
              <a:defRPr/>
            </a:pPr>
            <a:r>
              <a:rPr lang="it-IT" sz="1800" kern="0" dirty="0">
                <a:solidFill>
                  <a:srgbClr val="000000"/>
                </a:solidFill>
              </a:rPr>
              <a:t>Mancanza di riscaldamento</a:t>
            </a:r>
          </a:p>
          <a:p>
            <a:pPr lvl="1">
              <a:defRPr/>
            </a:pPr>
            <a:r>
              <a:rPr lang="it-IT" sz="1800" kern="0" dirty="0">
                <a:solidFill>
                  <a:srgbClr val="000000"/>
                </a:solidFill>
              </a:rPr>
              <a:t>Intervento di un avversario</a:t>
            </a:r>
          </a:p>
          <a:p>
            <a:pPr lvl="1">
              <a:defRPr/>
            </a:pPr>
            <a:r>
              <a:rPr lang="it-IT" sz="1800" kern="0" dirty="0">
                <a:solidFill>
                  <a:srgbClr val="000000"/>
                </a:solidFill>
              </a:rPr>
              <a:t>Attrezzatura sportiva insufficiente / inadeguata</a:t>
            </a:r>
          </a:p>
          <a:p>
            <a:pPr marL="457200" lvl="1" indent="0">
              <a:buNone/>
              <a:defRPr/>
            </a:pPr>
            <a:endParaRPr lang="de-CH" sz="1600" kern="0" dirty="0">
              <a:solidFill>
                <a:srgbClr val="000000"/>
              </a:solidFill>
            </a:endParaRPr>
          </a:p>
          <a:p>
            <a:r>
              <a:rPr lang="it-IT" sz="2400" dirty="0"/>
              <a:t>Misure terapeutiche in caso di lesioni muscolari o articolari: </a:t>
            </a:r>
            <a:br>
              <a:rPr lang="it-IT" sz="2400" dirty="0"/>
            </a:br>
            <a:r>
              <a:rPr lang="fr-CH" sz="2400" kern="0" dirty="0">
                <a:solidFill>
                  <a:srgbClr val="000000"/>
                </a:solidFill>
                <a:sym typeface="Wingdings" panose="05000000000000000000" pitchFamily="2" charset="2"/>
              </a:rPr>
              <a:t> </a:t>
            </a:r>
            <a:r>
              <a:rPr lang="it-IT" sz="2400" dirty="0"/>
              <a:t>regola d'oro RICE </a:t>
            </a:r>
            <a:r>
              <a:rPr lang="it-IT" sz="1600" dirty="0"/>
              <a:t>(inglese)</a:t>
            </a:r>
          </a:p>
          <a:p>
            <a:pPr lvl="1">
              <a:defRPr/>
            </a:pPr>
            <a:r>
              <a:rPr lang="it-IT" sz="1800" b="1" kern="0" dirty="0" err="1">
                <a:solidFill>
                  <a:srgbClr val="000000"/>
                </a:solidFill>
              </a:rPr>
              <a:t>R</a:t>
            </a:r>
            <a:r>
              <a:rPr lang="it-IT" sz="1800" kern="0" dirty="0" err="1">
                <a:solidFill>
                  <a:srgbClr val="000000"/>
                </a:solidFill>
              </a:rPr>
              <a:t>est</a:t>
            </a:r>
            <a:r>
              <a:rPr lang="it-IT" sz="1800" kern="0" dirty="0">
                <a:solidFill>
                  <a:srgbClr val="000000"/>
                </a:solidFill>
              </a:rPr>
              <a:t> (riposo)</a:t>
            </a:r>
          </a:p>
          <a:p>
            <a:pPr lvl="1">
              <a:defRPr/>
            </a:pPr>
            <a:r>
              <a:rPr lang="it-IT" sz="1800" b="1" kern="0" dirty="0" err="1">
                <a:solidFill>
                  <a:srgbClr val="000000"/>
                </a:solidFill>
              </a:rPr>
              <a:t>I</a:t>
            </a:r>
            <a:r>
              <a:rPr lang="it-IT" sz="1800" kern="0" dirty="0" err="1">
                <a:solidFill>
                  <a:srgbClr val="000000"/>
                </a:solidFill>
              </a:rPr>
              <a:t>ce</a:t>
            </a:r>
            <a:r>
              <a:rPr lang="it-IT" sz="1800" kern="0" dirty="0">
                <a:solidFill>
                  <a:srgbClr val="000000"/>
                </a:solidFill>
              </a:rPr>
              <a:t> (ghiaccio)</a:t>
            </a:r>
          </a:p>
          <a:p>
            <a:pPr lvl="1">
              <a:defRPr/>
            </a:pPr>
            <a:r>
              <a:rPr lang="it-IT" sz="1800" b="1" kern="0" dirty="0" err="1">
                <a:solidFill>
                  <a:srgbClr val="000000"/>
                </a:solidFill>
              </a:rPr>
              <a:t>C</a:t>
            </a:r>
            <a:r>
              <a:rPr lang="it-IT" sz="1800" kern="0" dirty="0" err="1">
                <a:solidFill>
                  <a:srgbClr val="000000"/>
                </a:solidFill>
              </a:rPr>
              <a:t>ompression</a:t>
            </a:r>
            <a:endParaRPr lang="it-IT" sz="1800" kern="0" dirty="0">
              <a:solidFill>
                <a:srgbClr val="000000"/>
              </a:solidFill>
            </a:endParaRPr>
          </a:p>
          <a:p>
            <a:pPr lvl="1">
              <a:defRPr/>
            </a:pPr>
            <a:r>
              <a:rPr lang="it-IT" sz="1800" b="1" kern="0" dirty="0" err="1">
                <a:solidFill>
                  <a:srgbClr val="000000"/>
                </a:solidFill>
              </a:rPr>
              <a:t>E</a:t>
            </a:r>
            <a:r>
              <a:rPr lang="it-IT" sz="1800" kern="0" dirty="0" err="1">
                <a:solidFill>
                  <a:srgbClr val="000000"/>
                </a:solidFill>
              </a:rPr>
              <a:t>levation</a:t>
            </a:r>
            <a:r>
              <a:rPr lang="it-IT" sz="1800" kern="0" dirty="0">
                <a:solidFill>
                  <a:srgbClr val="000000"/>
                </a:solidFill>
              </a:rPr>
              <a:t> + cercare aiuto</a:t>
            </a:r>
          </a:p>
        </p:txBody>
      </p:sp>
      <p:pic>
        <p:nvPicPr>
          <p:cNvPr id="2" name="Picture 6" descr="The RICE protocol: your ally against injuries | Thuasne®">
            <a:extLst>
              <a:ext uri="{FF2B5EF4-FFF2-40B4-BE49-F238E27FC236}">
                <a16:creationId xmlns:a16="http://schemas.microsoft.com/office/drawing/2014/main" id="{89FE999E-E959-425A-8719-67D111A81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482" y="4706039"/>
            <a:ext cx="4952606" cy="1854137"/>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47B133CD-AB3E-EE07-FCD3-65FEBCAEF37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57</a:t>
            </a:r>
            <a:endParaRPr lang="de-CH" sz="900" dirty="0"/>
          </a:p>
        </p:txBody>
      </p:sp>
    </p:spTree>
    <p:extLst>
      <p:ext uri="{BB962C8B-B14F-4D97-AF65-F5344CB8AC3E}">
        <p14:creationId xmlns:p14="http://schemas.microsoft.com/office/powerpoint/2010/main" val="24825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EE55BE2-C868-BD76-6DCA-48227ED55E8C}"/>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Dispens</a:t>
            </a:r>
            <a:endParaRPr lang="de-CH" dirty="0"/>
          </a:p>
        </p:txBody>
      </p:sp>
      <p:sp>
        <p:nvSpPr>
          <p:cNvPr id="5" name="Inhaltsplatzhalter 2">
            <a:extLst>
              <a:ext uri="{FF2B5EF4-FFF2-40B4-BE49-F238E27FC236}">
                <a16:creationId xmlns:a16="http://schemas.microsoft.com/office/drawing/2014/main" id="{7B6C0C60-754F-0E39-9707-58B2869FA35F}"/>
              </a:ext>
            </a:extLst>
          </p:cNvPr>
          <p:cNvSpPr txBox="1">
            <a:spLocks/>
          </p:cNvSpPr>
          <p:nvPr/>
        </p:nvSpPr>
        <p:spPr bwMode="auto">
          <a:xfrm>
            <a:off x="407368" y="1857835"/>
            <a:ext cx="11449272" cy="26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marL="0" indent="0">
              <a:buNone/>
              <a:defRPr/>
            </a:pPr>
            <a:endParaRPr lang="de-CH" sz="2400" kern="0" dirty="0">
              <a:solidFill>
                <a:srgbClr val="000000"/>
              </a:solidFill>
            </a:endParaRPr>
          </a:p>
          <a:p>
            <a:pPr>
              <a:defRPr/>
            </a:pPr>
            <a:r>
              <a:rPr lang="de-CH" sz="2400" kern="0" dirty="0">
                <a:solidFill>
                  <a:srgbClr val="000000"/>
                </a:solidFill>
              </a:rPr>
              <a:t>selbständiges Training gemäss Physio-Programm</a:t>
            </a:r>
          </a:p>
          <a:p>
            <a:pPr lvl="1">
              <a:defRPr/>
            </a:pPr>
            <a:r>
              <a:rPr lang="de-CH" sz="1800" kern="0" dirty="0">
                <a:solidFill>
                  <a:srgbClr val="000000"/>
                </a:solidFill>
              </a:rPr>
              <a:t>Dispens vor dem Sportunterricht vorweisen</a:t>
            </a:r>
          </a:p>
          <a:p>
            <a:pPr lvl="1">
              <a:defRPr/>
            </a:pPr>
            <a:r>
              <a:rPr lang="de-CH" sz="1800" kern="0" dirty="0">
                <a:solidFill>
                  <a:srgbClr val="000000"/>
                </a:solidFill>
              </a:rPr>
              <a:t>Training im Kraftraum – bei Unterrichtsschluss zurück bei der </a:t>
            </a:r>
            <a:r>
              <a:rPr lang="de-CH" sz="1800" kern="0" dirty="0" err="1">
                <a:solidFill>
                  <a:srgbClr val="000000"/>
                </a:solidFill>
              </a:rPr>
              <a:t>Trp</a:t>
            </a:r>
            <a:endParaRPr lang="de-CH" sz="1800" kern="0" dirty="0">
              <a:solidFill>
                <a:srgbClr val="000000"/>
              </a:solidFill>
            </a:endParaRPr>
          </a:p>
          <a:p>
            <a:pPr>
              <a:defRPr/>
            </a:pPr>
            <a:endParaRPr lang="de-CH" sz="2400" kern="0" dirty="0">
              <a:solidFill>
                <a:srgbClr val="000000"/>
              </a:solidFill>
            </a:endParaRPr>
          </a:p>
          <a:p>
            <a:pPr>
              <a:defRPr/>
            </a:pPr>
            <a:r>
              <a:rPr lang="de-CH" sz="2400" kern="0" dirty="0">
                <a:solidFill>
                  <a:srgbClr val="000000"/>
                </a:solidFill>
              </a:rPr>
              <a:t>falls keine sportliche Aktivität möglich ist, fungieren die </a:t>
            </a:r>
            <a:r>
              <a:rPr lang="de-CH" sz="2400" kern="0" dirty="0" err="1">
                <a:solidFill>
                  <a:srgbClr val="000000"/>
                </a:solidFill>
              </a:rPr>
              <a:t>AdA</a:t>
            </a:r>
            <a:r>
              <a:rPr lang="de-CH" sz="2400" kern="0" dirty="0">
                <a:solidFill>
                  <a:srgbClr val="000000"/>
                </a:solidFill>
              </a:rPr>
              <a:t> als Hilfspersonal</a:t>
            </a:r>
          </a:p>
          <a:p>
            <a:pPr lvl="1">
              <a:defRPr/>
            </a:pPr>
            <a:r>
              <a:rPr lang="de-CH" sz="1800" kern="0" dirty="0" err="1">
                <a:solidFill>
                  <a:srgbClr val="000000"/>
                </a:solidFill>
              </a:rPr>
              <a:t>Tenu</a:t>
            </a:r>
            <a:r>
              <a:rPr lang="de-CH" sz="1800" kern="0" dirty="0">
                <a:solidFill>
                  <a:srgbClr val="000000"/>
                </a:solidFill>
              </a:rPr>
              <a:t> Sport (wärmere Kleidung – Möglichkeit mit </a:t>
            </a:r>
            <a:r>
              <a:rPr lang="de-CH" sz="1800" kern="0" dirty="0" err="1">
                <a:solidFill>
                  <a:srgbClr val="000000"/>
                </a:solidFill>
              </a:rPr>
              <a:t>mil</a:t>
            </a:r>
            <a:r>
              <a:rPr lang="de-CH" sz="1800" kern="0" dirty="0">
                <a:solidFill>
                  <a:srgbClr val="000000"/>
                </a:solidFill>
              </a:rPr>
              <a:t> Kleidung zu ergänzen)</a:t>
            </a:r>
          </a:p>
        </p:txBody>
      </p:sp>
      <p:sp>
        <p:nvSpPr>
          <p:cNvPr id="2" name="SeitenzahlBenutzerdefiniert">
            <a:extLst>
              <a:ext uri="{FF2B5EF4-FFF2-40B4-BE49-F238E27FC236}">
                <a16:creationId xmlns:a16="http://schemas.microsoft.com/office/drawing/2014/main" id="{10CCDA90-96CB-F105-E316-6814701B4A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14084123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F85B7-30DE-8709-1329-483EECDF691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9CAFF6E-C66D-F4BB-CA14-D857D587926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Dispense</a:t>
            </a:r>
            <a:endParaRPr lang="de-CH" dirty="0"/>
          </a:p>
        </p:txBody>
      </p:sp>
      <p:sp>
        <p:nvSpPr>
          <p:cNvPr id="5" name="Inhaltsplatzhalter 2">
            <a:extLst>
              <a:ext uri="{FF2B5EF4-FFF2-40B4-BE49-F238E27FC236}">
                <a16:creationId xmlns:a16="http://schemas.microsoft.com/office/drawing/2014/main" id="{7B60A35E-3AD0-93D8-D391-EE6D2D1D6128}"/>
              </a:ext>
            </a:extLst>
          </p:cNvPr>
          <p:cNvSpPr txBox="1">
            <a:spLocks/>
          </p:cNvSpPr>
          <p:nvPr/>
        </p:nvSpPr>
        <p:spPr bwMode="auto">
          <a:xfrm>
            <a:off x="407368" y="1857835"/>
            <a:ext cx="11449272" cy="269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marL="0" indent="0">
              <a:buNone/>
              <a:defRPr/>
            </a:pPr>
            <a:endParaRPr lang="de-CH" sz="2400" kern="0" dirty="0">
              <a:solidFill>
                <a:srgbClr val="000000"/>
              </a:solidFill>
            </a:endParaRPr>
          </a:p>
          <a:p>
            <a:pPr>
              <a:defRPr/>
            </a:pPr>
            <a:r>
              <a:rPr lang="fr-CH" sz="2400" kern="0" dirty="0">
                <a:solidFill>
                  <a:srgbClr val="000000"/>
                </a:solidFill>
              </a:rPr>
              <a:t>Entraînement individuel selon programme de physio</a:t>
            </a:r>
          </a:p>
          <a:p>
            <a:pPr lvl="1">
              <a:defRPr/>
            </a:pPr>
            <a:r>
              <a:rPr lang="fr-CH" sz="1800" kern="0" dirty="0">
                <a:solidFill>
                  <a:srgbClr val="000000"/>
                </a:solidFill>
              </a:rPr>
              <a:t>présenter la dispense avant la leçon d’éducation physique</a:t>
            </a:r>
          </a:p>
          <a:p>
            <a:pPr lvl="1">
              <a:defRPr/>
            </a:pPr>
            <a:r>
              <a:rPr lang="fr-CH" sz="1800" kern="0" dirty="0">
                <a:solidFill>
                  <a:srgbClr val="000000"/>
                </a:solidFill>
              </a:rPr>
              <a:t>entraînement en salle de force – retour au sein de la troupe après l’enseignement.</a:t>
            </a:r>
          </a:p>
          <a:p>
            <a:pPr>
              <a:defRPr/>
            </a:pPr>
            <a:endParaRPr lang="fr-CH" sz="2400" kern="0" dirty="0">
              <a:solidFill>
                <a:srgbClr val="000000"/>
              </a:solidFill>
            </a:endParaRPr>
          </a:p>
          <a:p>
            <a:pPr>
              <a:defRPr/>
            </a:pPr>
            <a:r>
              <a:rPr lang="fr-CH" sz="2400" kern="0" dirty="0">
                <a:solidFill>
                  <a:srgbClr val="000000"/>
                </a:solidFill>
              </a:rPr>
              <a:t>Si l’activité physique est impossible, le mil fonctionne comme personnel auxiliaire </a:t>
            </a:r>
          </a:p>
          <a:p>
            <a:pPr lvl="1">
              <a:defRPr/>
            </a:pPr>
            <a:r>
              <a:rPr lang="fr-CH" sz="1800" kern="0" dirty="0">
                <a:solidFill>
                  <a:srgbClr val="000000"/>
                </a:solidFill>
              </a:rPr>
              <a:t>tenue Sport (habits chauds – possibilité de compléter avec habits militaires)</a:t>
            </a:r>
            <a:endParaRPr lang="de-CH" sz="1800" kern="0" dirty="0">
              <a:solidFill>
                <a:srgbClr val="000000"/>
              </a:solidFill>
            </a:endParaRPr>
          </a:p>
        </p:txBody>
      </p:sp>
      <p:sp>
        <p:nvSpPr>
          <p:cNvPr id="2" name="SeitenzahlBenutzerdefiniert">
            <a:extLst>
              <a:ext uri="{FF2B5EF4-FFF2-40B4-BE49-F238E27FC236}">
                <a16:creationId xmlns:a16="http://schemas.microsoft.com/office/drawing/2014/main" id="{57D0BC26-C1AA-8DFE-8C3F-CE2923CBC8A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35889304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8D60-81AE-0C7E-E9C9-A3DA253400B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B2AD71C-3F6C-7920-D20B-5AD4607DE66B}"/>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Dispensa</a:t>
            </a:r>
            <a:endParaRPr lang="de-CH" dirty="0"/>
          </a:p>
        </p:txBody>
      </p:sp>
      <p:sp>
        <p:nvSpPr>
          <p:cNvPr id="2" name="Inhaltsplatzhalter 2">
            <a:extLst>
              <a:ext uri="{FF2B5EF4-FFF2-40B4-BE49-F238E27FC236}">
                <a16:creationId xmlns:a16="http://schemas.microsoft.com/office/drawing/2014/main" id="{4CFBA986-A1B7-7D02-0496-9253603CA916}"/>
              </a:ext>
            </a:extLst>
          </p:cNvPr>
          <p:cNvSpPr txBox="1">
            <a:spLocks/>
          </p:cNvSpPr>
          <p:nvPr/>
        </p:nvSpPr>
        <p:spPr bwMode="auto">
          <a:xfrm>
            <a:off x="407368" y="1857835"/>
            <a:ext cx="1144927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marL="0" indent="0">
              <a:buNone/>
              <a:defRPr/>
            </a:pPr>
            <a:endParaRPr lang="de-CH" sz="2400" kern="0" dirty="0">
              <a:solidFill>
                <a:srgbClr val="000000"/>
              </a:solidFill>
            </a:endParaRPr>
          </a:p>
          <a:p>
            <a:pPr>
              <a:defRPr/>
            </a:pPr>
            <a:r>
              <a:rPr lang="it-IT" sz="2400" kern="0" dirty="0">
                <a:solidFill>
                  <a:srgbClr val="000000"/>
                </a:solidFill>
              </a:rPr>
              <a:t>Allenamento individuale secondo il programma di fisioterapia</a:t>
            </a:r>
          </a:p>
          <a:p>
            <a:pPr lvl="1">
              <a:defRPr/>
            </a:pPr>
            <a:r>
              <a:rPr lang="it-IT" sz="1800" kern="0" dirty="0">
                <a:solidFill>
                  <a:srgbClr val="000000"/>
                </a:solidFill>
              </a:rPr>
              <a:t>presentare il certificato medico prima della lezione di educazione fisica</a:t>
            </a:r>
          </a:p>
          <a:p>
            <a:pPr lvl="1">
              <a:defRPr/>
            </a:pPr>
            <a:r>
              <a:rPr lang="it-IT" sz="1800" kern="0" dirty="0">
                <a:solidFill>
                  <a:srgbClr val="000000"/>
                </a:solidFill>
              </a:rPr>
              <a:t>allenamento in palestra – ritorno in truppa dopo la lezione</a:t>
            </a:r>
          </a:p>
          <a:p>
            <a:pPr lvl="1">
              <a:defRPr/>
            </a:pPr>
            <a:endParaRPr lang="fr-CH" sz="1800" kern="0" dirty="0">
              <a:solidFill>
                <a:srgbClr val="000000"/>
              </a:solidFill>
            </a:endParaRPr>
          </a:p>
          <a:p>
            <a:pPr>
              <a:defRPr/>
            </a:pPr>
            <a:r>
              <a:rPr lang="it-IT" sz="2400" kern="0" dirty="0">
                <a:solidFill>
                  <a:srgbClr val="000000"/>
                </a:solidFill>
              </a:rPr>
              <a:t>Se l'attività fisica è impossibile, il </a:t>
            </a:r>
            <a:r>
              <a:rPr lang="it-IT" sz="2400" kern="0" dirty="0" err="1">
                <a:solidFill>
                  <a:srgbClr val="000000"/>
                </a:solidFill>
              </a:rPr>
              <a:t>militaio</a:t>
            </a:r>
            <a:r>
              <a:rPr lang="it-IT" sz="2400" kern="0" dirty="0">
                <a:solidFill>
                  <a:srgbClr val="000000"/>
                </a:solidFill>
              </a:rPr>
              <a:t> funge da personale ausiliario</a:t>
            </a:r>
          </a:p>
          <a:p>
            <a:pPr lvl="1">
              <a:defRPr/>
            </a:pPr>
            <a:r>
              <a:rPr lang="it-IT" sz="1800" kern="0" dirty="0">
                <a:solidFill>
                  <a:srgbClr val="000000"/>
                </a:solidFill>
              </a:rPr>
              <a:t>abbigliamento sportivo (abiti caldi – possibilità di integrare con abiti militari)</a:t>
            </a:r>
            <a:endParaRPr lang="de-CH" sz="1800" kern="0" dirty="0">
              <a:solidFill>
                <a:srgbClr val="000000"/>
              </a:solidFill>
            </a:endParaRPr>
          </a:p>
        </p:txBody>
      </p:sp>
      <p:sp>
        <p:nvSpPr>
          <p:cNvPr id="3" name="SeitenzahlBenutzerdefiniert">
            <a:extLst>
              <a:ext uri="{FF2B5EF4-FFF2-40B4-BE49-F238E27FC236}">
                <a16:creationId xmlns:a16="http://schemas.microsoft.com/office/drawing/2014/main" id="{5CC6A3BE-03FC-4A6F-0973-9F79540928B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58</a:t>
            </a:r>
            <a:endParaRPr lang="de-CH" sz="900" dirty="0"/>
          </a:p>
        </p:txBody>
      </p:sp>
    </p:spTree>
    <p:extLst>
      <p:ext uri="{BB962C8B-B14F-4D97-AF65-F5344CB8AC3E}">
        <p14:creationId xmlns:p14="http://schemas.microsoft.com/office/powerpoint/2010/main" val="35411013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id="{78CFD975-5D29-29A6-6C20-F27286561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64152" y="4399136"/>
            <a:ext cx="2458864" cy="2458864"/>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2A09539-4F4C-49B7-3B12-5ADAE8E3AE68}"/>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Regeneration</a:t>
            </a:r>
            <a:endParaRPr lang="de-CH" dirty="0"/>
          </a:p>
        </p:txBody>
      </p:sp>
      <p:sp>
        <p:nvSpPr>
          <p:cNvPr id="5" name="Inhaltsplatzhalter 2">
            <a:extLst>
              <a:ext uri="{FF2B5EF4-FFF2-40B4-BE49-F238E27FC236}">
                <a16:creationId xmlns:a16="http://schemas.microsoft.com/office/drawing/2014/main" id="{FD8C90BC-B601-809B-3005-219945D5E0A8}"/>
              </a:ext>
            </a:extLst>
          </p:cNvPr>
          <p:cNvSpPr txBox="1">
            <a:spLocks noGrp="1"/>
          </p:cNvSpPr>
          <p:nvPr>
            <p:ph idx="1"/>
          </p:nvPr>
        </p:nvSpPr>
        <p:spPr bwMode="auto">
          <a:xfrm>
            <a:off x="407368" y="1865313"/>
            <a:ext cx="7560839" cy="42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de-CH" sz="2400" kern="0" dirty="0">
                <a:solidFill>
                  <a:srgbClr val="000000"/>
                </a:solidFill>
              </a:rPr>
              <a:t>genügend Schlaf (am Wochenende)</a:t>
            </a:r>
          </a:p>
          <a:p>
            <a:pPr marL="0" indent="0">
              <a:buNone/>
              <a:defRPr/>
            </a:pPr>
            <a:endParaRPr lang="de-CH" sz="2400" kern="0" dirty="0">
              <a:solidFill>
                <a:srgbClr val="000000"/>
              </a:solidFill>
            </a:endParaRPr>
          </a:p>
          <a:p>
            <a:pPr>
              <a:defRPr/>
            </a:pPr>
            <a:r>
              <a:rPr lang="de-CH" sz="2400" kern="0" dirty="0">
                <a:solidFill>
                  <a:srgbClr val="000000"/>
                </a:solidFill>
              </a:rPr>
              <a:t>Alkohol mit Mass</a:t>
            </a:r>
          </a:p>
          <a:p>
            <a:pPr>
              <a:defRPr/>
            </a:pPr>
            <a:endParaRPr lang="de-CH" sz="2400" kern="0" dirty="0">
              <a:solidFill>
                <a:srgbClr val="000000"/>
              </a:solidFill>
            </a:endParaRPr>
          </a:p>
          <a:p>
            <a:pPr>
              <a:defRPr/>
            </a:pPr>
            <a:r>
              <a:rPr lang="de-CH" sz="2400" kern="0" dirty="0">
                <a:solidFill>
                  <a:srgbClr val="000000"/>
                </a:solidFill>
              </a:rPr>
              <a:t>ausreichend Flüssigkeit (Wasser) während</a:t>
            </a:r>
            <a:br>
              <a:rPr lang="de-CH" sz="2400" kern="0" dirty="0">
                <a:solidFill>
                  <a:srgbClr val="000000"/>
                </a:solidFill>
              </a:rPr>
            </a:br>
            <a:r>
              <a:rPr lang="de-CH" sz="2400" kern="0" dirty="0">
                <a:solidFill>
                  <a:srgbClr val="000000"/>
                </a:solidFill>
              </a:rPr>
              <a:t>und nach dem Sport aufnehmen</a:t>
            </a:r>
          </a:p>
          <a:p>
            <a:pPr lvl="1">
              <a:buFont typeface="Wingdings" panose="05000000000000000000" pitchFamily="2" charset="2"/>
              <a:buChar char="§"/>
              <a:defRPr/>
            </a:pPr>
            <a:r>
              <a:rPr lang="de-CH" sz="1800" kern="0" dirty="0">
                <a:solidFill>
                  <a:srgbClr val="000000"/>
                </a:solidFill>
              </a:rPr>
              <a:t>regelmässig und in kleinen Mengen</a:t>
            </a:r>
          </a:p>
          <a:p>
            <a:pPr lvl="1">
              <a:buFont typeface="Wingdings" panose="05000000000000000000" pitchFamily="2" charset="2"/>
              <a:buChar char="§"/>
              <a:defRPr/>
            </a:pPr>
            <a:r>
              <a:rPr lang="de-CH" sz="1800" kern="0" dirty="0">
                <a:solidFill>
                  <a:srgbClr val="000000"/>
                </a:solidFill>
              </a:rPr>
              <a:t>bereits vor dem Durstgefühl</a:t>
            </a:r>
          </a:p>
          <a:p>
            <a:pPr marL="0" indent="0">
              <a:buNone/>
              <a:defRPr/>
            </a:pPr>
            <a:endParaRPr lang="de-CH" sz="2400" kern="0" dirty="0">
              <a:solidFill>
                <a:srgbClr val="000000"/>
              </a:solidFill>
            </a:endParaRPr>
          </a:p>
          <a:p>
            <a:pPr>
              <a:defRPr/>
            </a:pPr>
            <a:r>
              <a:rPr lang="de-CH" sz="2400" kern="0" dirty="0">
                <a:solidFill>
                  <a:srgbClr val="000000"/>
                </a:solidFill>
              </a:rPr>
              <a:t>kleiner Snack nach dem Sport (falls keine Mahlzeit) </a:t>
            </a:r>
          </a:p>
        </p:txBody>
      </p:sp>
      <p:pic>
        <p:nvPicPr>
          <p:cNvPr id="6" name="Picture 5">
            <a:extLst>
              <a:ext uri="{FF2B5EF4-FFF2-40B4-BE49-F238E27FC236}">
                <a16:creationId xmlns:a16="http://schemas.microsoft.com/office/drawing/2014/main" id="{685318C0-65FE-8385-34B8-20303A163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551059" y="809444"/>
            <a:ext cx="4373336" cy="24587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ED3309D-7F41-07BC-A866-E83CD81BE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412045" y="2956273"/>
            <a:ext cx="2576246" cy="15701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 Eating Protein Bar Stock Illustrations, Royalty-Free Vector Graphics &amp;  Clip Art - iStock | Woman eating protein bar, Person eating protein bar,  Asian eating protein bar">
            <a:extLst>
              <a:ext uri="{FF2B5EF4-FFF2-40B4-BE49-F238E27FC236}">
                <a16:creationId xmlns:a16="http://schemas.microsoft.com/office/drawing/2014/main" id="{FAF2D72F-300B-4C30-0810-4243CC5903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95" t="14269" r="50000" b="16307"/>
          <a:stretch>
            <a:fillRect/>
          </a:stretch>
        </p:blipFill>
        <p:spPr bwMode="auto">
          <a:xfrm>
            <a:off x="9676307" y="4686842"/>
            <a:ext cx="2176080" cy="2171158"/>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A5B0679B-F15A-096B-A5F0-EBE88170B9F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spTree>
    <p:extLst>
      <p:ext uri="{BB962C8B-B14F-4D97-AF65-F5344CB8AC3E}">
        <p14:creationId xmlns:p14="http://schemas.microsoft.com/office/powerpoint/2010/main" val="26007725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E676-E513-0981-A955-A569F1A0F19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DCE9136-7CA0-36A4-71C9-42BD41ADFB76}"/>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Récupération</a:t>
            </a:r>
            <a:endParaRPr lang="de-CH" dirty="0"/>
          </a:p>
        </p:txBody>
      </p:sp>
      <p:sp>
        <p:nvSpPr>
          <p:cNvPr id="5" name="Inhaltsplatzhalter 2">
            <a:extLst>
              <a:ext uri="{FF2B5EF4-FFF2-40B4-BE49-F238E27FC236}">
                <a16:creationId xmlns:a16="http://schemas.microsoft.com/office/drawing/2014/main" id="{22A3BE54-C59B-41F0-332C-B4FC7732DECE}"/>
              </a:ext>
            </a:extLst>
          </p:cNvPr>
          <p:cNvSpPr txBox="1">
            <a:spLocks noGrp="1"/>
          </p:cNvSpPr>
          <p:nvPr>
            <p:ph idx="1"/>
          </p:nvPr>
        </p:nvSpPr>
        <p:spPr bwMode="auto">
          <a:xfrm>
            <a:off x="356598" y="1865313"/>
            <a:ext cx="10596735" cy="38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fr-CH" sz="2400" kern="0" dirty="0">
                <a:solidFill>
                  <a:srgbClr val="000000"/>
                </a:solidFill>
              </a:rPr>
              <a:t>Dormir suffisamment </a:t>
            </a:r>
            <a:r>
              <a:rPr lang="de-CH" sz="2400" kern="0" dirty="0">
                <a:solidFill>
                  <a:srgbClr val="000000"/>
                </a:solidFill>
              </a:rPr>
              <a:t>(le </a:t>
            </a:r>
            <a:r>
              <a:rPr lang="fr-CH" sz="2400" kern="0" dirty="0" err="1">
                <a:solidFill>
                  <a:srgbClr val="000000"/>
                </a:solidFill>
              </a:rPr>
              <a:t>week</a:t>
            </a:r>
            <a:r>
              <a:rPr lang="de-CH" sz="2400" kern="0" dirty="0">
                <a:solidFill>
                  <a:srgbClr val="000000"/>
                </a:solidFill>
              </a:rPr>
              <a:t>-end)</a:t>
            </a:r>
          </a:p>
          <a:p>
            <a:pPr marL="0" indent="0">
              <a:buNone/>
              <a:defRPr/>
            </a:pPr>
            <a:endParaRPr lang="de-CH" sz="2400" kern="0" dirty="0">
              <a:solidFill>
                <a:srgbClr val="000000"/>
              </a:solidFill>
            </a:endParaRPr>
          </a:p>
          <a:p>
            <a:pPr>
              <a:defRPr/>
            </a:pPr>
            <a:r>
              <a:rPr lang="fr-CH" sz="2400" kern="0" dirty="0">
                <a:solidFill>
                  <a:srgbClr val="000000"/>
                </a:solidFill>
              </a:rPr>
              <a:t>Alcool</a:t>
            </a:r>
            <a:r>
              <a:rPr lang="de-CH" sz="2400" kern="0" dirty="0">
                <a:solidFill>
                  <a:srgbClr val="000000"/>
                </a:solidFill>
              </a:rPr>
              <a:t>: à </a:t>
            </a:r>
            <a:r>
              <a:rPr lang="fr-CH" sz="2400" dirty="0"/>
              <a:t>consommer avec modération</a:t>
            </a:r>
          </a:p>
          <a:p>
            <a:pPr>
              <a:defRPr/>
            </a:pPr>
            <a:endParaRPr lang="de-CH" sz="2400" kern="0" dirty="0">
              <a:solidFill>
                <a:srgbClr val="000000"/>
              </a:solidFill>
            </a:endParaRPr>
          </a:p>
          <a:p>
            <a:pPr>
              <a:defRPr/>
            </a:pPr>
            <a:r>
              <a:rPr lang="fr-CH" sz="2400" kern="0" dirty="0">
                <a:solidFill>
                  <a:srgbClr val="000000"/>
                </a:solidFill>
              </a:rPr>
              <a:t>Boire suffisamment (eau) pendant et après le sport</a:t>
            </a:r>
          </a:p>
          <a:p>
            <a:pPr lvl="1">
              <a:buFont typeface="Wingdings" panose="05000000000000000000" pitchFamily="2" charset="2"/>
              <a:buChar char="§"/>
              <a:defRPr/>
            </a:pPr>
            <a:r>
              <a:rPr lang="fr-CH" sz="1800" kern="0" dirty="0">
                <a:solidFill>
                  <a:srgbClr val="000000"/>
                </a:solidFill>
              </a:rPr>
              <a:t>régulièrement et en petite quantité </a:t>
            </a:r>
          </a:p>
          <a:p>
            <a:pPr lvl="1">
              <a:buFont typeface="Wingdings" panose="05000000000000000000" pitchFamily="2" charset="2"/>
              <a:buChar char="§"/>
              <a:defRPr/>
            </a:pPr>
            <a:r>
              <a:rPr lang="fr-CH" sz="1800" kern="0" dirty="0">
                <a:solidFill>
                  <a:srgbClr val="000000"/>
                </a:solidFill>
              </a:rPr>
              <a:t>avant que le sentiment de soif apparaisse</a:t>
            </a:r>
          </a:p>
          <a:p>
            <a:pPr marL="0" indent="0">
              <a:buNone/>
              <a:defRPr/>
            </a:pPr>
            <a:endParaRPr lang="de-CH" sz="2400" kern="0" dirty="0">
              <a:solidFill>
                <a:srgbClr val="000000"/>
              </a:solidFill>
            </a:endParaRPr>
          </a:p>
          <a:p>
            <a:pPr>
              <a:defRPr/>
            </a:pPr>
            <a:r>
              <a:rPr lang="fr-CH" sz="2400" kern="0" dirty="0">
                <a:solidFill>
                  <a:srgbClr val="000000"/>
                </a:solidFill>
              </a:rPr>
              <a:t>Petit snack après le sport (si pas de repas) </a:t>
            </a:r>
          </a:p>
        </p:txBody>
      </p:sp>
      <p:sp>
        <p:nvSpPr>
          <p:cNvPr id="7" name="SeitenzahlBenutzerdefiniert">
            <a:extLst>
              <a:ext uri="{FF2B5EF4-FFF2-40B4-BE49-F238E27FC236}">
                <a16:creationId xmlns:a16="http://schemas.microsoft.com/office/drawing/2014/main" id="{00BEFA61-6DCE-EF7D-6A58-4CC187117DA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pic>
        <p:nvPicPr>
          <p:cNvPr id="8" name="Picture 14">
            <a:extLst>
              <a:ext uri="{FF2B5EF4-FFF2-40B4-BE49-F238E27FC236}">
                <a16:creationId xmlns:a16="http://schemas.microsoft.com/office/drawing/2014/main" id="{4432DFC3-5684-8B50-7D68-59A23C0758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48128" y="4399136"/>
            <a:ext cx="2458864" cy="24588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D8FD01A-DDF3-02FB-FFFA-7FCB89FE0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35035" y="809444"/>
            <a:ext cx="4373336" cy="2458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78A0A08A-D748-B0F2-EA98-8D44FA30F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196021" y="2956273"/>
            <a:ext cx="2576246" cy="1570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20+ Eating Protein Bar Stock Illustrations, Royalty-Free Vector Graphics &amp;  Clip Art - iStock | Woman eating protein bar, Person eating protein bar,  Asian eating protein bar">
            <a:extLst>
              <a:ext uri="{FF2B5EF4-FFF2-40B4-BE49-F238E27FC236}">
                <a16:creationId xmlns:a16="http://schemas.microsoft.com/office/drawing/2014/main" id="{C52DD686-84B3-6655-25B8-1670E9893E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95" t="14269" r="50000" b="16307"/>
          <a:stretch>
            <a:fillRect/>
          </a:stretch>
        </p:blipFill>
        <p:spPr bwMode="auto">
          <a:xfrm>
            <a:off x="9460283" y="4686842"/>
            <a:ext cx="2176080" cy="217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2836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9F2EB-51DA-EB02-6BF2-81357107EDA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75534ED-2657-C01B-2609-8CEDBFAC8D5A}"/>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Recupero</a:t>
            </a:r>
            <a:endParaRPr lang="de-CH" dirty="0"/>
          </a:p>
        </p:txBody>
      </p:sp>
      <p:sp>
        <p:nvSpPr>
          <p:cNvPr id="5" name="Inhaltsplatzhalter 2">
            <a:extLst>
              <a:ext uri="{FF2B5EF4-FFF2-40B4-BE49-F238E27FC236}">
                <a16:creationId xmlns:a16="http://schemas.microsoft.com/office/drawing/2014/main" id="{5800AC5A-D01A-3622-3631-DF30F4327448}"/>
              </a:ext>
            </a:extLst>
          </p:cNvPr>
          <p:cNvSpPr txBox="1">
            <a:spLocks noGrp="1"/>
          </p:cNvSpPr>
          <p:nvPr>
            <p:ph idx="1"/>
          </p:nvPr>
        </p:nvSpPr>
        <p:spPr bwMode="auto">
          <a:xfrm>
            <a:off x="356599" y="1865313"/>
            <a:ext cx="7323578" cy="42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Char char="•"/>
              <a:defRPr sz="2600">
                <a:solidFill>
                  <a:srgbClr val="808080"/>
                </a:solidFill>
                <a:latin typeface="+mn-lt"/>
              </a:defRPr>
            </a:lvl2pPr>
            <a:lvl3pPr marL="1143000" indent="-228600" algn="l" rtl="0" eaLnBrk="0" fontAlgn="base" hangingPunct="0">
              <a:spcBef>
                <a:spcPct val="20000"/>
              </a:spcBef>
              <a:spcAft>
                <a:spcPct val="0"/>
              </a:spcAft>
              <a:buClr>
                <a:srgbClr val="B2B2B2"/>
              </a:buClr>
              <a:buChar char="•"/>
              <a:defRPr sz="2600">
                <a:solidFill>
                  <a:srgbClr val="B2B2B2"/>
                </a:solidFill>
                <a:latin typeface="+mn-lt"/>
              </a:defRPr>
            </a:lvl3pPr>
            <a:lvl4pPr marL="1600200" indent="-228600" algn="l" rtl="0" eaLnBrk="0" fontAlgn="base" hangingPunct="0">
              <a:spcBef>
                <a:spcPct val="20000"/>
              </a:spcBef>
              <a:spcAft>
                <a:spcPct val="0"/>
              </a:spcAft>
              <a:buClr>
                <a:srgbClr val="C0C0C0"/>
              </a:buClr>
              <a:buChar char="•"/>
              <a:defRPr sz="2600">
                <a:solidFill>
                  <a:srgbClr val="C0C0C0"/>
                </a:solidFill>
                <a:latin typeface="+mn-lt"/>
              </a:defRPr>
            </a:lvl4pPr>
            <a:lvl5pPr marL="2057400" indent="-228600" algn="l" rtl="0" eaLnBrk="0" fontAlgn="base" hangingPunct="0">
              <a:spcBef>
                <a:spcPct val="20000"/>
              </a:spcBef>
              <a:spcAft>
                <a:spcPct val="0"/>
              </a:spcAft>
              <a:buClr>
                <a:srgbClr val="DDDDDD"/>
              </a:buClr>
              <a:buChar char="•"/>
              <a:defRPr sz="2600">
                <a:solidFill>
                  <a:srgbClr val="DDDDDD"/>
                </a:solidFill>
                <a:latin typeface="+mn-lt"/>
              </a:defRPr>
            </a:lvl5pPr>
            <a:lvl6pPr marL="2514600" indent="-228600" algn="l" rtl="0" fontAlgn="base">
              <a:spcBef>
                <a:spcPct val="20000"/>
              </a:spcBef>
              <a:spcAft>
                <a:spcPct val="0"/>
              </a:spcAft>
              <a:buClr>
                <a:srgbClr val="DDDDDD"/>
              </a:buClr>
              <a:buChar char="•"/>
              <a:defRPr sz="2600">
                <a:solidFill>
                  <a:srgbClr val="DDDDDD"/>
                </a:solidFill>
                <a:latin typeface="+mn-lt"/>
              </a:defRPr>
            </a:lvl6pPr>
            <a:lvl7pPr marL="2971800" indent="-228600" algn="l" rtl="0" fontAlgn="base">
              <a:spcBef>
                <a:spcPct val="20000"/>
              </a:spcBef>
              <a:spcAft>
                <a:spcPct val="0"/>
              </a:spcAft>
              <a:buClr>
                <a:srgbClr val="DDDDDD"/>
              </a:buClr>
              <a:buChar char="•"/>
              <a:defRPr sz="2600">
                <a:solidFill>
                  <a:srgbClr val="DDDDDD"/>
                </a:solidFill>
                <a:latin typeface="+mn-lt"/>
              </a:defRPr>
            </a:lvl7pPr>
            <a:lvl8pPr marL="3429000" indent="-228600" algn="l" rtl="0" fontAlgn="base">
              <a:spcBef>
                <a:spcPct val="20000"/>
              </a:spcBef>
              <a:spcAft>
                <a:spcPct val="0"/>
              </a:spcAft>
              <a:buClr>
                <a:srgbClr val="DDDDDD"/>
              </a:buClr>
              <a:buChar char="•"/>
              <a:defRPr sz="2600">
                <a:solidFill>
                  <a:srgbClr val="DDDDDD"/>
                </a:solidFill>
                <a:latin typeface="+mn-lt"/>
              </a:defRPr>
            </a:lvl8pPr>
            <a:lvl9pPr marL="3886200" indent="-228600" algn="l" rtl="0" fontAlgn="base">
              <a:spcBef>
                <a:spcPct val="20000"/>
              </a:spcBef>
              <a:spcAft>
                <a:spcPct val="0"/>
              </a:spcAft>
              <a:buClr>
                <a:srgbClr val="DDDDDD"/>
              </a:buClr>
              <a:buChar char="•"/>
              <a:defRPr sz="2600">
                <a:solidFill>
                  <a:srgbClr val="DDDDDD"/>
                </a:solidFill>
                <a:latin typeface="+mn-lt"/>
              </a:defRPr>
            </a:lvl9pPr>
          </a:lstStyle>
          <a:p>
            <a:pPr>
              <a:defRPr/>
            </a:pPr>
            <a:r>
              <a:rPr lang="it-IT" sz="2400" kern="0" dirty="0">
                <a:solidFill>
                  <a:srgbClr val="000000"/>
                </a:solidFill>
              </a:rPr>
              <a:t>Dormire a sufficienza (nel fine settimana)</a:t>
            </a:r>
            <a:endParaRPr lang="de-CH" sz="2400" kern="0" dirty="0">
              <a:solidFill>
                <a:srgbClr val="000000"/>
              </a:solidFill>
            </a:endParaRPr>
          </a:p>
          <a:p>
            <a:pPr>
              <a:defRPr/>
            </a:pPr>
            <a:endParaRPr lang="de-CH" sz="2400" kern="0" dirty="0">
              <a:solidFill>
                <a:srgbClr val="000000"/>
              </a:solidFill>
            </a:endParaRPr>
          </a:p>
          <a:p>
            <a:pPr>
              <a:defRPr/>
            </a:pPr>
            <a:r>
              <a:rPr lang="de-CH" sz="2400" kern="0" dirty="0" err="1">
                <a:solidFill>
                  <a:srgbClr val="000000"/>
                </a:solidFill>
              </a:rPr>
              <a:t>Alcol</a:t>
            </a:r>
            <a:r>
              <a:rPr lang="de-CH" sz="2400" kern="0" dirty="0">
                <a:solidFill>
                  <a:srgbClr val="000000"/>
                </a:solidFill>
              </a:rPr>
              <a:t>: </a:t>
            </a:r>
            <a:r>
              <a:rPr lang="de-CH" sz="2400" kern="0" dirty="0" err="1">
                <a:solidFill>
                  <a:srgbClr val="000000"/>
                </a:solidFill>
              </a:rPr>
              <a:t>consumare</a:t>
            </a:r>
            <a:r>
              <a:rPr lang="de-CH" sz="2400" kern="0" dirty="0">
                <a:solidFill>
                  <a:srgbClr val="000000"/>
                </a:solidFill>
              </a:rPr>
              <a:t> </a:t>
            </a:r>
            <a:r>
              <a:rPr lang="de-CH" sz="2400" kern="0" dirty="0" err="1">
                <a:solidFill>
                  <a:srgbClr val="000000"/>
                </a:solidFill>
              </a:rPr>
              <a:t>con</a:t>
            </a:r>
            <a:r>
              <a:rPr lang="de-CH" sz="2400" kern="0" dirty="0">
                <a:solidFill>
                  <a:srgbClr val="000000"/>
                </a:solidFill>
              </a:rPr>
              <a:t> </a:t>
            </a:r>
            <a:r>
              <a:rPr lang="de-CH" sz="2400" kern="0" dirty="0" err="1">
                <a:solidFill>
                  <a:srgbClr val="000000"/>
                </a:solidFill>
              </a:rPr>
              <a:t>moderazione</a:t>
            </a:r>
            <a:endParaRPr lang="de-CH" sz="2400" kern="0" dirty="0">
              <a:solidFill>
                <a:srgbClr val="000000"/>
              </a:solidFill>
            </a:endParaRPr>
          </a:p>
          <a:p>
            <a:pPr>
              <a:defRPr/>
            </a:pPr>
            <a:endParaRPr lang="de-CH" sz="2400" kern="0" dirty="0">
              <a:solidFill>
                <a:srgbClr val="000000"/>
              </a:solidFill>
            </a:endParaRPr>
          </a:p>
          <a:p>
            <a:pPr>
              <a:defRPr/>
            </a:pPr>
            <a:r>
              <a:rPr lang="it-IT" sz="2400" kern="0" dirty="0">
                <a:solidFill>
                  <a:srgbClr val="000000"/>
                </a:solidFill>
              </a:rPr>
              <a:t>Bere a sufficienza (acqua) durante e dopo lo sport</a:t>
            </a:r>
          </a:p>
          <a:p>
            <a:pPr lvl="1">
              <a:buFont typeface="Wingdings" panose="05000000000000000000" pitchFamily="2" charset="2"/>
              <a:buChar char="§"/>
              <a:defRPr/>
            </a:pPr>
            <a:r>
              <a:rPr lang="it-IT" sz="1800" kern="0" dirty="0" err="1">
                <a:solidFill>
                  <a:srgbClr val="000000"/>
                </a:solidFill>
              </a:rPr>
              <a:t>egolarmente</a:t>
            </a:r>
            <a:r>
              <a:rPr lang="it-IT" sz="1800" kern="0" dirty="0">
                <a:solidFill>
                  <a:srgbClr val="000000"/>
                </a:solidFill>
              </a:rPr>
              <a:t> e in piccole quantità</a:t>
            </a:r>
          </a:p>
          <a:p>
            <a:pPr lvl="1">
              <a:buFont typeface="Wingdings" panose="05000000000000000000" pitchFamily="2" charset="2"/>
              <a:buChar char="§"/>
              <a:defRPr/>
            </a:pPr>
            <a:r>
              <a:rPr lang="it-IT" sz="1800" kern="0" dirty="0">
                <a:solidFill>
                  <a:srgbClr val="000000"/>
                </a:solidFill>
              </a:rPr>
              <a:t>prima che compaia la sensazione di sete</a:t>
            </a:r>
          </a:p>
          <a:p>
            <a:pPr marL="457200" lvl="1" indent="0">
              <a:buNone/>
              <a:defRPr/>
            </a:pPr>
            <a:endParaRPr lang="de-CH" sz="2400" kern="0" dirty="0">
              <a:solidFill>
                <a:srgbClr val="000000"/>
              </a:solidFill>
            </a:endParaRPr>
          </a:p>
          <a:p>
            <a:pPr>
              <a:defRPr/>
            </a:pPr>
            <a:r>
              <a:rPr lang="it-IT" sz="2400" kern="0" dirty="0">
                <a:solidFill>
                  <a:srgbClr val="000000"/>
                </a:solidFill>
              </a:rPr>
              <a:t>Piccolo spuntino dopo lo sport</a:t>
            </a:r>
            <a:br>
              <a:rPr lang="it-IT" sz="2400" kern="0" dirty="0">
                <a:solidFill>
                  <a:srgbClr val="000000"/>
                </a:solidFill>
              </a:rPr>
            </a:br>
            <a:r>
              <a:rPr lang="it-IT" sz="2400" kern="0" dirty="0">
                <a:solidFill>
                  <a:srgbClr val="000000"/>
                </a:solidFill>
              </a:rPr>
              <a:t>(se non si consuma un pasto)</a:t>
            </a:r>
            <a:endParaRPr lang="de-CH" sz="2400" kern="0" dirty="0">
              <a:solidFill>
                <a:srgbClr val="000000"/>
              </a:solidFill>
            </a:endParaRPr>
          </a:p>
        </p:txBody>
      </p:sp>
      <p:sp>
        <p:nvSpPr>
          <p:cNvPr id="2" name="SeitenzahlBenutzerdefiniert">
            <a:extLst>
              <a:ext uri="{FF2B5EF4-FFF2-40B4-BE49-F238E27FC236}">
                <a16:creationId xmlns:a16="http://schemas.microsoft.com/office/drawing/2014/main" id="{A5A25EBC-EE8C-2E70-4C76-34415BDCFC3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59</a:t>
            </a:r>
            <a:endParaRPr lang="de-CH" sz="900" dirty="0"/>
          </a:p>
        </p:txBody>
      </p:sp>
      <p:pic>
        <p:nvPicPr>
          <p:cNvPr id="13" name="Picture 14">
            <a:extLst>
              <a:ext uri="{FF2B5EF4-FFF2-40B4-BE49-F238E27FC236}">
                <a16:creationId xmlns:a16="http://schemas.microsoft.com/office/drawing/2014/main" id="{023F8A3F-4D20-4BFC-8063-913B32FD9C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248128" y="4399136"/>
            <a:ext cx="2458864" cy="2458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6FE457FD-8165-35D5-1CAF-DCA10FF74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35035" y="809444"/>
            <a:ext cx="4373336" cy="24587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00124BF-BA09-2F6D-1D48-C301811F4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196021" y="2956273"/>
            <a:ext cx="2576246" cy="1570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20+ Eating Protein Bar Stock Illustrations, Royalty-Free Vector Graphics &amp;  Clip Art - iStock | Woman eating protein bar, Person eating protein bar,  Asian eating protein bar">
            <a:extLst>
              <a:ext uri="{FF2B5EF4-FFF2-40B4-BE49-F238E27FC236}">
                <a16:creationId xmlns:a16="http://schemas.microsoft.com/office/drawing/2014/main" id="{22A263D7-A640-1008-6623-E8D65F2631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95" t="14269" r="50000" b="16307"/>
          <a:stretch>
            <a:fillRect/>
          </a:stretch>
        </p:blipFill>
        <p:spPr bwMode="auto">
          <a:xfrm>
            <a:off x="9460283" y="4686842"/>
            <a:ext cx="2176080" cy="217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7108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47CBFBF-3C27-A3D7-2295-337CAB441CF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in der Schule/im Lehrgang</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Lebensmittelpyramide</a:t>
            </a:r>
            <a:endParaRPr lang="de-CH" dirty="0"/>
          </a:p>
        </p:txBody>
      </p:sp>
      <p:pic>
        <p:nvPicPr>
          <p:cNvPr id="3" name="Grafik 2">
            <a:extLst>
              <a:ext uri="{FF2B5EF4-FFF2-40B4-BE49-F238E27FC236}">
                <a16:creationId xmlns:a16="http://schemas.microsoft.com/office/drawing/2014/main" id="{17423BBF-9ED6-6701-7A99-1D9866EE21BD}"/>
              </a:ext>
            </a:extLst>
          </p:cNvPr>
          <p:cNvPicPr>
            <a:picLocks noChangeAspect="1"/>
          </p:cNvPicPr>
          <p:nvPr/>
        </p:nvPicPr>
        <p:blipFill>
          <a:blip r:embed="rId3"/>
          <a:stretch>
            <a:fillRect/>
          </a:stretch>
        </p:blipFill>
        <p:spPr>
          <a:xfrm>
            <a:off x="1570993" y="1647582"/>
            <a:ext cx="9050013" cy="4229690"/>
          </a:xfrm>
          <a:prstGeom prst="rect">
            <a:avLst/>
          </a:prstGeom>
        </p:spPr>
      </p:pic>
      <p:sp>
        <p:nvSpPr>
          <p:cNvPr id="6" name="SeitenzahlBenutzerdefiniert">
            <a:extLst>
              <a:ext uri="{FF2B5EF4-FFF2-40B4-BE49-F238E27FC236}">
                <a16:creationId xmlns:a16="http://schemas.microsoft.com/office/drawing/2014/main" id="{4C5473E1-F0C9-C316-49A7-83440C8D9A8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256488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B93C-EA58-C5A3-7506-D3DA78E99D6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5AE1576-76E8-8738-ADCC-90FDE8E94559}"/>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Qualités</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athlétiques</a:t>
            </a:r>
            <a:r>
              <a:rPr lang="de-CH" kern="0" dirty="0">
                <a:latin typeface="Arial" panose="020B0604020202020204" pitchFamily="34" charset="0"/>
                <a:cs typeface="Arial" panose="020B0604020202020204" pitchFamily="34" charset="0"/>
              </a:rPr>
              <a:t> – </a:t>
            </a:r>
            <a:r>
              <a:rPr lang="de-CH" kern="0" dirty="0" err="1">
                <a:latin typeface="Arial" panose="020B0604020202020204" pitchFamily="34" charset="0"/>
                <a:cs typeface="Arial" panose="020B0604020202020204" pitchFamily="34" charset="0"/>
              </a:rPr>
              <a:t>endurance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Définition</a:t>
            </a:r>
            <a:endParaRPr lang="de-CH" b="0" dirty="0"/>
          </a:p>
        </p:txBody>
      </p:sp>
      <p:sp>
        <p:nvSpPr>
          <p:cNvPr id="5" name="Abgerundetes Rechteck 3">
            <a:extLst>
              <a:ext uri="{FF2B5EF4-FFF2-40B4-BE49-F238E27FC236}">
                <a16:creationId xmlns:a16="http://schemas.microsoft.com/office/drawing/2014/main" id="{8A650507-0EB0-EB12-EB88-216A1FA54467}"/>
              </a:ext>
            </a:extLst>
          </p:cNvPr>
          <p:cNvSpPr/>
          <p:nvPr/>
        </p:nvSpPr>
        <p:spPr bwMode="auto">
          <a:xfrm>
            <a:off x="2450514" y="1866324"/>
            <a:ext cx="7290972"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spcAft>
                <a:spcPts val="600"/>
              </a:spcAft>
              <a:defRPr/>
            </a:pPr>
            <a:r>
              <a:rPr lang="en-GB" sz="2000" dirty="0" err="1"/>
              <a:t>L'endurance</a:t>
            </a:r>
            <a:r>
              <a:rPr lang="en-GB" sz="2000" dirty="0"/>
              <a:t> est la </a:t>
            </a:r>
            <a:r>
              <a:rPr lang="en-GB" sz="2000" dirty="0" err="1"/>
              <a:t>capacité</a:t>
            </a:r>
            <a:r>
              <a:rPr lang="en-GB" sz="2000" dirty="0"/>
              <a:t> à </a:t>
            </a:r>
            <a:r>
              <a:rPr lang="en-GB" sz="2000" dirty="0" err="1"/>
              <a:t>maintenir</a:t>
            </a:r>
            <a:r>
              <a:rPr lang="en-GB" sz="2000" dirty="0"/>
              <a:t> </a:t>
            </a:r>
            <a:r>
              <a:rPr lang="en-GB" sz="2000" dirty="0" err="1"/>
              <a:t>une</a:t>
            </a:r>
            <a:r>
              <a:rPr lang="en-GB" sz="2000" dirty="0"/>
              <a:t> performance donnée </a:t>
            </a:r>
            <a:r>
              <a:rPr lang="en-GB" sz="2000" dirty="0" err="1"/>
              <a:t>jusqu'à</a:t>
            </a:r>
            <a:r>
              <a:rPr lang="en-GB" sz="2000" dirty="0"/>
              <a:t> </a:t>
            </a:r>
            <a:r>
              <a:rPr lang="en-GB" sz="2000" dirty="0" err="1"/>
              <a:t>l'arrivée</a:t>
            </a:r>
            <a:r>
              <a:rPr lang="en-GB" sz="2000" dirty="0"/>
              <a:t> </a:t>
            </a:r>
            <a:r>
              <a:rPr lang="en-GB" sz="2000" dirty="0" err="1"/>
              <a:t>ou</a:t>
            </a:r>
            <a:r>
              <a:rPr lang="en-GB" sz="2000" dirty="0"/>
              <a:t> à supporter un effort </a:t>
            </a:r>
            <a:r>
              <a:rPr lang="en-GB" sz="2000" dirty="0" err="1"/>
              <a:t>donné</a:t>
            </a:r>
            <a:r>
              <a:rPr lang="en-GB" sz="2000" dirty="0"/>
              <a:t> sans </a:t>
            </a:r>
            <a:r>
              <a:rPr lang="en-GB" sz="2000" dirty="0" err="1"/>
              <a:t>signe</a:t>
            </a:r>
            <a:r>
              <a:rPr lang="en-GB" sz="2000" dirty="0"/>
              <a:t> de fatigue notable pendant la </a:t>
            </a:r>
            <a:r>
              <a:rPr lang="en-GB" sz="2000" dirty="0" err="1"/>
              <a:t>période</a:t>
            </a:r>
            <a:r>
              <a:rPr lang="en-GB" sz="2000" dirty="0"/>
              <a:t> la plus longue possible.</a:t>
            </a:r>
            <a:endParaRPr lang="en-GB" sz="2000" b="1" dirty="0"/>
          </a:p>
        </p:txBody>
      </p:sp>
      <p:sp>
        <p:nvSpPr>
          <p:cNvPr id="8" name="Textfeld 7">
            <a:extLst>
              <a:ext uri="{FF2B5EF4-FFF2-40B4-BE49-F238E27FC236}">
                <a16:creationId xmlns:a16="http://schemas.microsoft.com/office/drawing/2014/main" id="{D1CD9B66-09CE-BB73-A98D-B46191783DAF}"/>
              </a:ext>
            </a:extLst>
          </p:cNvPr>
          <p:cNvSpPr txBox="1"/>
          <p:nvPr/>
        </p:nvSpPr>
        <p:spPr>
          <a:xfrm>
            <a:off x="375684" y="4149080"/>
            <a:ext cx="5936340" cy="2123658"/>
          </a:xfrm>
          <a:prstGeom prst="rect">
            <a:avLst/>
          </a:prstGeom>
          <a:noFill/>
        </p:spPr>
        <p:txBody>
          <a:bodyPr wrap="square">
            <a:spAutoFit/>
          </a:bodyPr>
          <a:lstStyle/>
          <a:p>
            <a:pPr marL="285750" indent="-285750">
              <a:spcBef>
                <a:spcPts val="0"/>
              </a:spcBef>
              <a:spcAft>
                <a:spcPts val="600"/>
              </a:spcAft>
              <a:buClr>
                <a:schemeClr val="accent1"/>
              </a:buClr>
              <a:buFont typeface="Wingdings" pitchFamily="2" charset="2"/>
              <a:buChar char="§"/>
            </a:pPr>
            <a:r>
              <a:rPr lang="en-GB" sz="1600" dirty="0" err="1"/>
              <a:t>Également</a:t>
            </a:r>
            <a:r>
              <a:rPr lang="en-GB" sz="1600" dirty="0"/>
              <a:t>: </a:t>
            </a:r>
            <a:r>
              <a:rPr lang="en-GB" sz="1600" dirty="0" err="1"/>
              <a:t>résistance</a:t>
            </a:r>
            <a:r>
              <a:rPr lang="en-GB" sz="1600" dirty="0"/>
              <a:t> à la fatigue et base </a:t>
            </a:r>
            <a:r>
              <a:rPr lang="en-GB" sz="1600" dirty="0" err="1"/>
              <a:t>d'une</a:t>
            </a:r>
            <a:r>
              <a:rPr lang="en-GB" sz="1600" dirty="0"/>
              <a:t> </a:t>
            </a:r>
            <a:r>
              <a:rPr lang="en-GB" sz="1600" dirty="0" err="1"/>
              <a:t>capacité</a:t>
            </a:r>
            <a:r>
              <a:rPr lang="en-GB" sz="1600" dirty="0"/>
              <a:t> de </a:t>
            </a:r>
            <a:r>
              <a:rPr lang="en-GB" sz="1600" dirty="0" err="1"/>
              <a:t>récupération</a:t>
            </a:r>
            <a:r>
              <a:rPr lang="en-GB" sz="1600" dirty="0"/>
              <a:t> </a:t>
            </a:r>
            <a:r>
              <a:rPr lang="en-GB" sz="1600" dirty="0" err="1"/>
              <a:t>rapide</a:t>
            </a:r>
            <a:r>
              <a:rPr lang="en-GB" sz="1600" dirty="0"/>
              <a:t> </a:t>
            </a:r>
          </a:p>
          <a:p>
            <a:pPr marL="285750" indent="-285750">
              <a:spcBef>
                <a:spcPts val="0"/>
              </a:spcBef>
              <a:spcAft>
                <a:spcPts val="600"/>
              </a:spcAft>
              <a:buClr>
                <a:schemeClr val="accent1"/>
              </a:buClr>
              <a:buFont typeface="Wingdings" pitchFamily="2" charset="2"/>
              <a:buChar char="§"/>
            </a:pPr>
            <a:r>
              <a:rPr lang="en-GB" sz="1600" dirty="0"/>
              <a:t>Terme </a:t>
            </a:r>
            <a:r>
              <a:rPr lang="en-GB" sz="1600" dirty="0" err="1"/>
              <a:t>complexe</a:t>
            </a:r>
            <a:r>
              <a:rPr lang="en-GB" sz="1600" dirty="0"/>
              <a:t> et </a:t>
            </a:r>
            <a:r>
              <a:rPr lang="en-GB" sz="1600" dirty="0" err="1"/>
              <a:t>controversé</a:t>
            </a:r>
            <a:endParaRPr lang="en-GB" sz="1600" dirty="0"/>
          </a:p>
          <a:p>
            <a:pPr marL="742950" lvl="1" indent="-285750">
              <a:spcBef>
                <a:spcPts val="0"/>
              </a:spcBef>
              <a:spcAft>
                <a:spcPts val="600"/>
              </a:spcAft>
              <a:buClr>
                <a:schemeClr val="accent1"/>
              </a:buClr>
              <a:buFont typeface="Wingdings" pitchFamily="2" charset="2"/>
              <a:buChar char="Ø"/>
            </a:pPr>
            <a:r>
              <a:rPr lang="en-GB" sz="1600" dirty="0" err="1"/>
              <a:t>d'une</a:t>
            </a:r>
            <a:r>
              <a:rPr lang="en-GB" sz="1600" dirty="0"/>
              <a:t> part, </a:t>
            </a:r>
            <a:r>
              <a:rPr lang="en-GB" sz="1600" dirty="0" err="1"/>
              <a:t>déterminée</a:t>
            </a:r>
            <a:r>
              <a:rPr lang="en-GB" sz="1600" dirty="0"/>
              <a:t> par </a:t>
            </a:r>
            <a:r>
              <a:rPr lang="en-GB" sz="1600" dirty="0" err="1"/>
              <a:t>l'activité</a:t>
            </a:r>
            <a:r>
              <a:rPr lang="en-GB" sz="1600" dirty="0"/>
              <a:t> </a:t>
            </a:r>
            <a:r>
              <a:rPr lang="en-GB" sz="1600" dirty="0" err="1"/>
              <a:t>métabolique</a:t>
            </a:r>
            <a:endParaRPr lang="en-GB" sz="1600" dirty="0"/>
          </a:p>
          <a:p>
            <a:pPr marL="742950" lvl="1" indent="-285750">
              <a:spcBef>
                <a:spcPts val="0"/>
              </a:spcBef>
              <a:spcAft>
                <a:spcPts val="600"/>
              </a:spcAft>
              <a:buClr>
                <a:schemeClr val="accent1"/>
              </a:buClr>
              <a:buFont typeface="Wingdings" pitchFamily="2" charset="2"/>
              <a:buChar char="Ø"/>
            </a:pPr>
            <a:r>
              <a:rPr lang="en-GB" sz="1600" dirty="0" err="1"/>
              <a:t>d'autre</a:t>
            </a:r>
            <a:r>
              <a:rPr lang="en-GB" sz="1600" dirty="0"/>
              <a:t> part, les aspects </a:t>
            </a:r>
            <a:r>
              <a:rPr lang="en-GB" sz="1600" dirty="0" err="1"/>
              <a:t>psychologiques</a:t>
            </a:r>
            <a:r>
              <a:rPr lang="en-GB" sz="1600" dirty="0"/>
              <a:t> </a:t>
            </a:r>
            <a:r>
              <a:rPr lang="en-GB" sz="1600" dirty="0" err="1"/>
              <a:t>sont</a:t>
            </a:r>
            <a:r>
              <a:rPr lang="en-GB" sz="1600" dirty="0"/>
              <a:t> </a:t>
            </a:r>
            <a:r>
              <a:rPr lang="en-GB" sz="1600" dirty="0" err="1"/>
              <a:t>également</a:t>
            </a:r>
            <a:r>
              <a:rPr lang="en-GB" sz="1600" dirty="0"/>
              <a:t> </a:t>
            </a:r>
            <a:r>
              <a:rPr lang="en-GB" sz="1600" dirty="0" err="1"/>
              <a:t>pertinents</a:t>
            </a:r>
            <a:endParaRPr lang="en-GB" sz="1600" dirty="0"/>
          </a:p>
          <a:p>
            <a:pPr marL="742950" lvl="1" indent="-285750">
              <a:spcBef>
                <a:spcPts val="0"/>
              </a:spcBef>
              <a:spcAft>
                <a:spcPts val="600"/>
              </a:spcAft>
              <a:buClr>
                <a:schemeClr val="accent1"/>
              </a:buClr>
              <a:buFont typeface="Wingdings" pitchFamily="2" charset="2"/>
              <a:buChar char="Ø"/>
            </a:pPr>
            <a:r>
              <a:rPr lang="en-GB" sz="1600" dirty="0" err="1"/>
              <a:t>résistance</a:t>
            </a:r>
            <a:r>
              <a:rPr lang="en-GB" sz="1600" dirty="0"/>
              <a:t> psycho-physique à la fatigue</a:t>
            </a:r>
          </a:p>
        </p:txBody>
      </p:sp>
      <p:sp>
        <p:nvSpPr>
          <p:cNvPr id="9" name="Inhaltsplatzhalter 8">
            <a:extLst>
              <a:ext uri="{FF2B5EF4-FFF2-40B4-BE49-F238E27FC236}">
                <a16:creationId xmlns:a16="http://schemas.microsoft.com/office/drawing/2014/main" id="{904B3A1C-DD54-796E-B3E7-2E9249ACB8E8}"/>
              </a:ext>
            </a:extLst>
          </p:cNvPr>
          <p:cNvSpPr txBox="1">
            <a:spLocks noGrp="1"/>
          </p:cNvSpPr>
          <p:nvPr>
            <p:ph idx="1"/>
          </p:nvPr>
        </p:nvSpPr>
        <p:spPr>
          <a:xfrm>
            <a:off x="6480484" y="4178045"/>
            <a:ext cx="5335832" cy="1610184"/>
          </a:xfrm>
          <a:prstGeom prst="rect">
            <a:avLst/>
          </a:prstGeom>
          <a:noFill/>
        </p:spPr>
        <p:txBody>
          <a:bodyPr wrap="square">
            <a:spAutoFit/>
          </a:bodyPr>
          <a:lstStyle/>
          <a:p>
            <a:pPr marL="285750" indent="-285750">
              <a:spcAft>
                <a:spcPts val="600"/>
              </a:spcAft>
              <a:buClr>
                <a:schemeClr val="accent1"/>
              </a:buClr>
              <a:buFont typeface="Wingdings" pitchFamily="2" charset="2"/>
              <a:buChar char="§"/>
            </a:pPr>
            <a:r>
              <a:rPr lang="en-GB" sz="1600" dirty="0">
                <a:latin typeface="Arial" pitchFamily="34" charset="0"/>
              </a:rPr>
              <a:t>Dans les sports </a:t>
            </a:r>
            <a:r>
              <a:rPr lang="en-GB" sz="1600" dirty="0" err="1">
                <a:latin typeface="Arial" pitchFamily="34" charset="0"/>
              </a:rPr>
              <a:t>d'endurance</a:t>
            </a:r>
            <a:r>
              <a:rPr lang="en-GB" sz="1600" dirty="0">
                <a:latin typeface="Arial" pitchFamily="34" charset="0"/>
              </a:rPr>
              <a:t>: </a:t>
            </a:r>
            <a:r>
              <a:rPr lang="en-GB" sz="1600" dirty="0" err="1">
                <a:latin typeface="Arial" pitchFamily="34" charset="0"/>
              </a:rPr>
              <a:t>l'endurance</a:t>
            </a:r>
            <a:r>
              <a:rPr lang="en-GB" sz="1600" dirty="0">
                <a:latin typeface="Arial" pitchFamily="34" charset="0"/>
              </a:rPr>
              <a:t> est </a:t>
            </a:r>
            <a:r>
              <a:rPr lang="en-GB" sz="1600" dirty="0" err="1">
                <a:latin typeface="Arial" pitchFamily="34" charset="0"/>
              </a:rPr>
              <a:t>déterminante</a:t>
            </a:r>
            <a:r>
              <a:rPr lang="en-GB" sz="1600" dirty="0">
                <a:latin typeface="Arial" pitchFamily="34" charset="0"/>
              </a:rPr>
              <a:t> pour la performance </a:t>
            </a:r>
          </a:p>
          <a:p>
            <a:pPr marL="285750" indent="-285750">
              <a:spcAft>
                <a:spcPts val="600"/>
              </a:spcAft>
              <a:buClr>
                <a:schemeClr val="accent1"/>
              </a:buClr>
              <a:buFont typeface="Wingdings" pitchFamily="2" charset="2"/>
              <a:buChar char="§"/>
            </a:pPr>
            <a:r>
              <a:rPr lang="en-GB" sz="1600" dirty="0" err="1">
                <a:latin typeface="Arial" pitchFamily="34" charset="0"/>
              </a:rPr>
              <a:t>Autres</a:t>
            </a:r>
            <a:r>
              <a:rPr lang="en-GB" sz="1600" dirty="0">
                <a:latin typeface="Arial" pitchFamily="34" charset="0"/>
              </a:rPr>
              <a:t> disciplines: </a:t>
            </a:r>
            <a:r>
              <a:rPr lang="en-GB" sz="1600" dirty="0" err="1">
                <a:latin typeface="Arial" pitchFamily="34" charset="0"/>
              </a:rPr>
              <a:t>L'endurance</a:t>
            </a:r>
            <a:r>
              <a:rPr lang="en-GB" sz="1600" dirty="0">
                <a:latin typeface="Arial" pitchFamily="34" charset="0"/>
              </a:rPr>
              <a:t> est </a:t>
            </a:r>
            <a:r>
              <a:rPr lang="en-GB" sz="1600" dirty="0" err="1">
                <a:latin typeface="Arial" pitchFamily="34" charset="0"/>
              </a:rPr>
              <a:t>nécessaire</a:t>
            </a:r>
            <a:r>
              <a:rPr lang="en-GB" sz="1600" dirty="0">
                <a:latin typeface="Arial" pitchFamily="34" charset="0"/>
              </a:rPr>
              <a:t> pour </a:t>
            </a:r>
            <a:r>
              <a:rPr lang="en-GB" sz="1600" dirty="0" err="1">
                <a:latin typeface="Arial" pitchFamily="34" charset="0"/>
              </a:rPr>
              <a:t>pouvoir</a:t>
            </a:r>
            <a:r>
              <a:rPr lang="en-GB" sz="1600" dirty="0">
                <a:latin typeface="Arial" pitchFamily="34" charset="0"/>
              </a:rPr>
              <a:t> </a:t>
            </a:r>
            <a:r>
              <a:rPr lang="en-GB" sz="1600" dirty="0" err="1">
                <a:latin typeface="Arial" pitchFamily="34" charset="0"/>
              </a:rPr>
              <a:t>s'entraîner</a:t>
            </a:r>
            <a:r>
              <a:rPr lang="en-GB" sz="1600" dirty="0">
                <a:latin typeface="Arial" pitchFamily="34" charset="0"/>
              </a:rPr>
              <a:t> (de manière </a:t>
            </a:r>
            <a:r>
              <a:rPr lang="en-GB" sz="1600" dirty="0" err="1">
                <a:latin typeface="Arial" pitchFamily="34" charset="0"/>
              </a:rPr>
              <a:t>endurante</a:t>
            </a:r>
            <a:r>
              <a:rPr lang="en-GB" sz="1600" dirty="0">
                <a:latin typeface="Arial" pitchFamily="34" charset="0"/>
              </a:rPr>
              <a:t>), pour </a:t>
            </a:r>
            <a:r>
              <a:rPr lang="en-GB" sz="1600" dirty="0" err="1">
                <a:latin typeface="Arial" pitchFamily="34" charset="0"/>
              </a:rPr>
              <a:t>réussir</a:t>
            </a:r>
            <a:r>
              <a:rPr lang="en-GB" sz="1600" dirty="0">
                <a:latin typeface="Arial" pitchFamily="34" charset="0"/>
              </a:rPr>
              <a:t> </a:t>
            </a:r>
            <a:r>
              <a:rPr lang="en-GB" sz="1600" dirty="0" err="1">
                <a:latin typeface="Arial" pitchFamily="34" charset="0"/>
              </a:rPr>
              <a:t>en</a:t>
            </a:r>
            <a:r>
              <a:rPr lang="en-GB" sz="1600" dirty="0">
                <a:latin typeface="Arial" pitchFamily="34" charset="0"/>
              </a:rPr>
              <a:t> </a:t>
            </a:r>
            <a:r>
              <a:rPr lang="en-GB" sz="1600" dirty="0" err="1">
                <a:latin typeface="Arial" pitchFamily="34" charset="0"/>
              </a:rPr>
              <a:t>compétition</a:t>
            </a:r>
            <a:r>
              <a:rPr lang="en-GB" sz="1600" dirty="0">
                <a:latin typeface="Arial" pitchFamily="34" charset="0"/>
              </a:rPr>
              <a:t> et pour </a:t>
            </a:r>
            <a:r>
              <a:rPr lang="en-GB" sz="1600" dirty="0" err="1">
                <a:latin typeface="Arial" pitchFamily="34" charset="0"/>
              </a:rPr>
              <a:t>récupérer</a:t>
            </a:r>
            <a:r>
              <a:rPr lang="en-GB" sz="1600" dirty="0">
                <a:latin typeface="Arial" pitchFamily="34" charset="0"/>
              </a:rPr>
              <a:t> </a:t>
            </a:r>
            <a:r>
              <a:rPr lang="en-GB" sz="1600" dirty="0" err="1">
                <a:latin typeface="Arial" pitchFamily="34" charset="0"/>
              </a:rPr>
              <a:t>rapidement</a:t>
            </a:r>
            <a:r>
              <a:rPr lang="en-GB" sz="1600" dirty="0">
                <a:latin typeface="Arial" pitchFamily="34" charset="0"/>
              </a:rPr>
              <a:t> après un effort physique</a:t>
            </a:r>
          </a:p>
        </p:txBody>
      </p:sp>
      <p:pic>
        <p:nvPicPr>
          <p:cNvPr id="10" name="Picture 3">
            <a:extLst>
              <a:ext uri="{FF2B5EF4-FFF2-40B4-BE49-F238E27FC236}">
                <a16:creationId xmlns:a16="http://schemas.microsoft.com/office/drawing/2014/main" id="{9C579721-F64E-42DD-F435-F4FEDAC38927}"/>
              </a:ext>
            </a:extLst>
          </p:cNvPr>
          <p:cNvPicPr>
            <a:picLocks noChangeAspect="1"/>
          </p:cNvPicPr>
          <p:nvPr/>
        </p:nvPicPr>
        <p:blipFill>
          <a:blip r:embed="rId3"/>
          <a:stretch>
            <a:fillRect/>
          </a:stretch>
        </p:blipFill>
        <p:spPr>
          <a:xfrm>
            <a:off x="9818688" y="1716555"/>
            <a:ext cx="2082800" cy="2298700"/>
          </a:xfrm>
          <a:prstGeom prst="rect">
            <a:avLst/>
          </a:prstGeom>
        </p:spPr>
      </p:pic>
      <p:sp>
        <p:nvSpPr>
          <p:cNvPr id="2" name="SeitenzahlBenutzerdefiniert">
            <a:extLst>
              <a:ext uri="{FF2B5EF4-FFF2-40B4-BE49-F238E27FC236}">
                <a16:creationId xmlns:a16="http://schemas.microsoft.com/office/drawing/2014/main" id="{3481E02C-13B6-C83A-3F03-3002375973B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13139874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0EF6B-A82E-850B-64E9-6B7870F072D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3C9B1E0-BC54-2CD2-8E4C-822B390B1D3A}"/>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à </a:t>
            </a:r>
            <a:r>
              <a:rPr lang="de-CH" kern="0" dirty="0" err="1">
                <a:latin typeface="Arial" panose="020B0604020202020204" pitchFamily="34" charset="0"/>
                <a:cs typeface="Arial" panose="020B0604020202020204" pitchFamily="34" charset="0"/>
              </a:rPr>
              <a:t>l’école</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pendant</a:t>
            </a:r>
            <a:r>
              <a:rPr lang="de-CH" kern="0" dirty="0">
                <a:latin typeface="Arial" panose="020B0604020202020204" pitchFamily="34" charset="0"/>
                <a:cs typeface="Arial" panose="020B0604020202020204" pitchFamily="34" charset="0"/>
              </a:rPr>
              <a:t> la </a:t>
            </a:r>
            <a:r>
              <a:rPr lang="de-CH" kern="0" dirty="0" err="1">
                <a:latin typeface="Arial" panose="020B0604020202020204" pitchFamily="34" charset="0"/>
                <a:cs typeface="Arial" panose="020B0604020202020204" pitchFamily="34" charset="0"/>
              </a:rPr>
              <a:t>formation</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Pyramide </a:t>
            </a:r>
            <a:r>
              <a:rPr lang="de-CH" b="0" kern="0" dirty="0" err="1">
                <a:latin typeface="Arial" panose="020B0604020202020204" pitchFamily="34" charset="0"/>
                <a:cs typeface="Arial" panose="020B0604020202020204" pitchFamily="34" charset="0"/>
              </a:rPr>
              <a:t>alimentaire</a:t>
            </a:r>
            <a:endParaRPr lang="de-CH" dirty="0"/>
          </a:p>
        </p:txBody>
      </p:sp>
      <p:sp>
        <p:nvSpPr>
          <p:cNvPr id="3" name="Rectangle 3">
            <a:extLst>
              <a:ext uri="{FF2B5EF4-FFF2-40B4-BE49-F238E27FC236}">
                <a16:creationId xmlns:a16="http://schemas.microsoft.com/office/drawing/2014/main" id="{E8A88C26-27AC-16B3-4288-29539314C426}"/>
              </a:ext>
            </a:extLst>
          </p:cNvPr>
          <p:cNvSpPr/>
          <p:nvPr/>
        </p:nvSpPr>
        <p:spPr bwMode="auto">
          <a:xfrm>
            <a:off x="1905208" y="1556792"/>
            <a:ext cx="2174568" cy="914400"/>
          </a:xfrm>
          <a:prstGeom prst="rect">
            <a:avLst/>
          </a:prstGeom>
          <a:solidFill>
            <a:schemeClr val="bg1"/>
          </a:solid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CH" sz="1200" b="0" i="0" u="none" strike="noStrike" cap="none" normalizeH="0" baseline="0">
              <a:ln>
                <a:noFill/>
              </a:ln>
              <a:solidFill>
                <a:schemeClr val="tx1"/>
              </a:solidFill>
              <a:effectLst/>
              <a:latin typeface="Arial" charset="0"/>
            </a:endParaRPr>
          </a:p>
        </p:txBody>
      </p:sp>
      <p:pic>
        <p:nvPicPr>
          <p:cNvPr id="5" name="Grafik 4">
            <a:extLst>
              <a:ext uri="{FF2B5EF4-FFF2-40B4-BE49-F238E27FC236}">
                <a16:creationId xmlns:a16="http://schemas.microsoft.com/office/drawing/2014/main" id="{A0485C6B-BD54-245E-761C-5B6D84BC0E4C}"/>
              </a:ext>
            </a:extLst>
          </p:cNvPr>
          <p:cNvPicPr>
            <a:picLocks noChangeAspect="1"/>
          </p:cNvPicPr>
          <p:nvPr/>
        </p:nvPicPr>
        <p:blipFill>
          <a:blip r:embed="rId3"/>
          <a:stretch>
            <a:fillRect/>
          </a:stretch>
        </p:blipFill>
        <p:spPr>
          <a:xfrm>
            <a:off x="1570993" y="1647582"/>
            <a:ext cx="9050013" cy="4229690"/>
          </a:xfrm>
          <a:prstGeom prst="rect">
            <a:avLst/>
          </a:prstGeom>
        </p:spPr>
      </p:pic>
      <p:sp>
        <p:nvSpPr>
          <p:cNvPr id="6" name="SeitenzahlBenutzerdefiniert">
            <a:extLst>
              <a:ext uri="{FF2B5EF4-FFF2-40B4-BE49-F238E27FC236}">
                <a16:creationId xmlns:a16="http://schemas.microsoft.com/office/drawing/2014/main" id="{9A3E5923-CBDA-B4C2-2343-CB7770B364B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2131101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0E04-16BD-1BCA-149F-8D524449512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985D99F-667F-9AAA-6A92-8FDBA8D8A621}"/>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Sport a </a:t>
            </a:r>
            <a:r>
              <a:rPr lang="de-CH" kern="0" dirty="0" err="1">
                <a:latin typeface="Arial" panose="020B0604020202020204" pitchFamily="34" charset="0"/>
                <a:cs typeface="Arial" panose="020B0604020202020204" pitchFamily="34" charset="0"/>
              </a:rPr>
              <a:t>scuola</a:t>
            </a:r>
            <a:r>
              <a:rPr lang="de-CH" kern="0" dirty="0">
                <a:latin typeface="Arial" panose="020B0604020202020204" pitchFamily="34" charset="0"/>
                <a:cs typeface="Arial" panose="020B0604020202020204" pitchFamily="34" charset="0"/>
              </a:rPr>
              <a:t>/</a:t>
            </a:r>
            <a:r>
              <a:rPr lang="de-CH" kern="0" dirty="0" err="1">
                <a:latin typeface="Arial" panose="020B0604020202020204" pitchFamily="34" charset="0"/>
                <a:cs typeface="Arial" panose="020B0604020202020204" pitchFamily="34" charset="0"/>
              </a:rPr>
              <a:t>nel</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corso</a:t>
            </a:r>
            <a:r>
              <a:rPr lang="de-CH" kern="0" dirty="0">
                <a:latin typeface="Arial" panose="020B0604020202020204" pitchFamily="34" charset="0"/>
                <a:cs typeface="Arial" panose="020B0604020202020204" pitchFamily="34" charset="0"/>
              </a:rPr>
              <a:t> di </a:t>
            </a:r>
            <a:r>
              <a:rPr lang="de-CH" kern="0" dirty="0" err="1">
                <a:latin typeface="Arial" panose="020B0604020202020204" pitchFamily="34" charset="0"/>
                <a:cs typeface="Arial" panose="020B0604020202020204" pitchFamily="34" charset="0"/>
              </a:rPr>
              <a:t>formazione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Piramide</a:t>
            </a:r>
            <a:r>
              <a:rPr lang="de-CH" b="0" kern="0" dirty="0">
                <a:latin typeface="Arial" panose="020B0604020202020204" pitchFamily="34" charset="0"/>
                <a:cs typeface="Arial" panose="020B0604020202020204" pitchFamily="34" charset="0"/>
              </a:rPr>
              <a:t> </a:t>
            </a:r>
            <a:r>
              <a:rPr lang="de-CH" b="0" kern="0" dirty="0" err="1">
                <a:latin typeface="Arial" panose="020B0604020202020204" pitchFamily="34" charset="0"/>
                <a:cs typeface="Arial" panose="020B0604020202020204" pitchFamily="34" charset="0"/>
              </a:rPr>
              <a:t>alimentare</a:t>
            </a:r>
            <a:endParaRPr lang="de-CH" dirty="0"/>
          </a:p>
        </p:txBody>
      </p:sp>
      <p:pic>
        <p:nvPicPr>
          <p:cNvPr id="2" name="Grafik 1">
            <a:extLst>
              <a:ext uri="{FF2B5EF4-FFF2-40B4-BE49-F238E27FC236}">
                <a16:creationId xmlns:a16="http://schemas.microsoft.com/office/drawing/2014/main" id="{64AE58B5-A30F-D6A5-B124-047FC8A2EC6E}"/>
              </a:ext>
            </a:extLst>
          </p:cNvPr>
          <p:cNvPicPr>
            <a:picLocks noChangeAspect="1"/>
          </p:cNvPicPr>
          <p:nvPr/>
        </p:nvPicPr>
        <p:blipFill>
          <a:blip r:embed="rId3"/>
          <a:stretch>
            <a:fillRect/>
          </a:stretch>
        </p:blipFill>
        <p:spPr>
          <a:xfrm>
            <a:off x="1570993" y="1647582"/>
            <a:ext cx="9050013" cy="4229690"/>
          </a:xfrm>
          <a:prstGeom prst="rect">
            <a:avLst/>
          </a:prstGeom>
        </p:spPr>
      </p:pic>
      <p:sp>
        <p:nvSpPr>
          <p:cNvPr id="3" name="SeitenzahlBenutzerdefiniert">
            <a:extLst>
              <a:ext uri="{FF2B5EF4-FFF2-40B4-BE49-F238E27FC236}">
                <a16:creationId xmlns:a16="http://schemas.microsoft.com/office/drawing/2014/main" id="{767669AC-9B94-1106-EB1A-002A1735901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60</a:t>
            </a:r>
            <a:endParaRPr lang="de-CH" sz="900" dirty="0"/>
          </a:p>
        </p:txBody>
      </p:sp>
    </p:spTree>
    <p:extLst>
      <p:ext uri="{BB962C8B-B14F-4D97-AF65-F5344CB8AC3E}">
        <p14:creationId xmlns:p14="http://schemas.microsoft.com/office/powerpoint/2010/main" val="41958157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39FF860-FC8F-3B7B-3C2B-7AFD1BEF4B57}"/>
              </a:ext>
            </a:extLst>
          </p:cNvPr>
          <p:cNvSpPr>
            <a:spLocks noGrp="1"/>
          </p:cNvSpPr>
          <p:nvPr>
            <p:ph type="title"/>
          </p:nvPr>
        </p:nvSpPr>
        <p:spPr/>
        <p:txBody>
          <a:bodyPr/>
          <a:lstStyle/>
          <a:p>
            <a:endParaRPr lang="de-CH" dirty="0"/>
          </a:p>
        </p:txBody>
      </p:sp>
      <p:pic>
        <p:nvPicPr>
          <p:cNvPr id="5" name="Picture 2" descr="C:\Users\U80840771\AppData\Local\Microsoft\Windows\Temporary Internet Files\Content.IE5\1YHG19D3\questions-2[1].jpg">
            <a:extLst>
              <a:ext uri="{FF2B5EF4-FFF2-40B4-BE49-F238E27FC236}">
                <a16:creationId xmlns:a16="http://schemas.microsoft.com/office/drawing/2014/main" id="{18331889-E9C5-61E0-50EE-49AE10FB5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302" y="1628294"/>
            <a:ext cx="4861396" cy="4861396"/>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4FA128F9-062D-274D-72E1-84F93DFAB5F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34812171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FF24C-25F2-0CF4-EDA0-BAB29C155F3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393D5A6-F20B-3C17-FB36-2367ADE60575}"/>
              </a:ext>
            </a:extLst>
          </p:cNvPr>
          <p:cNvSpPr>
            <a:spLocks noGrp="1"/>
          </p:cNvSpPr>
          <p:nvPr>
            <p:ph type="title"/>
          </p:nvPr>
        </p:nvSpPr>
        <p:spPr/>
        <p:txBody>
          <a:bodyPr/>
          <a:lstStyle/>
          <a:p>
            <a:endParaRPr lang="de-CH" dirty="0"/>
          </a:p>
        </p:txBody>
      </p:sp>
      <p:pic>
        <p:nvPicPr>
          <p:cNvPr id="5" name="Picture 2" descr="C:\Users\U80840771\AppData\Local\Microsoft\Windows\Temporary Internet Files\Content.IE5\1YHG19D3\questions-2[1].jpg">
            <a:extLst>
              <a:ext uri="{FF2B5EF4-FFF2-40B4-BE49-F238E27FC236}">
                <a16:creationId xmlns:a16="http://schemas.microsoft.com/office/drawing/2014/main" id="{5BDA6FE1-AC9A-C413-7D8C-28B9F2B68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302" y="1628294"/>
            <a:ext cx="4861396" cy="4861396"/>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31D45F0F-E867-3DEB-9134-886BC78DD74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5416555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030E-6030-6806-360E-7CA4B1FC076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2B78EEC-9CA9-7D7C-6792-EE9371206B94}"/>
              </a:ext>
            </a:extLst>
          </p:cNvPr>
          <p:cNvSpPr>
            <a:spLocks noGrp="1"/>
          </p:cNvSpPr>
          <p:nvPr>
            <p:ph type="title"/>
          </p:nvPr>
        </p:nvSpPr>
        <p:spPr/>
        <p:txBody>
          <a:bodyPr/>
          <a:lstStyle/>
          <a:p>
            <a:endParaRPr lang="de-CH" dirty="0"/>
          </a:p>
        </p:txBody>
      </p:sp>
      <p:pic>
        <p:nvPicPr>
          <p:cNvPr id="5" name="Picture 2" descr="C:\Users\U80840771\AppData\Local\Microsoft\Windows\Temporary Internet Files\Content.IE5\1YHG19D3\questions-2[1].jpg">
            <a:extLst>
              <a:ext uri="{FF2B5EF4-FFF2-40B4-BE49-F238E27FC236}">
                <a16:creationId xmlns:a16="http://schemas.microsoft.com/office/drawing/2014/main" id="{905FB4BD-A7DB-9B4E-D59A-D2DB30109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302" y="1628294"/>
            <a:ext cx="4861396" cy="4861396"/>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7FA2C431-7FCF-39A9-1870-E2C52E1B069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61</a:t>
            </a:r>
            <a:endParaRPr lang="de-CH" sz="900" dirty="0"/>
          </a:p>
        </p:txBody>
      </p:sp>
    </p:spTree>
    <p:extLst>
      <p:ext uri="{BB962C8B-B14F-4D97-AF65-F5344CB8AC3E}">
        <p14:creationId xmlns:p14="http://schemas.microsoft.com/office/powerpoint/2010/main" val="23499734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C68D-6743-B369-9A13-EB9E4B1BB00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78E6C5F-7A31-041D-930D-E5D2DA4CA7D7}"/>
              </a:ext>
            </a:extLst>
          </p:cNvPr>
          <p:cNvSpPr>
            <a:spLocks noGrp="1"/>
          </p:cNvSpPr>
          <p:nvPr>
            <p:ph type="title"/>
          </p:nvPr>
        </p:nvSpPr>
        <p:spPr/>
        <p:txBody>
          <a:bodyPr/>
          <a:lstStyle/>
          <a:p>
            <a:r>
              <a:rPr lang="de-CH" dirty="0"/>
              <a:t>Sinnvermittlung</a:t>
            </a:r>
          </a:p>
        </p:txBody>
      </p:sp>
      <p:sp>
        <p:nvSpPr>
          <p:cNvPr id="8" name="Inhaltsplatzhalter 2">
            <a:extLst>
              <a:ext uri="{FF2B5EF4-FFF2-40B4-BE49-F238E27FC236}">
                <a16:creationId xmlns:a16="http://schemas.microsoft.com/office/drawing/2014/main" id="{F16FB986-548A-E01C-A486-F7EF4884DE16}"/>
              </a:ext>
            </a:extLst>
          </p:cNvPr>
          <p:cNvSpPr txBox="1">
            <a:spLocks/>
          </p:cNvSpPr>
          <p:nvPr/>
        </p:nvSpPr>
        <p:spPr>
          <a:xfrm>
            <a:off x="378984" y="1556792"/>
            <a:ext cx="8373446" cy="5130684"/>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Clr>
                <a:schemeClr val="tx1"/>
              </a:buClr>
              <a:buFont typeface="Arial" panose="020B0604020202020204" pitchFamily="34" charset="0"/>
              <a:buChar char="•"/>
            </a:pPr>
            <a:r>
              <a:rPr lang="de-CH" sz="2800" b="1" dirty="0"/>
              <a:t>Psyche</a:t>
            </a:r>
          </a:p>
          <a:p>
            <a:pPr marL="701675" lvl="1" indent="-342900" fontAlgn="auto">
              <a:spcAft>
                <a:spcPts val="0"/>
              </a:spcAft>
              <a:buClr>
                <a:schemeClr val="bg2"/>
              </a:buClr>
              <a:buFont typeface="Arial" panose="020B0604020202020204" pitchFamily="34" charset="0"/>
              <a:buChar char="•"/>
            </a:pPr>
            <a:r>
              <a:rPr lang="de-CH" sz="2400" dirty="0"/>
              <a:t>Abwechslung zum militärischen Alltag</a:t>
            </a:r>
          </a:p>
          <a:p>
            <a:pPr marL="57150" fontAlgn="auto">
              <a:spcAft>
                <a:spcPts val="0"/>
              </a:spcAft>
            </a:pPr>
            <a:r>
              <a:rPr lang="de-CH" sz="1800" dirty="0"/>
              <a:t>	"Während dem Sport kann ich abschalten und Spass haben!"</a:t>
            </a:r>
          </a:p>
          <a:p>
            <a:pPr marL="57150" fontAlgn="auto">
              <a:spcAft>
                <a:spcPts val="0"/>
              </a:spcAft>
            </a:pPr>
            <a:endParaRPr lang="de-CH" dirty="0"/>
          </a:p>
          <a:p>
            <a:pPr marL="342900" lvl="1" indent="-342900" fontAlgn="auto">
              <a:spcAft>
                <a:spcPts val="0"/>
              </a:spcAft>
            </a:pPr>
            <a:endParaRPr lang="de-CH" b="1" dirty="0"/>
          </a:p>
          <a:p>
            <a:pPr lvl="1" fontAlgn="auto">
              <a:spcAft>
                <a:spcPts val="0"/>
              </a:spcAft>
              <a:buClr>
                <a:schemeClr val="tx1"/>
              </a:buClr>
              <a:buFont typeface="Arial" panose="020B0604020202020204" pitchFamily="34" charset="0"/>
              <a:buChar char="•"/>
            </a:pPr>
            <a:r>
              <a:rPr lang="de-CH" sz="2800" b="1" dirty="0"/>
              <a:t>Physis</a:t>
            </a:r>
            <a:endParaRPr lang="de-CH" sz="2400" dirty="0"/>
          </a:p>
          <a:p>
            <a:pPr lvl="2" fontAlgn="auto">
              <a:spcAft>
                <a:spcPts val="0"/>
              </a:spcAft>
              <a:buClr>
                <a:schemeClr val="bg2"/>
              </a:buClr>
              <a:buFont typeface="Arial" panose="020B0604020202020204" pitchFamily="34" charset="0"/>
              <a:buChar char="•"/>
            </a:pPr>
            <a:r>
              <a:rPr lang="de-CH" sz="2400" dirty="0"/>
              <a:t>Profitieren vom Sportangebot</a:t>
            </a:r>
          </a:p>
          <a:p>
            <a:pPr marL="57150" fontAlgn="auto">
              <a:spcAft>
                <a:spcPts val="0"/>
              </a:spcAft>
            </a:pPr>
            <a:r>
              <a:rPr lang="de-CH" sz="1800" dirty="0"/>
              <a:t>	"Bin ich schon hier, verbessere ich auch gleich meine Fitness!«</a:t>
            </a:r>
          </a:p>
          <a:p>
            <a:pPr marL="57150" fontAlgn="auto">
              <a:spcAft>
                <a:spcPts val="0"/>
              </a:spcAft>
            </a:pPr>
            <a:endParaRPr lang="de-CH" sz="1800" dirty="0"/>
          </a:p>
          <a:p>
            <a:pPr lvl="2" fontAlgn="auto">
              <a:spcAft>
                <a:spcPts val="0"/>
              </a:spcAft>
              <a:buClr>
                <a:schemeClr val="bg2"/>
              </a:buClr>
              <a:buFont typeface="Arial" panose="020B0604020202020204" pitchFamily="34" charset="0"/>
              <a:buChar char="•"/>
            </a:pPr>
            <a:r>
              <a:rPr lang="de-CH" sz="2400" dirty="0"/>
              <a:t>"Gratis" Leistungsdiagnostik</a:t>
            </a:r>
          </a:p>
          <a:p>
            <a:pPr marL="57150" fontAlgn="auto">
              <a:spcAft>
                <a:spcPts val="0"/>
              </a:spcAft>
            </a:pPr>
            <a:r>
              <a:rPr lang="de-CH" sz="1800" dirty="0"/>
              <a:t>	"Dank den Sporttests sehe ich, wo ich mich verbessert habe!"</a:t>
            </a:r>
          </a:p>
        </p:txBody>
      </p:sp>
      <p:pic>
        <p:nvPicPr>
          <p:cNvPr id="9" name="Picture 13">
            <a:extLst>
              <a:ext uri="{FF2B5EF4-FFF2-40B4-BE49-F238E27FC236}">
                <a16:creationId xmlns:a16="http://schemas.microsoft.com/office/drawing/2014/main" id="{2E3AB589-D56E-A696-CAFA-74523DB881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 b="12619"/>
          <a:stretch>
            <a:fillRect/>
          </a:stretch>
        </p:blipFill>
        <p:spPr bwMode="auto">
          <a:xfrm>
            <a:off x="8544272" y="1489625"/>
            <a:ext cx="2968106" cy="193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Fitnesstest der Armee für die Rekrutierung">
            <a:extLst>
              <a:ext uri="{FF2B5EF4-FFF2-40B4-BE49-F238E27FC236}">
                <a16:creationId xmlns:a16="http://schemas.microsoft.com/office/drawing/2014/main" id="{1583934E-37DF-C1AB-F43F-0DEC1CA11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272" y="3861048"/>
            <a:ext cx="2968106" cy="1668787"/>
          </a:xfrm>
          <a:prstGeom prst="rect">
            <a:avLst/>
          </a:prstGeom>
          <a:noFill/>
          <a:extLst>
            <a:ext uri="{909E8E84-426E-40DD-AFC4-6F175D3DCCD1}">
              <a14:hiddenFill xmlns:a14="http://schemas.microsoft.com/office/drawing/2010/main">
                <a:solidFill>
                  <a:srgbClr val="FFFFFF"/>
                </a:solidFill>
              </a14:hiddenFill>
            </a:ext>
          </a:extLst>
        </p:spPr>
      </p:pic>
      <p:sp>
        <p:nvSpPr>
          <p:cNvPr id="2" name="SeitenzahlBenutzerdefiniert">
            <a:extLst>
              <a:ext uri="{FF2B5EF4-FFF2-40B4-BE49-F238E27FC236}">
                <a16:creationId xmlns:a16="http://schemas.microsoft.com/office/drawing/2014/main" id="{DE6BA0FE-0DF6-6797-4290-8DC64815B9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22908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xEl>
                                              <p:pRg st="9" end="9"/>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childTnLst>
                                </p:cTn>
                              </p:par>
                              <p:par>
                                <p:cTn id="32" presetID="42" presetClass="entr" presetSubtype="0"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fade">
                                      <p:cBhvr>
                                        <p:cTn id="34" dur="1000"/>
                                        <p:tgtEl>
                                          <p:spTgt spid="3074"/>
                                        </p:tgtEl>
                                      </p:cBhvr>
                                    </p:animEffect>
                                    <p:anim calcmode="lin" valueType="num">
                                      <p:cBhvr>
                                        <p:cTn id="35" dur="1000" fill="hold"/>
                                        <p:tgtEl>
                                          <p:spTgt spid="3074"/>
                                        </p:tgtEl>
                                        <p:attrNameLst>
                                          <p:attrName>ppt_x</p:attrName>
                                        </p:attrNameLst>
                                      </p:cBhvr>
                                      <p:tavLst>
                                        <p:tav tm="0">
                                          <p:val>
                                            <p:strVal val="#ppt_x"/>
                                          </p:val>
                                        </p:tav>
                                        <p:tav tm="100000">
                                          <p:val>
                                            <p:strVal val="#ppt_x"/>
                                          </p:val>
                                        </p:tav>
                                      </p:tavLst>
                                    </p:anim>
                                    <p:anim calcmode="lin" valueType="num">
                                      <p:cBhvr>
                                        <p:cTn id="3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C1DA97-F567-F8C9-2AC1-564F49A357AF}"/>
              </a:ext>
            </a:extLst>
          </p:cNvPr>
          <p:cNvSpPr>
            <a:spLocks noGrp="1"/>
          </p:cNvSpPr>
          <p:nvPr>
            <p:ph type="title"/>
          </p:nvPr>
        </p:nvSpPr>
        <p:spPr/>
        <p:txBody>
          <a:bodyPr/>
          <a:lstStyle/>
          <a:p>
            <a:r>
              <a:rPr lang="de-CH" dirty="0"/>
              <a:t>Motivation</a:t>
            </a:r>
          </a:p>
        </p:txBody>
      </p:sp>
      <p:sp>
        <p:nvSpPr>
          <p:cNvPr id="8" name="Inhaltsplatzhalter 2">
            <a:extLst>
              <a:ext uri="{FF2B5EF4-FFF2-40B4-BE49-F238E27FC236}">
                <a16:creationId xmlns:a16="http://schemas.microsoft.com/office/drawing/2014/main" id="{EFC809D3-6636-7051-9498-480CB3806DEF}"/>
              </a:ext>
            </a:extLst>
          </p:cNvPr>
          <p:cNvSpPr txBox="1">
            <a:spLocks/>
          </p:cNvSpPr>
          <p:nvPr/>
        </p:nvSpPr>
        <p:spPr>
          <a:xfrm>
            <a:off x="378984" y="1556792"/>
            <a:ext cx="8389224" cy="5130684"/>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Clr>
                <a:schemeClr val="tx1"/>
              </a:buClr>
              <a:buFont typeface="Arial" panose="020B0604020202020204" pitchFamily="34" charset="0"/>
              <a:buChar char="•"/>
            </a:pPr>
            <a:r>
              <a:rPr lang="de-CH" sz="2800" b="1" dirty="0" err="1"/>
              <a:t>Psyché</a:t>
            </a:r>
            <a:endParaRPr lang="de-CH" sz="2400" b="1" dirty="0"/>
          </a:p>
          <a:p>
            <a:pPr lvl="2" fontAlgn="auto">
              <a:spcAft>
                <a:spcPts val="0"/>
              </a:spcAft>
              <a:buClr>
                <a:schemeClr val="bg2"/>
              </a:buClr>
              <a:buFont typeface="Arial" panose="020B0604020202020204" pitchFamily="34" charset="0"/>
              <a:buChar char="•"/>
            </a:pPr>
            <a:r>
              <a:rPr lang="de-CH" sz="2400" dirty="0"/>
              <a:t>Alternative au quotidien </a:t>
            </a:r>
            <a:r>
              <a:rPr lang="de-CH" sz="2400" dirty="0" err="1"/>
              <a:t>militaire</a:t>
            </a:r>
            <a:endParaRPr lang="de-CH" sz="2400" dirty="0"/>
          </a:p>
          <a:p>
            <a:pPr marL="57150"/>
            <a:r>
              <a:rPr lang="de-CH" sz="1800" dirty="0"/>
              <a:t>	"Durant le </a:t>
            </a:r>
            <a:r>
              <a:rPr lang="de-CH" sz="1800" dirty="0" err="1"/>
              <a:t>sport</a:t>
            </a:r>
            <a:r>
              <a:rPr lang="de-CH" sz="1800" dirty="0"/>
              <a:t>, je </a:t>
            </a:r>
            <a:r>
              <a:rPr lang="de-CH" sz="1800" dirty="0" err="1"/>
              <a:t>peux</a:t>
            </a:r>
            <a:r>
              <a:rPr lang="de-CH" sz="1800" dirty="0"/>
              <a:t> </a:t>
            </a:r>
            <a:r>
              <a:rPr lang="de-CH" sz="1800" dirty="0" err="1"/>
              <a:t>me</a:t>
            </a:r>
            <a:r>
              <a:rPr lang="de-CH" sz="1800" dirty="0"/>
              <a:t> </a:t>
            </a:r>
            <a:r>
              <a:rPr lang="de-CH" sz="1800" dirty="0" err="1"/>
              <a:t>déconnecter</a:t>
            </a:r>
            <a:r>
              <a:rPr lang="de-CH" sz="1800" dirty="0"/>
              <a:t> et </a:t>
            </a:r>
            <a:r>
              <a:rPr lang="de-CH" sz="1800" dirty="0" err="1"/>
              <a:t>prendre</a:t>
            </a:r>
            <a:r>
              <a:rPr lang="de-CH" sz="1800" dirty="0"/>
              <a:t> du </a:t>
            </a:r>
            <a:r>
              <a:rPr lang="de-CH" sz="1800" dirty="0" err="1"/>
              <a:t>plaisir</a:t>
            </a:r>
            <a:r>
              <a:rPr lang="de-CH" sz="1800" dirty="0"/>
              <a:t>!"</a:t>
            </a:r>
          </a:p>
          <a:p>
            <a:pPr marL="0" lvl="1" indent="0" fontAlgn="auto">
              <a:spcAft>
                <a:spcPts val="0"/>
              </a:spcAft>
              <a:buNone/>
            </a:pPr>
            <a:endParaRPr lang="de-CH" b="1" dirty="0"/>
          </a:p>
          <a:p>
            <a:pPr marL="0" lvl="1" indent="0" fontAlgn="auto">
              <a:spcAft>
                <a:spcPts val="0"/>
              </a:spcAft>
              <a:buNone/>
            </a:pPr>
            <a:endParaRPr lang="de-CH" b="1" dirty="0"/>
          </a:p>
          <a:p>
            <a:pPr lvl="1" fontAlgn="auto">
              <a:spcAft>
                <a:spcPts val="0"/>
              </a:spcAft>
              <a:buClr>
                <a:schemeClr val="tx1"/>
              </a:buClr>
              <a:buFont typeface="Arial" panose="020B0604020202020204" pitchFamily="34" charset="0"/>
              <a:buChar char="•"/>
            </a:pPr>
            <a:r>
              <a:rPr lang="de-CH" sz="2800" b="1" dirty="0"/>
              <a:t>Physis</a:t>
            </a:r>
            <a:endParaRPr lang="de-CH" sz="2400" dirty="0"/>
          </a:p>
          <a:p>
            <a:pPr lvl="2" fontAlgn="auto">
              <a:spcAft>
                <a:spcPts val="0"/>
              </a:spcAft>
              <a:buClr>
                <a:schemeClr val="bg2"/>
              </a:buClr>
              <a:buFont typeface="Arial" panose="020B0604020202020204" pitchFamily="34" charset="0"/>
              <a:buChar char="•"/>
            </a:pPr>
            <a:r>
              <a:rPr lang="de-CH" sz="2400" dirty="0" err="1"/>
              <a:t>Profiter</a:t>
            </a:r>
            <a:r>
              <a:rPr lang="de-CH" sz="2400" dirty="0"/>
              <a:t> de </a:t>
            </a:r>
            <a:r>
              <a:rPr lang="de-CH" sz="2400" dirty="0" err="1"/>
              <a:t>l'offre</a:t>
            </a:r>
            <a:r>
              <a:rPr lang="de-CH" sz="2400" dirty="0"/>
              <a:t> sportive </a:t>
            </a:r>
            <a:r>
              <a:rPr lang="de-CH" sz="2400" dirty="0" err="1"/>
              <a:t>militaire</a:t>
            </a:r>
            <a:endParaRPr lang="de-CH" sz="2400" dirty="0"/>
          </a:p>
          <a:p>
            <a:pPr marL="57150"/>
            <a:r>
              <a:rPr lang="de-CH" sz="1800" dirty="0"/>
              <a:t>	"Comme je </a:t>
            </a:r>
            <a:r>
              <a:rPr lang="de-CH" sz="1800" dirty="0" err="1"/>
              <a:t>suis</a:t>
            </a:r>
            <a:r>
              <a:rPr lang="de-CH" sz="1800" dirty="0"/>
              <a:t> </a:t>
            </a:r>
            <a:r>
              <a:rPr lang="de-CH" sz="1800" dirty="0" err="1"/>
              <a:t>là</a:t>
            </a:r>
            <a:r>
              <a:rPr lang="de-CH" sz="1800" dirty="0"/>
              <a:t>, </a:t>
            </a:r>
            <a:r>
              <a:rPr lang="de-CH" sz="1800" dirty="0" err="1"/>
              <a:t>j'en</a:t>
            </a:r>
            <a:r>
              <a:rPr lang="de-CH" sz="1800" dirty="0"/>
              <a:t> </a:t>
            </a:r>
            <a:r>
              <a:rPr lang="de-CH" sz="1800" dirty="0" err="1"/>
              <a:t>profite</a:t>
            </a:r>
            <a:r>
              <a:rPr lang="de-CH" sz="1800" dirty="0"/>
              <a:t> </a:t>
            </a:r>
            <a:r>
              <a:rPr lang="de-CH" sz="1800" dirty="0" err="1"/>
              <a:t>pour</a:t>
            </a:r>
            <a:r>
              <a:rPr lang="de-CH" sz="1800" dirty="0"/>
              <a:t> </a:t>
            </a:r>
            <a:r>
              <a:rPr lang="de-CH" sz="1800" dirty="0" err="1"/>
              <a:t>améliorer</a:t>
            </a:r>
            <a:r>
              <a:rPr lang="de-CH" sz="1800" dirty="0"/>
              <a:t> </a:t>
            </a:r>
            <a:r>
              <a:rPr lang="de-CH" sz="1800" dirty="0" err="1"/>
              <a:t>mon</a:t>
            </a:r>
            <a:r>
              <a:rPr lang="de-CH" sz="1800" dirty="0"/>
              <a:t> </a:t>
            </a:r>
            <a:r>
              <a:rPr lang="de-CH" sz="1800" dirty="0" err="1"/>
              <a:t>fitness</a:t>
            </a:r>
            <a:r>
              <a:rPr lang="de-CH" sz="1800" dirty="0"/>
              <a:t>!«</a:t>
            </a:r>
          </a:p>
          <a:p>
            <a:pPr marL="57150"/>
            <a:endParaRPr lang="de-CH" sz="1800" dirty="0"/>
          </a:p>
          <a:p>
            <a:pPr lvl="2" fontAlgn="auto">
              <a:spcAft>
                <a:spcPts val="0"/>
              </a:spcAft>
              <a:buClr>
                <a:schemeClr val="bg2"/>
              </a:buClr>
              <a:buFont typeface="Arial" panose="020B0604020202020204" pitchFamily="34" charset="0"/>
              <a:buChar char="•"/>
            </a:pPr>
            <a:r>
              <a:rPr lang="de-CH" sz="2400" dirty="0" err="1"/>
              <a:t>Diagnostic</a:t>
            </a:r>
            <a:r>
              <a:rPr lang="de-CH" sz="2400" dirty="0"/>
              <a:t> de </a:t>
            </a:r>
            <a:r>
              <a:rPr lang="de-CH" sz="2400" dirty="0" err="1"/>
              <a:t>performance</a:t>
            </a:r>
            <a:r>
              <a:rPr lang="de-CH" sz="2400" dirty="0"/>
              <a:t> "</a:t>
            </a:r>
            <a:r>
              <a:rPr lang="de-CH" sz="2400" dirty="0" err="1"/>
              <a:t>gratuit</a:t>
            </a:r>
            <a:r>
              <a:rPr lang="de-CH" sz="2400" dirty="0"/>
              <a:t>"</a:t>
            </a:r>
          </a:p>
          <a:p>
            <a:pPr marL="57150"/>
            <a:r>
              <a:rPr lang="de-CH" sz="1800" dirty="0"/>
              <a:t>	"Grâce au </a:t>
            </a:r>
            <a:r>
              <a:rPr lang="de-CH" sz="1800" dirty="0" err="1"/>
              <a:t>test</a:t>
            </a:r>
            <a:r>
              <a:rPr lang="de-CH" sz="1800" dirty="0"/>
              <a:t> de </a:t>
            </a:r>
            <a:r>
              <a:rPr lang="de-CH" sz="1800" dirty="0" err="1"/>
              <a:t>sport</a:t>
            </a:r>
            <a:r>
              <a:rPr lang="de-CH" sz="1800" dirty="0"/>
              <a:t>, je </a:t>
            </a:r>
            <a:r>
              <a:rPr lang="de-CH" sz="1800" dirty="0" err="1"/>
              <a:t>vois</a:t>
            </a:r>
            <a:r>
              <a:rPr lang="de-CH" sz="1800" dirty="0"/>
              <a:t> </a:t>
            </a:r>
            <a:r>
              <a:rPr lang="de-CH" sz="1800" dirty="0" err="1"/>
              <a:t>où</a:t>
            </a:r>
            <a:r>
              <a:rPr lang="de-CH" sz="1800" dirty="0"/>
              <a:t> je </a:t>
            </a:r>
            <a:r>
              <a:rPr lang="de-CH" sz="1800" dirty="0" err="1"/>
              <a:t>me</a:t>
            </a:r>
            <a:r>
              <a:rPr lang="de-CH" sz="1800" dirty="0"/>
              <a:t> </a:t>
            </a:r>
            <a:r>
              <a:rPr lang="de-CH" sz="1800" dirty="0" err="1"/>
              <a:t>suis</a:t>
            </a:r>
            <a:r>
              <a:rPr lang="de-CH" sz="1800" dirty="0"/>
              <a:t> </a:t>
            </a:r>
            <a:r>
              <a:rPr lang="de-CH" sz="1800" dirty="0" err="1"/>
              <a:t>amélioré</a:t>
            </a:r>
            <a:r>
              <a:rPr lang="de-CH" sz="1800" dirty="0"/>
              <a:t>!"</a:t>
            </a:r>
          </a:p>
        </p:txBody>
      </p:sp>
      <p:pic>
        <p:nvPicPr>
          <p:cNvPr id="2" name="Picture 13">
            <a:extLst>
              <a:ext uri="{FF2B5EF4-FFF2-40B4-BE49-F238E27FC236}">
                <a16:creationId xmlns:a16="http://schemas.microsoft.com/office/drawing/2014/main" id="{59F179BC-6D8E-6CCE-A8A4-AC2B57B32E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 b="12619"/>
          <a:stretch>
            <a:fillRect/>
          </a:stretch>
        </p:blipFill>
        <p:spPr bwMode="auto">
          <a:xfrm>
            <a:off x="8544272" y="1489625"/>
            <a:ext cx="2968106" cy="193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Fitnesstest der Armee für die Rekrutierung">
            <a:extLst>
              <a:ext uri="{FF2B5EF4-FFF2-40B4-BE49-F238E27FC236}">
                <a16:creationId xmlns:a16="http://schemas.microsoft.com/office/drawing/2014/main" id="{05FBD6F5-1464-CD6D-9D43-AB75A07F2C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272" y="3861048"/>
            <a:ext cx="2968106" cy="1668787"/>
          </a:xfrm>
          <a:prstGeom prst="rect">
            <a:avLst/>
          </a:prstGeom>
          <a:noFill/>
          <a:extLst>
            <a:ext uri="{909E8E84-426E-40DD-AFC4-6F175D3DCCD1}">
              <a14:hiddenFill xmlns:a14="http://schemas.microsoft.com/office/drawing/2010/main">
                <a:solidFill>
                  <a:srgbClr val="FFFFFF"/>
                </a:solidFill>
              </a14:hiddenFill>
            </a:ext>
          </a:extLst>
        </p:spPr>
      </p:pic>
      <p:sp>
        <p:nvSpPr>
          <p:cNvPr id="5" name="SeitenzahlBenutzerdefiniert">
            <a:extLst>
              <a:ext uri="{FF2B5EF4-FFF2-40B4-BE49-F238E27FC236}">
                <a16:creationId xmlns:a16="http://schemas.microsoft.com/office/drawing/2014/main" id="{7F733CB1-9121-B05C-B857-07D781D0496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28903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par>
                                <p:cTn id="37" presetID="42"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564BD-E287-301D-1EC6-DCD28CED08B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6C9FA7A-2076-F551-9E39-E87FDC88A304}"/>
              </a:ext>
            </a:extLst>
          </p:cNvPr>
          <p:cNvSpPr>
            <a:spLocks noGrp="1"/>
          </p:cNvSpPr>
          <p:nvPr>
            <p:ph type="title"/>
          </p:nvPr>
        </p:nvSpPr>
        <p:spPr/>
        <p:txBody>
          <a:bodyPr/>
          <a:lstStyle/>
          <a:p>
            <a:r>
              <a:rPr lang="de-CH" dirty="0" err="1"/>
              <a:t>Motivazione</a:t>
            </a:r>
            <a:endParaRPr lang="de-CH" dirty="0"/>
          </a:p>
        </p:txBody>
      </p:sp>
      <p:sp>
        <p:nvSpPr>
          <p:cNvPr id="8" name="Inhaltsplatzhalter 2">
            <a:extLst>
              <a:ext uri="{FF2B5EF4-FFF2-40B4-BE49-F238E27FC236}">
                <a16:creationId xmlns:a16="http://schemas.microsoft.com/office/drawing/2014/main" id="{363EBED8-5D4B-7FEC-EF02-F0259C7E8DC4}"/>
              </a:ext>
            </a:extLst>
          </p:cNvPr>
          <p:cNvSpPr txBox="1">
            <a:spLocks/>
          </p:cNvSpPr>
          <p:nvPr/>
        </p:nvSpPr>
        <p:spPr>
          <a:xfrm>
            <a:off x="378984" y="1556792"/>
            <a:ext cx="10253520" cy="5130684"/>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Clr>
                <a:schemeClr val="tx1"/>
              </a:buClr>
              <a:buFont typeface="Arial" panose="020B0604020202020204" pitchFamily="34" charset="0"/>
              <a:buChar char="•"/>
            </a:pPr>
            <a:r>
              <a:rPr lang="de-CH" sz="2800" b="1" dirty="0"/>
              <a:t>Psiche</a:t>
            </a:r>
            <a:endParaRPr lang="de-CH" b="1" dirty="0"/>
          </a:p>
          <a:p>
            <a:pPr lvl="2" fontAlgn="auto">
              <a:spcAft>
                <a:spcPts val="0"/>
              </a:spcAft>
              <a:buClr>
                <a:schemeClr val="bg2"/>
              </a:buClr>
              <a:buFont typeface="Arial" panose="020B0604020202020204" pitchFamily="34" charset="0"/>
              <a:buChar char="•"/>
            </a:pPr>
            <a:r>
              <a:rPr lang="de-CH" sz="2400" dirty="0" err="1"/>
              <a:t>Alternativa</a:t>
            </a:r>
            <a:r>
              <a:rPr lang="de-CH" sz="2400" dirty="0"/>
              <a:t> alla </a:t>
            </a:r>
            <a:r>
              <a:rPr lang="de-CH" sz="2400" dirty="0" err="1"/>
              <a:t>routine</a:t>
            </a:r>
            <a:r>
              <a:rPr lang="de-CH" sz="2400" dirty="0"/>
              <a:t> </a:t>
            </a:r>
            <a:r>
              <a:rPr lang="de-CH" sz="2400" dirty="0" err="1"/>
              <a:t>militare</a:t>
            </a:r>
            <a:endParaRPr lang="de-CH" sz="2400" dirty="0"/>
          </a:p>
          <a:p>
            <a:pPr marL="57150" fontAlgn="auto">
              <a:spcAft>
                <a:spcPts val="0"/>
              </a:spcAft>
            </a:pPr>
            <a:r>
              <a:rPr lang="de-CH" sz="1800" dirty="0"/>
              <a:t>	</a:t>
            </a:r>
            <a:r>
              <a:rPr lang="it-IT" sz="1800" dirty="0"/>
              <a:t>«Durante lo sport riesco a staccare la spina e divertirmi!»</a:t>
            </a:r>
          </a:p>
          <a:p>
            <a:pPr marL="57150" fontAlgn="auto">
              <a:spcAft>
                <a:spcPts val="0"/>
              </a:spcAft>
            </a:pPr>
            <a:endParaRPr lang="de-CH" sz="1800" dirty="0"/>
          </a:p>
          <a:p>
            <a:pPr marL="0" lvl="1" indent="0" fontAlgn="auto">
              <a:spcAft>
                <a:spcPts val="0"/>
              </a:spcAft>
              <a:buNone/>
            </a:pPr>
            <a:endParaRPr lang="de-CH" b="1" dirty="0"/>
          </a:p>
          <a:p>
            <a:pPr lvl="1" fontAlgn="auto">
              <a:spcAft>
                <a:spcPts val="0"/>
              </a:spcAft>
              <a:buClr>
                <a:schemeClr val="tx1"/>
              </a:buClr>
              <a:buFont typeface="Arial" panose="020B0604020202020204" pitchFamily="34" charset="0"/>
              <a:buChar char="•"/>
            </a:pPr>
            <a:r>
              <a:rPr lang="de-CH" sz="2800" b="1" dirty="0" err="1"/>
              <a:t>Fisico</a:t>
            </a:r>
            <a:endParaRPr lang="de-CH" sz="2400" dirty="0"/>
          </a:p>
          <a:p>
            <a:pPr lvl="2" fontAlgn="auto">
              <a:spcAft>
                <a:spcPts val="0"/>
              </a:spcAft>
              <a:buClr>
                <a:schemeClr val="bg2"/>
              </a:buClr>
              <a:buFont typeface="Arial" panose="020B0604020202020204" pitchFamily="34" charset="0"/>
              <a:buChar char="•"/>
            </a:pPr>
            <a:r>
              <a:rPr lang="de-CH" sz="2400" dirty="0" err="1"/>
              <a:t>Approfittare</a:t>
            </a:r>
            <a:r>
              <a:rPr lang="de-CH" sz="2400" dirty="0"/>
              <a:t> </a:t>
            </a:r>
            <a:r>
              <a:rPr lang="de-CH" sz="2400" dirty="0" err="1"/>
              <a:t>dell'offerta</a:t>
            </a:r>
            <a:r>
              <a:rPr lang="de-CH" sz="2400" dirty="0"/>
              <a:t> </a:t>
            </a:r>
            <a:r>
              <a:rPr lang="de-CH" sz="2400" dirty="0" err="1"/>
              <a:t>sportiva</a:t>
            </a:r>
            <a:r>
              <a:rPr lang="de-CH" sz="2400" dirty="0"/>
              <a:t> </a:t>
            </a:r>
            <a:r>
              <a:rPr lang="de-CH" sz="2400" dirty="0" err="1"/>
              <a:t>militare</a:t>
            </a:r>
            <a:endParaRPr lang="de-CH" sz="2400" dirty="0"/>
          </a:p>
          <a:p>
            <a:pPr marL="57150" fontAlgn="auto">
              <a:spcAft>
                <a:spcPts val="0"/>
              </a:spcAft>
            </a:pPr>
            <a:r>
              <a:rPr lang="de-CH" sz="1800" dirty="0"/>
              <a:t>	</a:t>
            </a:r>
            <a:r>
              <a:rPr lang="it-IT" sz="1800" dirty="0"/>
              <a:t> «Visto che sono qui, ne approfitto per migliorare la mia forma fisica!»</a:t>
            </a:r>
          </a:p>
          <a:p>
            <a:pPr marL="57150" fontAlgn="auto">
              <a:spcAft>
                <a:spcPts val="0"/>
              </a:spcAft>
            </a:pPr>
            <a:endParaRPr lang="it-IT" sz="1800" dirty="0"/>
          </a:p>
          <a:p>
            <a:pPr lvl="2" fontAlgn="auto">
              <a:spcAft>
                <a:spcPts val="0"/>
              </a:spcAft>
              <a:buClr>
                <a:schemeClr val="bg2"/>
              </a:buClr>
              <a:buFont typeface="Arial" panose="020B0604020202020204" pitchFamily="34" charset="0"/>
              <a:buChar char="•"/>
            </a:pPr>
            <a:r>
              <a:rPr lang="de-CH" sz="2400" dirty="0" err="1"/>
              <a:t>Diagnosi</a:t>
            </a:r>
            <a:r>
              <a:rPr lang="de-CH" sz="2400" dirty="0"/>
              <a:t> delle prestazioni «</a:t>
            </a:r>
            <a:r>
              <a:rPr lang="de-CH" sz="2400" dirty="0" err="1"/>
              <a:t>gratuita</a:t>
            </a:r>
            <a:r>
              <a:rPr lang="de-CH" sz="2400" dirty="0"/>
              <a:t>»</a:t>
            </a:r>
          </a:p>
          <a:p>
            <a:pPr marL="57150" fontAlgn="auto">
              <a:spcAft>
                <a:spcPts val="0"/>
              </a:spcAft>
            </a:pPr>
            <a:r>
              <a:rPr lang="de-CH" sz="1800" dirty="0"/>
              <a:t>	</a:t>
            </a:r>
            <a:r>
              <a:rPr lang="it-IT" sz="1800" dirty="0"/>
              <a:t> «Grazie al test sportivo vedo dove sono migliorato!»</a:t>
            </a:r>
          </a:p>
          <a:p>
            <a:pPr marL="57150" fontAlgn="auto">
              <a:spcAft>
                <a:spcPts val="0"/>
              </a:spcAft>
            </a:pPr>
            <a:endParaRPr lang="de-CH" sz="1800" dirty="0"/>
          </a:p>
        </p:txBody>
      </p:sp>
      <p:pic>
        <p:nvPicPr>
          <p:cNvPr id="2" name="Picture 13">
            <a:extLst>
              <a:ext uri="{FF2B5EF4-FFF2-40B4-BE49-F238E27FC236}">
                <a16:creationId xmlns:a16="http://schemas.microsoft.com/office/drawing/2014/main" id="{B1FCD3F6-68E2-9217-72D4-C21E1F0E3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 b="12619"/>
          <a:stretch>
            <a:fillRect/>
          </a:stretch>
        </p:blipFill>
        <p:spPr bwMode="auto">
          <a:xfrm>
            <a:off x="8544272" y="1489625"/>
            <a:ext cx="2968106" cy="193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Fitnesstest der Armee für die Rekrutierung">
            <a:extLst>
              <a:ext uri="{FF2B5EF4-FFF2-40B4-BE49-F238E27FC236}">
                <a16:creationId xmlns:a16="http://schemas.microsoft.com/office/drawing/2014/main" id="{4DECE3DB-FA6E-6ACF-24F7-5A3EFA847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4272" y="3861048"/>
            <a:ext cx="2968106" cy="1668787"/>
          </a:xfrm>
          <a:prstGeom prst="rect">
            <a:avLst/>
          </a:prstGeom>
          <a:noFill/>
          <a:extLst>
            <a:ext uri="{909E8E84-426E-40DD-AFC4-6F175D3DCCD1}">
              <a14:hiddenFill xmlns:a14="http://schemas.microsoft.com/office/drawing/2010/main">
                <a:solidFill>
                  <a:srgbClr val="FFFFFF"/>
                </a:solidFill>
              </a14:hiddenFill>
            </a:ext>
          </a:extLst>
        </p:spPr>
      </p:pic>
      <p:sp>
        <p:nvSpPr>
          <p:cNvPr id="5" name="SeitenzahlBenutzerdefiniert">
            <a:extLst>
              <a:ext uri="{FF2B5EF4-FFF2-40B4-BE49-F238E27FC236}">
                <a16:creationId xmlns:a16="http://schemas.microsoft.com/office/drawing/2014/main" id="{1C2EC842-00D0-F432-CF6A-43B5279C346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62</a:t>
            </a:r>
            <a:endParaRPr lang="de-CH" sz="900" dirty="0"/>
          </a:p>
        </p:txBody>
      </p:sp>
    </p:spTree>
    <p:extLst>
      <p:ext uri="{BB962C8B-B14F-4D97-AF65-F5344CB8AC3E}">
        <p14:creationId xmlns:p14="http://schemas.microsoft.com/office/powerpoint/2010/main" val="20479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par>
                                <p:cTn id="35" presetID="42"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DD0A-6FA2-3578-B6FA-4012BEBA6EE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B4563CA-7505-91E6-D09C-6E5997EF57E1}"/>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Atletica</a:t>
            </a:r>
            <a:r>
              <a:rPr lang="de-CH" kern="0" dirty="0">
                <a:latin typeface="Arial" panose="020B0604020202020204" pitchFamily="34" charset="0"/>
                <a:cs typeface="Arial" panose="020B0604020202020204" pitchFamily="34" charset="0"/>
              </a:rPr>
              <a:t> – </a:t>
            </a:r>
            <a:r>
              <a:rPr lang="de-CH" kern="0" dirty="0" err="1">
                <a:latin typeface="Arial" panose="020B0604020202020204" pitchFamily="34" charset="0"/>
                <a:cs typeface="Arial" panose="020B0604020202020204" pitchFamily="34" charset="0"/>
              </a:rPr>
              <a:t>resistenza</a:t>
            </a:r>
            <a:br>
              <a:rPr lang="de-CH" b="0"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Definizione</a:t>
            </a:r>
            <a:endParaRPr lang="de-CH" dirty="0"/>
          </a:p>
        </p:txBody>
      </p:sp>
      <p:sp>
        <p:nvSpPr>
          <p:cNvPr id="5" name="Abgerundetes Rechteck 3">
            <a:extLst>
              <a:ext uri="{FF2B5EF4-FFF2-40B4-BE49-F238E27FC236}">
                <a16:creationId xmlns:a16="http://schemas.microsoft.com/office/drawing/2014/main" id="{D48B4482-E477-B298-1812-7D46F803D86C}"/>
              </a:ext>
            </a:extLst>
          </p:cNvPr>
          <p:cNvSpPr/>
          <p:nvPr/>
        </p:nvSpPr>
        <p:spPr bwMode="auto">
          <a:xfrm>
            <a:off x="2450514" y="1866324"/>
            <a:ext cx="7290972"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spcAft>
                <a:spcPts val="600"/>
              </a:spcAft>
              <a:defRPr/>
            </a:pPr>
            <a:r>
              <a:rPr lang="en-GB" sz="2000"/>
              <a:t>La resistenza è la capacità di mantenere una determinata prestazione fino al traguardo o di sopportare un determinato sforzo senza segni evidenti di affaticamento il più a lungo possibile.</a:t>
            </a:r>
            <a:endParaRPr lang="en-GB" sz="2000" b="1" dirty="0"/>
          </a:p>
        </p:txBody>
      </p:sp>
      <p:sp>
        <p:nvSpPr>
          <p:cNvPr id="8" name="Textfeld 7">
            <a:extLst>
              <a:ext uri="{FF2B5EF4-FFF2-40B4-BE49-F238E27FC236}">
                <a16:creationId xmlns:a16="http://schemas.microsoft.com/office/drawing/2014/main" id="{74092DA0-A06B-56C6-76A8-6C18BE753523}"/>
              </a:ext>
            </a:extLst>
          </p:cNvPr>
          <p:cNvSpPr txBox="1"/>
          <p:nvPr/>
        </p:nvSpPr>
        <p:spPr>
          <a:xfrm>
            <a:off x="375684" y="4149080"/>
            <a:ext cx="5936340" cy="1877437"/>
          </a:xfrm>
          <a:prstGeom prst="rect">
            <a:avLst/>
          </a:prstGeom>
          <a:noFill/>
        </p:spPr>
        <p:txBody>
          <a:bodyPr wrap="square">
            <a:spAutoFit/>
          </a:bodyPr>
          <a:lstStyle/>
          <a:p>
            <a:pPr marL="285750" indent="-285750">
              <a:spcBef>
                <a:spcPts val="0"/>
              </a:spcBef>
              <a:spcAft>
                <a:spcPts val="600"/>
              </a:spcAft>
              <a:buClr>
                <a:schemeClr val="accent1"/>
              </a:buClr>
              <a:buFont typeface="Wingdings" pitchFamily="2" charset="2"/>
              <a:buChar char="§"/>
            </a:pPr>
            <a:r>
              <a:rPr lang="en-GB" sz="1600" dirty="0" err="1"/>
              <a:t>Inoltre</a:t>
            </a:r>
            <a:r>
              <a:rPr lang="en-GB" sz="1600" dirty="0"/>
              <a:t>: la </a:t>
            </a:r>
            <a:r>
              <a:rPr lang="en-GB" sz="1600" dirty="0" err="1"/>
              <a:t>resistenza</a:t>
            </a:r>
            <a:r>
              <a:rPr lang="en-GB" sz="1600" dirty="0"/>
              <a:t> alla </a:t>
            </a:r>
            <a:r>
              <a:rPr lang="en-GB" sz="1600" dirty="0" err="1"/>
              <a:t>fatica</a:t>
            </a:r>
            <a:r>
              <a:rPr lang="en-GB" sz="1600" dirty="0"/>
              <a:t> e la base per un </a:t>
            </a:r>
            <a:r>
              <a:rPr lang="en-GB" sz="1600" dirty="0" err="1"/>
              <a:t>rapido</a:t>
            </a:r>
            <a:r>
              <a:rPr lang="en-GB" sz="1600" dirty="0"/>
              <a:t> </a:t>
            </a:r>
            <a:r>
              <a:rPr lang="en-GB" sz="1600" dirty="0" err="1"/>
              <a:t>recupero</a:t>
            </a:r>
            <a:endParaRPr lang="en-GB" sz="1600" dirty="0"/>
          </a:p>
          <a:p>
            <a:pPr marL="285750" indent="-285750">
              <a:spcBef>
                <a:spcPts val="0"/>
              </a:spcBef>
              <a:spcAft>
                <a:spcPts val="600"/>
              </a:spcAft>
              <a:buClr>
                <a:schemeClr val="accent1"/>
              </a:buClr>
              <a:buFont typeface="Wingdings" pitchFamily="2" charset="2"/>
              <a:buChar char="§"/>
            </a:pPr>
            <a:r>
              <a:rPr lang="it-IT" sz="1600" dirty="0"/>
              <a:t>Concetto complesso e oggetto di discussioni controverse</a:t>
            </a:r>
            <a:endParaRPr lang="en-GB" sz="1600" dirty="0">
              <a:latin typeface="Arial" pitchFamily="34" charset="0"/>
            </a:endParaRPr>
          </a:p>
          <a:p>
            <a:pPr marL="742950" lvl="1" indent="-285750">
              <a:spcBef>
                <a:spcPts val="0"/>
              </a:spcBef>
              <a:spcAft>
                <a:spcPts val="600"/>
              </a:spcAft>
              <a:buClr>
                <a:schemeClr val="accent1"/>
              </a:buClr>
              <a:buFont typeface="Wingdings" pitchFamily="2" charset="2"/>
              <a:buChar char="Ø"/>
            </a:pPr>
            <a:r>
              <a:rPr lang="en-GB" sz="1600" dirty="0"/>
              <a:t>da un lato, è </a:t>
            </a:r>
            <a:r>
              <a:rPr lang="en-GB" sz="1600" dirty="0" err="1"/>
              <a:t>determinata</a:t>
            </a:r>
            <a:r>
              <a:rPr lang="en-GB" sz="1600" dirty="0"/>
              <a:t> </a:t>
            </a:r>
            <a:r>
              <a:rPr lang="en-GB" sz="1600" dirty="0" err="1"/>
              <a:t>dall'attività</a:t>
            </a:r>
            <a:r>
              <a:rPr lang="en-GB" sz="1600" dirty="0"/>
              <a:t> </a:t>
            </a:r>
            <a:r>
              <a:rPr lang="en-GB" sz="1600" dirty="0" err="1"/>
              <a:t>metabolica</a:t>
            </a:r>
            <a:endParaRPr lang="en-GB" sz="1600" dirty="0"/>
          </a:p>
          <a:p>
            <a:pPr marL="742950" lvl="1" indent="-285750">
              <a:spcBef>
                <a:spcPts val="0"/>
              </a:spcBef>
              <a:spcAft>
                <a:spcPts val="600"/>
              </a:spcAft>
              <a:buClr>
                <a:schemeClr val="accent1"/>
              </a:buClr>
              <a:buFont typeface="Wingdings" pitchFamily="2" charset="2"/>
              <a:buChar char="Ø"/>
            </a:pPr>
            <a:r>
              <a:rPr lang="en-GB" sz="1600" dirty="0" err="1"/>
              <a:t>dall'altro</a:t>
            </a:r>
            <a:r>
              <a:rPr lang="en-GB" sz="1600" dirty="0"/>
              <a:t>, </a:t>
            </a:r>
            <a:r>
              <a:rPr lang="en-GB" sz="1600" dirty="0" err="1"/>
              <a:t>sono</a:t>
            </a:r>
            <a:r>
              <a:rPr lang="en-GB" sz="1600" dirty="0"/>
              <a:t> </a:t>
            </a:r>
            <a:r>
              <a:rPr lang="en-GB" sz="1600" dirty="0" err="1"/>
              <a:t>rilevanti</a:t>
            </a:r>
            <a:r>
              <a:rPr lang="en-GB" sz="1600" dirty="0"/>
              <a:t> </a:t>
            </a:r>
            <a:r>
              <a:rPr lang="en-GB" sz="1600" dirty="0" err="1"/>
              <a:t>anche</a:t>
            </a:r>
            <a:r>
              <a:rPr lang="en-GB" sz="1600" dirty="0"/>
              <a:t> </a:t>
            </a:r>
            <a:r>
              <a:rPr lang="en-GB" sz="1600" dirty="0" err="1"/>
              <a:t>gli</a:t>
            </a:r>
            <a:r>
              <a:rPr lang="en-GB" sz="1600" dirty="0"/>
              <a:t> </a:t>
            </a:r>
            <a:r>
              <a:rPr lang="en-GB" sz="1600" dirty="0" err="1"/>
              <a:t>aspetti</a:t>
            </a:r>
            <a:r>
              <a:rPr lang="en-GB" sz="1600" dirty="0"/>
              <a:t> </a:t>
            </a:r>
            <a:r>
              <a:rPr lang="en-GB" sz="1600" dirty="0" err="1"/>
              <a:t>psicologici</a:t>
            </a:r>
            <a:endParaRPr lang="en-GB" sz="1600" dirty="0"/>
          </a:p>
          <a:p>
            <a:pPr marL="742950" lvl="1" indent="-285750">
              <a:spcBef>
                <a:spcPts val="0"/>
              </a:spcBef>
              <a:spcAft>
                <a:spcPts val="600"/>
              </a:spcAft>
              <a:buClr>
                <a:schemeClr val="accent1"/>
              </a:buClr>
              <a:buFont typeface="Wingdings" pitchFamily="2" charset="2"/>
              <a:buChar char="Ø"/>
            </a:pPr>
            <a:r>
              <a:rPr lang="en-GB" sz="1600" dirty="0" err="1"/>
              <a:t>resistenza</a:t>
            </a:r>
            <a:r>
              <a:rPr lang="en-GB" sz="1600" dirty="0"/>
              <a:t> </a:t>
            </a:r>
            <a:r>
              <a:rPr lang="en-GB" sz="1600" dirty="0" err="1"/>
              <a:t>psico-fisica</a:t>
            </a:r>
            <a:r>
              <a:rPr lang="en-GB" sz="1600" dirty="0"/>
              <a:t> alla </a:t>
            </a:r>
            <a:r>
              <a:rPr lang="en-GB" sz="1600" dirty="0" err="1"/>
              <a:t>fatica</a:t>
            </a:r>
            <a:endParaRPr lang="en-GB" sz="1600" dirty="0"/>
          </a:p>
        </p:txBody>
      </p:sp>
      <p:sp>
        <p:nvSpPr>
          <p:cNvPr id="9" name="Inhaltsplatzhalter 8">
            <a:extLst>
              <a:ext uri="{FF2B5EF4-FFF2-40B4-BE49-F238E27FC236}">
                <a16:creationId xmlns:a16="http://schemas.microsoft.com/office/drawing/2014/main" id="{40E4913E-B39C-FE24-5993-F9A63EA47A7D}"/>
              </a:ext>
            </a:extLst>
          </p:cNvPr>
          <p:cNvSpPr txBox="1">
            <a:spLocks noGrp="1"/>
          </p:cNvSpPr>
          <p:nvPr>
            <p:ph idx="1"/>
          </p:nvPr>
        </p:nvSpPr>
        <p:spPr>
          <a:xfrm>
            <a:off x="6480484" y="4178045"/>
            <a:ext cx="5335832" cy="1351652"/>
          </a:xfrm>
          <a:prstGeom prst="rect">
            <a:avLst/>
          </a:prstGeom>
          <a:noFill/>
        </p:spPr>
        <p:txBody>
          <a:bodyPr wrap="square">
            <a:spAutoFit/>
          </a:bodyPr>
          <a:lstStyle/>
          <a:p>
            <a:pPr marL="285750" indent="-285750">
              <a:spcAft>
                <a:spcPts val="600"/>
              </a:spcAft>
              <a:buClr>
                <a:schemeClr val="accent1"/>
              </a:buClr>
              <a:buFont typeface="Wingdings" pitchFamily="2" charset="2"/>
              <a:buChar char="§"/>
            </a:pPr>
            <a:r>
              <a:rPr lang="en-GB" sz="1600" dirty="0" err="1">
                <a:latin typeface="Arial" pitchFamily="34" charset="0"/>
              </a:rPr>
              <a:t>Negli</a:t>
            </a:r>
            <a:r>
              <a:rPr lang="en-GB" sz="1600" dirty="0">
                <a:latin typeface="Arial" pitchFamily="34" charset="0"/>
              </a:rPr>
              <a:t> sport di </a:t>
            </a:r>
            <a:r>
              <a:rPr lang="en-GB" sz="1600" dirty="0" err="1">
                <a:latin typeface="Arial" pitchFamily="34" charset="0"/>
              </a:rPr>
              <a:t>resistenza</a:t>
            </a:r>
            <a:r>
              <a:rPr lang="en-GB" sz="1600" dirty="0">
                <a:latin typeface="Arial" pitchFamily="34" charset="0"/>
              </a:rPr>
              <a:t>: la </a:t>
            </a:r>
            <a:r>
              <a:rPr lang="en-GB" sz="1600" dirty="0" err="1">
                <a:latin typeface="Arial" pitchFamily="34" charset="0"/>
              </a:rPr>
              <a:t>resistenza</a:t>
            </a:r>
            <a:r>
              <a:rPr lang="en-GB" sz="1600" dirty="0">
                <a:latin typeface="Arial" pitchFamily="34" charset="0"/>
              </a:rPr>
              <a:t> è </a:t>
            </a:r>
            <a:r>
              <a:rPr lang="en-GB" sz="1600" dirty="0" err="1">
                <a:latin typeface="Arial" pitchFamily="34" charset="0"/>
              </a:rPr>
              <a:t>decisiva</a:t>
            </a:r>
            <a:r>
              <a:rPr lang="en-GB" sz="1600" dirty="0">
                <a:latin typeface="Arial" pitchFamily="34" charset="0"/>
              </a:rPr>
              <a:t> per la </a:t>
            </a:r>
            <a:r>
              <a:rPr lang="en-GB" sz="1600" dirty="0" err="1">
                <a:latin typeface="Arial" pitchFamily="34" charset="0"/>
              </a:rPr>
              <a:t>prestazione</a:t>
            </a:r>
            <a:endParaRPr lang="en-GB" sz="1600" dirty="0">
              <a:latin typeface="Arial" pitchFamily="34" charset="0"/>
            </a:endParaRPr>
          </a:p>
          <a:p>
            <a:pPr marL="285750" indent="-285750">
              <a:spcAft>
                <a:spcPts val="600"/>
              </a:spcAft>
              <a:buClr>
                <a:schemeClr val="accent1"/>
              </a:buClr>
              <a:buFont typeface="Wingdings" pitchFamily="2" charset="2"/>
              <a:buChar char="§"/>
            </a:pPr>
            <a:r>
              <a:rPr lang="en-GB" sz="1600" dirty="0" err="1">
                <a:latin typeface="Arial" pitchFamily="34" charset="0"/>
              </a:rPr>
              <a:t>Altre</a:t>
            </a:r>
            <a:r>
              <a:rPr lang="en-GB" sz="1600" dirty="0">
                <a:latin typeface="Arial" pitchFamily="34" charset="0"/>
              </a:rPr>
              <a:t> discipline: la </a:t>
            </a:r>
            <a:r>
              <a:rPr lang="en-GB" sz="1600" dirty="0" err="1">
                <a:latin typeface="Arial" pitchFamily="34" charset="0"/>
              </a:rPr>
              <a:t>resistenza</a:t>
            </a:r>
            <a:r>
              <a:rPr lang="en-GB" sz="1600" dirty="0">
                <a:latin typeface="Arial" pitchFamily="34" charset="0"/>
              </a:rPr>
              <a:t> è necessaria per </a:t>
            </a:r>
            <a:r>
              <a:rPr lang="en-GB" sz="1600" dirty="0" err="1">
                <a:latin typeface="Arial" pitchFamily="34" charset="0"/>
              </a:rPr>
              <a:t>l'allenamento</a:t>
            </a:r>
            <a:r>
              <a:rPr lang="en-GB" sz="1600" dirty="0">
                <a:latin typeface="Arial" pitchFamily="34" charset="0"/>
              </a:rPr>
              <a:t> (di </a:t>
            </a:r>
            <a:r>
              <a:rPr lang="en-GB" sz="1600" dirty="0" err="1">
                <a:latin typeface="Arial" pitchFamily="34" charset="0"/>
              </a:rPr>
              <a:t>resistenza</a:t>
            </a:r>
            <a:r>
              <a:rPr lang="en-GB" sz="1600" dirty="0">
                <a:latin typeface="Arial" pitchFamily="34" charset="0"/>
              </a:rPr>
              <a:t>), per il </a:t>
            </a:r>
            <a:r>
              <a:rPr lang="en-GB" sz="1600" dirty="0" err="1">
                <a:latin typeface="Arial" pitchFamily="34" charset="0"/>
              </a:rPr>
              <a:t>successo</a:t>
            </a:r>
            <a:r>
              <a:rPr lang="en-GB" sz="1600" dirty="0">
                <a:latin typeface="Arial" pitchFamily="34" charset="0"/>
              </a:rPr>
              <a:t> </a:t>
            </a:r>
            <a:r>
              <a:rPr lang="en-GB" sz="1600" dirty="0" err="1">
                <a:latin typeface="Arial" pitchFamily="34" charset="0"/>
              </a:rPr>
              <a:t>nelle</a:t>
            </a:r>
            <a:r>
              <a:rPr lang="en-GB" sz="1600" dirty="0">
                <a:latin typeface="Arial" pitchFamily="34" charset="0"/>
              </a:rPr>
              <a:t> </a:t>
            </a:r>
            <a:r>
              <a:rPr lang="en-GB" sz="1600" dirty="0" err="1">
                <a:latin typeface="Arial" pitchFamily="34" charset="0"/>
              </a:rPr>
              <a:t>competizioni</a:t>
            </a:r>
            <a:r>
              <a:rPr lang="en-GB" sz="1600" dirty="0">
                <a:latin typeface="Arial" pitchFamily="34" charset="0"/>
              </a:rPr>
              <a:t> e per un </a:t>
            </a:r>
            <a:r>
              <a:rPr lang="en-GB" sz="1600" dirty="0" err="1">
                <a:latin typeface="Arial" pitchFamily="34" charset="0"/>
              </a:rPr>
              <a:t>rapido</a:t>
            </a:r>
            <a:r>
              <a:rPr lang="en-GB" sz="1600" dirty="0">
                <a:latin typeface="Arial" pitchFamily="34" charset="0"/>
              </a:rPr>
              <a:t> </a:t>
            </a:r>
            <a:r>
              <a:rPr lang="en-GB" sz="1600" dirty="0" err="1">
                <a:latin typeface="Arial" pitchFamily="34" charset="0"/>
              </a:rPr>
              <a:t>recupero</a:t>
            </a:r>
            <a:r>
              <a:rPr lang="en-GB" sz="1600" dirty="0">
                <a:latin typeface="Arial" pitchFamily="34" charset="0"/>
              </a:rPr>
              <a:t> </a:t>
            </a:r>
            <a:r>
              <a:rPr lang="en-GB" sz="1600" dirty="0" err="1">
                <a:latin typeface="Arial" pitchFamily="34" charset="0"/>
              </a:rPr>
              <a:t>dallo</a:t>
            </a:r>
            <a:r>
              <a:rPr lang="en-GB" sz="1600" dirty="0">
                <a:latin typeface="Arial" pitchFamily="34" charset="0"/>
              </a:rPr>
              <a:t> </a:t>
            </a:r>
            <a:r>
              <a:rPr lang="en-GB" sz="1600" dirty="0" err="1">
                <a:latin typeface="Arial" pitchFamily="34" charset="0"/>
              </a:rPr>
              <a:t>sforzo</a:t>
            </a:r>
            <a:r>
              <a:rPr lang="en-GB" sz="1600" dirty="0">
                <a:latin typeface="Arial" pitchFamily="34" charset="0"/>
              </a:rPr>
              <a:t> </a:t>
            </a:r>
            <a:r>
              <a:rPr lang="en-GB" sz="1600" dirty="0" err="1">
                <a:latin typeface="Arial" pitchFamily="34" charset="0"/>
              </a:rPr>
              <a:t>fisico</a:t>
            </a:r>
            <a:endParaRPr lang="en-GB" sz="1600" dirty="0">
              <a:latin typeface="Arial" pitchFamily="34" charset="0"/>
            </a:endParaRPr>
          </a:p>
        </p:txBody>
      </p:sp>
      <p:pic>
        <p:nvPicPr>
          <p:cNvPr id="10" name="Picture 3">
            <a:extLst>
              <a:ext uri="{FF2B5EF4-FFF2-40B4-BE49-F238E27FC236}">
                <a16:creationId xmlns:a16="http://schemas.microsoft.com/office/drawing/2014/main" id="{0CEE6EA7-3357-C696-B7C2-941AA61FCFDA}"/>
              </a:ext>
            </a:extLst>
          </p:cNvPr>
          <p:cNvPicPr>
            <a:picLocks noChangeAspect="1"/>
          </p:cNvPicPr>
          <p:nvPr/>
        </p:nvPicPr>
        <p:blipFill>
          <a:blip r:embed="rId3"/>
          <a:stretch>
            <a:fillRect/>
          </a:stretch>
        </p:blipFill>
        <p:spPr>
          <a:xfrm>
            <a:off x="9818688" y="1716555"/>
            <a:ext cx="2082800" cy="2298700"/>
          </a:xfrm>
          <a:prstGeom prst="rect">
            <a:avLst/>
          </a:prstGeom>
        </p:spPr>
      </p:pic>
      <p:sp>
        <p:nvSpPr>
          <p:cNvPr id="2" name="SeitenzahlBenutzerdefiniert">
            <a:extLst>
              <a:ext uri="{FF2B5EF4-FFF2-40B4-BE49-F238E27FC236}">
                <a16:creationId xmlns:a16="http://schemas.microsoft.com/office/drawing/2014/main" id="{73DE0321-E4F9-172F-8DD9-E5DB450606F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6</a:t>
            </a:r>
            <a:endParaRPr lang="de-CH" sz="900" dirty="0"/>
          </a:p>
        </p:txBody>
      </p:sp>
    </p:spTree>
    <p:extLst>
      <p:ext uri="{BB962C8B-B14F-4D97-AF65-F5344CB8AC3E}">
        <p14:creationId xmlns:p14="http://schemas.microsoft.com/office/powerpoint/2010/main" val="145332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CDA14F-7541-6442-96D4-4908E2928A24}"/>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07ECE613-8888-083F-D19A-F4DB39BB64BC}"/>
              </a:ext>
            </a:extLst>
          </p:cNvPr>
          <p:cNvSpPr>
            <a:spLocks noGrp="1"/>
          </p:cNvSpPr>
          <p:nvPr>
            <p:ph type="title"/>
          </p:nvPr>
        </p:nvSpPr>
        <p:spPr/>
        <p:txBody>
          <a:bodyPr/>
          <a:lstStyle/>
          <a:p>
            <a:r>
              <a:rPr lang="de-CH" dirty="0"/>
              <a:t>Sport: mehr als eine sinnvolle Freizeitbeschäftigung</a:t>
            </a:r>
          </a:p>
        </p:txBody>
      </p:sp>
      <p:sp>
        <p:nvSpPr>
          <p:cNvPr id="5" name="Abgerundetes Rechteck 11">
            <a:extLst>
              <a:ext uri="{FF2B5EF4-FFF2-40B4-BE49-F238E27FC236}">
                <a16:creationId xmlns:a16="http://schemas.microsoft.com/office/drawing/2014/main" id="{83B799F1-58CC-2757-7FCB-815FAC85EC26}"/>
              </a:ext>
            </a:extLst>
          </p:cNvPr>
          <p:cNvSpPr/>
          <p:nvPr/>
        </p:nvSpPr>
        <p:spPr bwMode="auto">
          <a:xfrm>
            <a:off x="2254549" y="1556792"/>
            <a:ext cx="7682901"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411480" algn="ctr">
              <a:spcBef>
                <a:spcPts val="700"/>
              </a:spcBef>
              <a:buClr>
                <a:schemeClr val="tx2"/>
              </a:buClr>
              <a:buSzPct val="95000"/>
            </a:pPr>
            <a:r>
              <a:rPr lang="de-CH" sz="2400" dirty="0"/>
              <a:t>Was beansprucht wird, entwickelt sich, </a:t>
            </a:r>
          </a:p>
          <a:p>
            <a:pPr marL="411480" algn="ctr">
              <a:spcBef>
                <a:spcPts val="700"/>
              </a:spcBef>
              <a:buClr>
                <a:schemeClr val="tx2"/>
              </a:buClr>
              <a:buSzPct val="95000"/>
            </a:pPr>
            <a:r>
              <a:rPr lang="de-CH" sz="2400" dirty="0"/>
              <a:t>was nicht gebraucht wird, bildet sich zurück</a:t>
            </a:r>
          </a:p>
        </p:txBody>
      </p:sp>
      <p:sp>
        <p:nvSpPr>
          <p:cNvPr id="6" name="Abgerundetes Rechteck 12">
            <a:extLst>
              <a:ext uri="{FF2B5EF4-FFF2-40B4-BE49-F238E27FC236}">
                <a16:creationId xmlns:a16="http://schemas.microsoft.com/office/drawing/2014/main" id="{91CBC4A6-C1A1-90F2-157D-0F97EA3E2F48}"/>
              </a:ext>
            </a:extLst>
          </p:cNvPr>
          <p:cNvSpPr/>
          <p:nvPr/>
        </p:nvSpPr>
        <p:spPr bwMode="auto">
          <a:xfrm>
            <a:off x="2254549" y="3929496"/>
            <a:ext cx="7644801" cy="2148316"/>
          </a:xfrm>
          <a:prstGeom prst="roundRect">
            <a:avLst/>
          </a:prstGeom>
          <a:solidFill>
            <a:srgbClr val="DA4314"/>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1" hangingPunct="1"/>
            <a:r>
              <a:rPr lang="de-CH" altLang="de-DE" sz="2000" dirty="0">
                <a:latin typeface="Arial" pitchFamily="34" charset="0"/>
              </a:rPr>
              <a:t>Nebst der Psyche bildet die physische Leistungsfähigkeit die Bereitschaft eines jeden Angehörigen der Armee (</a:t>
            </a:r>
            <a:r>
              <a:rPr lang="de-CH" altLang="de-DE" sz="2000" dirty="0" err="1">
                <a:latin typeface="Arial" pitchFamily="34" charset="0"/>
              </a:rPr>
              <a:t>AdA</a:t>
            </a:r>
            <a:r>
              <a:rPr lang="de-CH" altLang="de-DE" sz="2000" dirty="0">
                <a:latin typeface="Arial" pitchFamily="34" charset="0"/>
              </a:rPr>
              <a:t>), Belastung zu ertragen, auch unter Extremsituationen die geforderte Leistung in Einsätzen aller Art zielorientier zu erbringen und seinen Auftrag in hoher Qualität zu erfüllen.</a:t>
            </a:r>
          </a:p>
        </p:txBody>
      </p:sp>
      <p:sp>
        <p:nvSpPr>
          <p:cNvPr id="3" name="SeitenzahlBenutzerdefiniert">
            <a:extLst>
              <a:ext uri="{FF2B5EF4-FFF2-40B4-BE49-F238E27FC236}">
                <a16:creationId xmlns:a16="http://schemas.microsoft.com/office/drawing/2014/main" id="{88F50A4E-DF2A-0DFB-4932-5FA52FDAAD0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a:t>
            </a:r>
            <a:endParaRPr lang="de-CH" sz="900" dirty="0"/>
          </a:p>
        </p:txBody>
      </p:sp>
    </p:spTree>
    <p:extLst>
      <p:ext uri="{BB962C8B-B14F-4D97-AF65-F5344CB8AC3E}">
        <p14:creationId xmlns:p14="http://schemas.microsoft.com/office/powerpoint/2010/main" val="5852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CA699A5-8EAC-E7FE-307F-CA6BFD2091D2}"/>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Erscheinungsformen</a:t>
            </a:r>
            <a:endParaRPr lang="de-CH" dirty="0"/>
          </a:p>
        </p:txBody>
      </p:sp>
      <p:sp>
        <p:nvSpPr>
          <p:cNvPr id="5" name="Text Box 6">
            <a:extLst>
              <a:ext uri="{FF2B5EF4-FFF2-40B4-BE49-F238E27FC236}">
                <a16:creationId xmlns:a16="http://schemas.microsoft.com/office/drawing/2014/main" id="{A5F53F90-66D2-65DB-A043-E913C5B9F251}"/>
              </a:ext>
            </a:extLst>
          </p:cNvPr>
          <p:cNvSpPr txBox="1">
            <a:spLocks noChangeArrowheads="1"/>
          </p:cNvSpPr>
          <p:nvPr/>
        </p:nvSpPr>
        <p:spPr bwMode="auto">
          <a:xfrm>
            <a:off x="6326708" y="1773138"/>
            <a:ext cx="3441700" cy="641350"/>
          </a:xfrm>
          <a:prstGeom prst="rect">
            <a:avLst/>
          </a:prstGeom>
          <a:solidFill>
            <a:srgbClr val="FF9933"/>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Spezielle Ausdauer</a:t>
            </a:r>
          </a:p>
          <a:p>
            <a:pPr algn="ctr">
              <a:spcBef>
                <a:spcPct val="0"/>
              </a:spcBef>
              <a:buFont typeface="Wingdings" pitchFamily="2" charset="2"/>
              <a:buNone/>
            </a:pPr>
            <a:r>
              <a:rPr lang="de-CH" altLang="de-DE" sz="1800" dirty="0">
                <a:latin typeface="Arial" pitchFamily="34" charset="0"/>
                <a:sym typeface="Wingdings" pitchFamily="2" charset="2"/>
              </a:rPr>
              <a:t>Sportartspezifische Ausdauer</a:t>
            </a:r>
            <a:endParaRPr lang="de-CH" altLang="de-DE" sz="900" dirty="0">
              <a:latin typeface="Arial" pitchFamily="34" charset="0"/>
            </a:endParaRPr>
          </a:p>
        </p:txBody>
      </p:sp>
      <p:sp>
        <p:nvSpPr>
          <p:cNvPr id="6" name="Text Box 7">
            <a:extLst>
              <a:ext uri="{FF2B5EF4-FFF2-40B4-BE49-F238E27FC236}">
                <a16:creationId xmlns:a16="http://schemas.microsoft.com/office/drawing/2014/main" id="{83A3693C-B09E-4F23-54C3-E0782B8F2224}"/>
              </a:ext>
            </a:extLst>
          </p:cNvPr>
          <p:cNvSpPr txBox="1">
            <a:spLocks noChangeArrowheads="1"/>
          </p:cNvSpPr>
          <p:nvPr/>
        </p:nvSpPr>
        <p:spPr bwMode="auto">
          <a:xfrm>
            <a:off x="2391296" y="1771551"/>
            <a:ext cx="3656012" cy="641350"/>
          </a:xfrm>
          <a:prstGeom prst="rect">
            <a:avLst/>
          </a:prstGeom>
          <a:solidFill>
            <a:srgbClr val="FF9933"/>
          </a:solidFill>
          <a:ln>
            <a:noFill/>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a:solidFill>
                  <a:schemeClr val="bg1"/>
                </a:solidFill>
                <a:latin typeface="Arial" pitchFamily="34" charset="0"/>
              </a:rPr>
              <a:t>Grundlagenausdauer</a:t>
            </a:r>
          </a:p>
          <a:p>
            <a:pPr algn="ctr">
              <a:spcBef>
                <a:spcPct val="0"/>
              </a:spcBef>
              <a:buFontTx/>
              <a:buNone/>
            </a:pPr>
            <a:r>
              <a:rPr lang="de-CH" altLang="de-DE" sz="1800">
                <a:latin typeface="Arial" pitchFamily="34" charset="0"/>
              </a:rPr>
              <a:t>Allgemeine Ausdauer</a:t>
            </a:r>
          </a:p>
        </p:txBody>
      </p:sp>
      <p:sp>
        <p:nvSpPr>
          <p:cNvPr id="7" name="Line 8">
            <a:extLst>
              <a:ext uri="{FF2B5EF4-FFF2-40B4-BE49-F238E27FC236}">
                <a16:creationId xmlns:a16="http://schemas.microsoft.com/office/drawing/2014/main" id="{FC8E4B71-C0B6-C68D-88AC-A3D877473524}"/>
              </a:ext>
            </a:extLst>
          </p:cNvPr>
          <p:cNvSpPr>
            <a:spLocks noChangeShapeType="1"/>
          </p:cNvSpPr>
          <p:nvPr/>
        </p:nvSpPr>
        <p:spPr bwMode="auto">
          <a:xfrm flipH="1">
            <a:off x="6844233" y="2543076"/>
            <a:ext cx="1195388" cy="7207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 name="Line 9">
            <a:extLst>
              <a:ext uri="{FF2B5EF4-FFF2-40B4-BE49-F238E27FC236}">
                <a16:creationId xmlns:a16="http://schemas.microsoft.com/office/drawing/2014/main" id="{6F9557C7-A84D-C06D-F0E1-54C0196C7A94}"/>
              </a:ext>
            </a:extLst>
          </p:cNvPr>
          <p:cNvSpPr>
            <a:spLocks noChangeShapeType="1"/>
          </p:cNvSpPr>
          <p:nvPr/>
        </p:nvSpPr>
        <p:spPr bwMode="auto">
          <a:xfrm>
            <a:off x="8638108" y="2543076"/>
            <a:ext cx="233363" cy="7207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9" name="Line 10">
            <a:extLst>
              <a:ext uri="{FF2B5EF4-FFF2-40B4-BE49-F238E27FC236}">
                <a16:creationId xmlns:a16="http://schemas.microsoft.com/office/drawing/2014/main" id="{95E96E2F-7C7E-F94A-B8E3-ADB3BE6C0838}"/>
              </a:ext>
            </a:extLst>
          </p:cNvPr>
          <p:cNvSpPr>
            <a:spLocks noChangeShapeType="1"/>
          </p:cNvSpPr>
          <p:nvPr/>
        </p:nvSpPr>
        <p:spPr bwMode="auto">
          <a:xfrm flipH="1">
            <a:off x="3388246" y="2543076"/>
            <a:ext cx="3322637" cy="7207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0" name="Text Box 11">
            <a:extLst>
              <a:ext uri="{FF2B5EF4-FFF2-40B4-BE49-F238E27FC236}">
                <a16:creationId xmlns:a16="http://schemas.microsoft.com/office/drawing/2014/main" id="{418E5468-A310-89A5-1B33-E107A7DA9404}"/>
              </a:ext>
            </a:extLst>
          </p:cNvPr>
          <p:cNvSpPr txBox="1">
            <a:spLocks noChangeArrowheads="1"/>
          </p:cNvSpPr>
          <p:nvPr/>
        </p:nvSpPr>
        <p:spPr bwMode="auto">
          <a:xfrm>
            <a:off x="2402408" y="3408263"/>
            <a:ext cx="1428750" cy="1384300"/>
          </a:xfrm>
          <a:prstGeom prst="rect">
            <a:avLst/>
          </a:prstGeom>
          <a:noFill/>
          <a:ln w="9525">
            <a:solidFill>
              <a:srgbClr val="FF9933"/>
            </a:solidFill>
            <a:miter lim="800000"/>
            <a:headEnd/>
            <a:tailEnd/>
          </a:ln>
          <a:effectLst/>
        </p:spPr>
        <p:txBody>
          <a:bodyPr>
            <a:spAutoFit/>
          </a:bodyPr>
          <a:lstStyle/>
          <a:p>
            <a:pPr algn="ctr" eaLnBrk="0" hangingPunct="0">
              <a:defRPr/>
            </a:pPr>
            <a:r>
              <a:rPr lang="de-CH" b="1" dirty="0"/>
              <a:t>Langzeit-ausdauer</a:t>
            </a:r>
            <a:br>
              <a:rPr lang="de-CH" b="1" dirty="0">
                <a:solidFill>
                  <a:schemeClr val="bg2"/>
                </a:solidFill>
              </a:rPr>
            </a:br>
            <a:r>
              <a:rPr lang="de-CH" b="1" dirty="0">
                <a:solidFill>
                  <a:schemeClr val="tx1">
                    <a:lumMod val="50000"/>
                    <a:lumOff val="50000"/>
                  </a:schemeClr>
                </a:solidFill>
              </a:rPr>
              <a:t>über 10 min.</a:t>
            </a:r>
          </a:p>
          <a:p>
            <a:pPr marL="177800" indent="-177800" eaLnBrk="0" hangingPunct="0">
              <a:buFont typeface="Arial" panose="020B0604020202020204" pitchFamily="34" charset="0"/>
              <a:buChar char="•"/>
              <a:defRPr/>
            </a:pPr>
            <a:r>
              <a:rPr lang="de-CH" dirty="0">
                <a:solidFill>
                  <a:schemeClr val="tx1">
                    <a:lumMod val="50000"/>
                    <a:lumOff val="50000"/>
                  </a:schemeClr>
                </a:solidFill>
              </a:rPr>
              <a:t>Dauerlauf</a:t>
            </a:r>
          </a:p>
          <a:p>
            <a:pPr marL="177800" indent="-177800" eaLnBrk="0" hangingPunct="0">
              <a:buFont typeface="Arial" panose="020B0604020202020204" pitchFamily="34" charset="0"/>
              <a:buChar char="•"/>
              <a:defRPr/>
            </a:pPr>
            <a:r>
              <a:rPr lang="de-CH" dirty="0">
                <a:solidFill>
                  <a:schemeClr val="tx1">
                    <a:lumMod val="50000"/>
                    <a:lumOff val="50000"/>
                  </a:schemeClr>
                </a:solidFill>
              </a:rPr>
              <a:t>Laufspiele</a:t>
            </a:r>
          </a:p>
          <a:p>
            <a:pPr marL="177800" indent="-177800" eaLnBrk="0" hangingPunct="0">
              <a:buFont typeface="Arial" panose="020B0604020202020204" pitchFamily="34" charset="0"/>
              <a:buChar char="•"/>
              <a:defRPr/>
            </a:pPr>
            <a:r>
              <a:rPr lang="de-CH" dirty="0">
                <a:solidFill>
                  <a:schemeClr val="tx1">
                    <a:lumMod val="50000"/>
                    <a:lumOff val="50000"/>
                  </a:schemeClr>
                </a:solidFill>
              </a:rPr>
              <a:t>Fahrtspiele</a:t>
            </a:r>
          </a:p>
        </p:txBody>
      </p:sp>
      <p:sp>
        <p:nvSpPr>
          <p:cNvPr id="11" name="Text Box 12">
            <a:extLst>
              <a:ext uri="{FF2B5EF4-FFF2-40B4-BE49-F238E27FC236}">
                <a16:creationId xmlns:a16="http://schemas.microsoft.com/office/drawing/2014/main" id="{4316D99E-1885-FFDC-917F-30E0CAA31E21}"/>
              </a:ext>
            </a:extLst>
          </p:cNvPr>
          <p:cNvSpPr txBox="1">
            <a:spLocks noChangeArrowheads="1"/>
          </p:cNvSpPr>
          <p:nvPr/>
        </p:nvSpPr>
        <p:spPr bwMode="auto">
          <a:xfrm>
            <a:off x="4148658" y="3408263"/>
            <a:ext cx="1698625" cy="1384300"/>
          </a:xfrm>
          <a:prstGeom prst="rect">
            <a:avLst/>
          </a:prstGeom>
          <a:noFill/>
          <a:ln w="9525">
            <a:solidFill>
              <a:srgbClr val="FF9933"/>
            </a:solidFill>
            <a:miter lim="800000"/>
            <a:headEnd/>
            <a:tailEnd/>
          </a:ln>
          <a:effectLst/>
        </p:spPr>
        <p:txBody>
          <a:bodyPr>
            <a:spAutoFit/>
          </a:bodyPr>
          <a:lstStyle/>
          <a:p>
            <a:pPr algn="ctr" eaLnBrk="0" hangingPunct="0">
              <a:defRPr/>
            </a:pPr>
            <a:r>
              <a:rPr lang="de-CH" b="1" dirty="0"/>
              <a:t>Mittelzeit-ausdauer</a:t>
            </a:r>
            <a:br>
              <a:rPr lang="de-CH" b="1" dirty="0">
                <a:solidFill>
                  <a:schemeClr val="bg2"/>
                </a:solidFill>
              </a:rPr>
            </a:br>
            <a:r>
              <a:rPr lang="de-CH" b="1" dirty="0">
                <a:solidFill>
                  <a:schemeClr val="tx1">
                    <a:lumMod val="50000"/>
                    <a:lumOff val="50000"/>
                  </a:schemeClr>
                </a:solidFill>
              </a:rPr>
              <a:t>2 bis 10 min.</a:t>
            </a:r>
          </a:p>
          <a:p>
            <a:pPr marL="203200" indent="-203200" eaLnBrk="0" hangingPunct="0">
              <a:buFont typeface="Arial" panose="020B0604020202020204" pitchFamily="34" charset="0"/>
              <a:buChar char="•"/>
              <a:tabLst>
                <a:tab pos="177800" algn="l"/>
              </a:tabLst>
              <a:defRPr/>
            </a:pPr>
            <a:r>
              <a:rPr lang="de-CH" dirty="0">
                <a:solidFill>
                  <a:schemeClr val="tx1">
                    <a:lumMod val="50000"/>
                    <a:lumOff val="50000"/>
                  </a:schemeClr>
                </a:solidFill>
              </a:rPr>
              <a:t>Laufspiele</a:t>
            </a:r>
          </a:p>
          <a:p>
            <a:pPr marL="203200" indent="-203200" eaLnBrk="0" hangingPunct="0">
              <a:buFont typeface="Arial" panose="020B0604020202020204" pitchFamily="34" charset="0"/>
              <a:buChar char="•"/>
              <a:defRPr/>
            </a:pPr>
            <a:r>
              <a:rPr lang="de-CH" dirty="0">
                <a:solidFill>
                  <a:schemeClr val="tx1">
                    <a:lumMod val="50000"/>
                    <a:lumOff val="50000"/>
                  </a:schemeClr>
                </a:solidFill>
              </a:rPr>
              <a:t>Fahrtspiele</a:t>
            </a:r>
          </a:p>
          <a:p>
            <a:pPr marL="203200" indent="-203200" eaLnBrk="0" hangingPunct="0">
              <a:buFont typeface="Arial" panose="020B0604020202020204" pitchFamily="34" charset="0"/>
              <a:buChar char="•"/>
              <a:defRPr/>
            </a:pPr>
            <a:r>
              <a:rPr lang="de-CH" dirty="0">
                <a:solidFill>
                  <a:schemeClr val="tx1">
                    <a:lumMod val="50000"/>
                    <a:lumOff val="50000"/>
                  </a:schemeClr>
                </a:solidFill>
              </a:rPr>
              <a:t>Intervallläufe</a:t>
            </a:r>
          </a:p>
        </p:txBody>
      </p:sp>
      <p:sp>
        <p:nvSpPr>
          <p:cNvPr id="12" name="Text Box 13">
            <a:extLst>
              <a:ext uri="{FF2B5EF4-FFF2-40B4-BE49-F238E27FC236}">
                <a16:creationId xmlns:a16="http://schemas.microsoft.com/office/drawing/2014/main" id="{F72D31E5-8620-28A8-E37C-4756C3854466}"/>
              </a:ext>
            </a:extLst>
          </p:cNvPr>
          <p:cNvSpPr txBox="1">
            <a:spLocks noChangeArrowheads="1"/>
          </p:cNvSpPr>
          <p:nvPr/>
        </p:nvSpPr>
        <p:spPr bwMode="auto">
          <a:xfrm>
            <a:off x="6063183" y="3408263"/>
            <a:ext cx="1758950" cy="1384995"/>
          </a:xfrm>
          <a:prstGeom prst="rect">
            <a:avLst/>
          </a:prstGeom>
          <a:noFill/>
          <a:ln w="9525">
            <a:solidFill>
              <a:srgbClr val="FF9933"/>
            </a:solidFill>
            <a:miter lim="800000"/>
            <a:headEnd/>
            <a:tailEnd/>
          </a:ln>
          <a:effectLst/>
        </p:spPr>
        <p:txBody>
          <a:bodyPr>
            <a:spAutoFit/>
          </a:bodyPr>
          <a:lstStyle/>
          <a:p>
            <a:pPr algn="ctr" eaLnBrk="0" hangingPunct="0">
              <a:defRPr/>
            </a:pPr>
            <a:r>
              <a:rPr lang="de-CH" b="1" dirty="0"/>
              <a:t>Kurzzeit-</a:t>
            </a:r>
          </a:p>
          <a:p>
            <a:pPr algn="ctr" eaLnBrk="0" hangingPunct="0">
              <a:defRPr/>
            </a:pPr>
            <a:r>
              <a:rPr lang="de-CH" b="1" dirty="0" err="1"/>
              <a:t>ausdauer</a:t>
            </a:r>
            <a:endParaRPr lang="de-CH" b="1" dirty="0">
              <a:solidFill>
                <a:schemeClr val="bg2"/>
              </a:solidFill>
            </a:endParaRPr>
          </a:p>
          <a:p>
            <a:pPr algn="ctr" eaLnBrk="0" hangingPunct="0">
              <a:defRPr/>
            </a:pPr>
            <a:r>
              <a:rPr lang="de-CH" b="1" dirty="0">
                <a:solidFill>
                  <a:schemeClr val="tx1">
                    <a:lumMod val="50000"/>
                    <a:lumOff val="50000"/>
                  </a:schemeClr>
                </a:solidFill>
              </a:rPr>
              <a:t>30 </a:t>
            </a:r>
            <a:r>
              <a:rPr lang="de-CH" b="1" dirty="0" err="1">
                <a:solidFill>
                  <a:schemeClr val="tx1">
                    <a:lumMod val="50000"/>
                    <a:lumOff val="50000"/>
                  </a:schemeClr>
                </a:solidFill>
              </a:rPr>
              <a:t>sek.</a:t>
            </a:r>
            <a:r>
              <a:rPr lang="de-CH" b="1" dirty="0">
                <a:solidFill>
                  <a:schemeClr val="tx1">
                    <a:lumMod val="50000"/>
                    <a:lumOff val="50000"/>
                  </a:schemeClr>
                </a:solidFill>
              </a:rPr>
              <a:t> – 2 min.</a:t>
            </a:r>
          </a:p>
          <a:p>
            <a:pPr marL="177800" indent="-177800" eaLnBrk="0" hangingPunct="0">
              <a:buFont typeface="Arial" panose="020B0604020202020204" pitchFamily="34" charset="0"/>
              <a:buChar char="•"/>
              <a:defRPr/>
            </a:pPr>
            <a:r>
              <a:rPr lang="de-CH" dirty="0">
                <a:solidFill>
                  <a:schemeClr val="tx1">
                    <a:lumMod val="50000"/>
                    <a:lumOff val="50000"/>
                  </a:schemeClr>
                </a:solidFill>
              </a:rPr>
              <a:t>Tempoläufe</a:t>
            </a:r>
          </a:p>
          <a:p>
            <a:pPr marL="177800" indent="-177800" eaLnBrk="0" hangingPunct="0">
              <a:buFont typeface="Arial" panose="020B0604020202020204" pitchFamily="34" charset="0"/>
              <a:buChar char="•"/>
              <a:defRPr/>
            </a:pPr>
            <a:r>
              <a:rPr lang="de-CH" dirty="0">
                <a:solidFill>
                  <a:schemeClr val="tx1">
                    <a:lumMod val="50000"/>
                    <a:lumOff val="50000"/>
                  </a:schemeClr>
                </a:solidFill>
              </a:rPr>
              <a:t>Wiederholungs-läufe</a:t>
            </a:r>
          </a:p>
        </p:txBody>
      </p:sp>
      <p:sp>
        <p:nvSpPr>
          <p:cNvPr id="13" name="Text Box 14">
            <a:extLst>
              <a:ext uri="{FF2B5EF4-FFF2-40B4-BE49-F238E27FC236}">
                <a16:creationId xmlns:a16="http://schemas.microsoft.com/office/drawing/2014/main" id="{09286439-4D5E-4B70-A0B0-EA50191350D3}"/>
              </a:ext>
            </a:extLst>
          </p:cNvPr>
          <p:cNvSpPr txBox="1">
            <a:spLocks noChangeArrowheads="1"/>
          </p:cNvSpPr>
          <p:nvPr/>
        </p:nvSpPr>
        <p:spPr bwMode="auto">
          <a:xfrm>
            <a:off x="8007871" y="3408263"/>
            <a:ext cx="1716087" cy="1384300"/>
          </a:xfrm>
          <a:prstGeom prst="rect">
            <a:avLst/>
          </a:prstGeom>
          <a:noFill/>
          <a:ln w="9525">
            <a:solidFill>
              <a:srgbClr val="FF9933"/>
            </a:solidFill>
            <a:miter lim="800000"/>
            <a:headEnd/>
            <a:tailEnd/>
          </a:ln>
          <a:effectLst/>
        </p:spPr>
        <p:txBody>
          <a:bodyPr>
            <a:spAutoFit/>
          </a:bodyPr>
          <a:lstStyle/>
          <a:p>
            <a:pPr algn="ctr" eaLnBrk="0" hangingPunct="0">
              <a:defRPr/>
            </a:pPr>
            <a:r>
              <a:rPr lang="de-CH" b="1" dirty="0"/>
              <a:t>Schnelligkeits-ausdauer</a:t>
            </a:r>
            <a:br>
              <a:rPr lang="de-CH" b="1" dirty="0"/>
            </a:br>
            <a:r>
              <a:rPr lang="de-CH" b="1" dirty="0">
                <a:solidFill>
                  <a:schemeClr val="tx1">
                    <a:lumMod val="50000"/>
                    <a:lumOff val="50000"/>
                  </a:schemeClr>
                </a:solidFill>
              </a:rPr>
              <a:t>4 bis 30 </a:t>
            </a:r>
            <a:r>
              <a:rPr lang="de-CH" b="1" dirty="0" err="1">
                <a:solidFill>
                  <a:schemeClr val="tx1">
                    <a:lumMod val="50000"/>
                    <a:lumOff val="50000"/>
                  </a:schemeClr>
                </a:solidFill>
              </a:rPr>
              <a:t>sek.</a:t>
            </a:r>
            <a:endParaRPr lang="de-CH" b="1" dirty="0">
              <a:solidFill>
                <a:schemeClr val="tx1">
                  <a:lumMod val="50000"/>
                  <a:lumOff val="50000"/>
                </a:schemeClr>
              </a:solidFill>
            </a:endParaRPr>
          </a:p>
          <a:p>
            <a:pPr marL="203200" indent="-203200" eaLnBrk="0" hangingPunct="0">
              <a:buFont typeface="Arial" panose="020B0604020202020204" pitchFamily="34" charset="0"/>
              <a:buChar char="•"/>
              <a:defRPr/>
            </a:pPr>
            <a:r>
              <a:rPr lang="de-CH" dirty="0">
                <a:solidFill>
                  <a:schemeClr val="tx1">
                    <a:lumMod val="50000"/>
                    <a:lumOff val="50000"/>
                  </a:schemeClr>
                </a:solidFill>
              </a:rPr>
              <a:t>Wiederholungs-läufe</a:t>
            </a:r>
          </a:p>
          <a:p>
            <a:pPr algn="ctr" eaLnBrk="0" hangingPunct="0">
              <a:buFontTx/>
              <a:buChar char="-"/>
              <a:defRPr/>
            </a:pPr>
            <a:endParaRPr lang="de-CH" dirty="0">
              <a:solidFill>
                <a:schemeClr val="bg2"/>
              </a:solidFill>
            </a:endParaRPr>
          </a:p>
        </p:txBody>
      </p:sp>
      <p:sp>
        <p:nvSpPr>
          <p:cNvPr id="14" name="Line 15">
            <a:extLst>
              <a:ext uri="{FF2B5EF4-FFF2-40B4-BE49-F238E27FC236}">
                <a16:creationId xmlns:a16="http://schemas.microsoft.com/office/drawing/2014/main" id="{2FE90D9E-F5DD-C5B0-C2BB-9C6884AD5128}"/>
              </a:ext>
            </a:extLst>
          </p:cNvPr>
          <p:cNvSpPr>
            <a:spLocks noChangeShapeType="1"/>
          </p:cNvSpPr>
          <p:nvPr/>
        </p:nvSpPr>
        <p:spPr bwMode="auto">
          <a:xfrm flipH="1">
            <a:off x="4983683" y="2543076"/>
            <a:ext cx="2459038" cy="720725"/>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5" name="Line 16">
            <a:extLst>
              <a:ext uri="{FF2B5EF4-FFF2-40B4-BE49-F238E27FC236}">
                <a16:creationId xmlns:a16="http://schemas.microsoft.com/office/drawing/2014/main" id="{C47E3B92-B6EF-6FEC-D099-97FA150A72C3}"/>
              </a:ext>
            </a:extLst>
          </p:cNvPr>
          <p:cNvSpPr>
            <a:spLocks noChangeShapeType="1"/>
          </p:cNvSpPr>
          <p:nvPr/>
        </p:nvSpPr>
        <p:spPr bwMode="auto">
          <a:xfrm flipH="1">
            <a:off x="2988196" y="2616101"/>
            <a:ext cx="0" cy="6477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6" name="Text Box 17">
            <a:extLst>
              <a:ext uri="{FF2B5EF4-FFF2-40B4-BE49-F238E27FC236}">
                <a16:creationId xmlns:a16="http://schemas.microsoft.com/office/drawing/2014/main" id="{CA5EB10D-E234-B74D-1CB2-62E57F9A046A}"/>
              </a:ext>
            </a:extLst>
          </p:cNvPr>
          <p:cNvSpPr txBox="1">
            <a:spLocks noChangeArrowheads="1"/>
          </p:cNvSpPr>
          <p:nvPr/>
        </p:nvSpPr>
        <p:spPr bwMode="auto">
          <a:xfrm>
            <a:off x="2391296" y="5379938"/>
            <a:ext cx="2087958" cy="641350"/>
          </a:xfrm>
          <a:prstGeom prst="rect">
            <a:avLst/>
          </a:prstGeom>
          <a:solidFill>
            <a:srgbClr val="008000"/>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Aerobe</a:t>
            </a:r>
            <a:br>
              <a:rPr lang="de-CH" altLang="de-DE" sz="1800" b="1" dirty="0">
                <a:solidFill>
                  <a:schemeClr val="bg1"/>
                </a:solidFill>
                <a:latin typeface="Arial" pitchFamily="34" charset="0"/>
              </a:rPr>
            </a:br>
            <a:r>
              <a:rPr lang="de-CH" altLang="de-DE" sz="1800" b="1" dirty="0">
                <a:solidFill>
                  <a:schemeClr val="bg1"/>
                </a:solidFill>
                <a:latin typeface="Arial" pitchFamily="34" charset="0"/>
              </a:rPr>
              <a:t>Ausdauer</a:t>
            </a:r>
            <a:endParaRPr lang="de-CH" altLang="de-DE" sz="1800" dirty="0">
              <a:latin typeface="Arial" pitchFamily="34" charset="0"/>
            </a:endParaRPr>
          </a:p>
        </p:txBody>
      </p:sp>
      <p:sp>
        <p:nvSpPr>
          <p:cNvPr id="17" name="Text Box 18">
            <a:extLst>
              <a:ext uri="{FF2B5EF4-FFF2-40B4-BE49-F238E27FC236}">
                <a16:creationId xmlns:a16="http://schemas.microsoft.com/office/drawing/2014/main" id="{ADE43009-F8F1-81E9-2494-CC2802A76547}"/>
              </a:ext>
            </a:extLst>
          </p:cNvPr>
          <p:cNvSpPr txBox="1">
            <a:spLocks noChangeArrowheads="1"/>
          </p:cNvSpPr>
          <p:nvPr/>
        </p:nvSpPr>
        <p:spPr bwMode="auto">
          <a:xfrm>
            <a:off x="5703392" y="5379938"/>
            <a:ext cx="4034854" cy="641350"/>
          </a:xfrm>
          <a:prstGeom prst="rect">
            <a:avLst/>
          </a:prstGeom>
          <a:solidFill>
            <a:srgbClr val="ED181E"/>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a:solidFill>
                  <a:schemeClr val="bg1"/>
                </a:solidFill>
                <a:latin typeface="Arial" pitchFamily="34" charset="0"/>
              </a:rPr>
              <a:t>Anaerobe</a:t>
            </a:r>
            <a:br>
              <a:rPr lang="de-CH" altLang="de-DE" sz="1800" b="1" dirty="0">
                <a:solidFill>
                  <a:schemeClr val="bg1"/>
                </a:solidFill>
                <a:latin typeface="Arial" pitchFamily="34" charset="0"/>
              </a:rPr>
            </a:br>
            <a:r>
              <a:rPr lang="de-CH" altLang="de-DE" sz="1800" b="1" dirty="0">
                <a:solidFill>
                  <a:schemeClr val="bg1"/>
                </a:solidFill>
                <a:latin typeface="Arial" pitchFamily="34" charset="0"/>
              </a:rPr>
              <a:t>Ausdauer</a:t>
            </a:r>
            <a:endParaRPr lang="de-CH" altLang="de-DE" sz="1800" dirty="0">
              <a:latin typeface="Arial" pitchFamily="34" charset="0"/>
            </a:endParaRPr>
          </a:p>
        </p:txBody>
      </p:sp>
      <p:sp>
        <p:nvSpPr>
          <p:cNvPr id="18" name="Rechteck 17">
            <a:extLst>
              <a:ext uri="{FF2B5EF4-FFF2-40B4-BE49-F238E27FC236}">
                <a16:creationId xmlns:a16="http://schemas.microsoft.com/office/drawing/2014/main" id="{98D71F76-B72D-A3EE-721E-8BA5185FE173}"/>
              </a:ext>
            </a:extLst>
          </p:cNvPr>
          <p:cNvSpPr/>
          <p:nvPr/>
        </p:nvSpPr>
        <p:spPr bwMode="auto">
          <a:xfrm>
            <a:off x="4479254" y="5379938"/>
            <a:ext cx="1224137" cy="641350"/>
          </a:xfrm>
          <a:prstGeom prst="rect">
            <a:avLst/>
          </a:prstGeom>
          <a:pattFill prst="wdUpDiag">
            <a:fgClr>
              <a:srgbClr val="00B050"/>
            </a:fgClr>
            <a:bgClr>
              <a:srgbClr val="DA4314"/>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2" name="SeitenzahlBenutzerdefiniert">
            <a:extLst>
              <a:ext uri="{FF2B5EF4-FFF2-40B4-BE49-F238E27FC236}">
                <a16:creationId xmlns:a16="http://schemas.microsoft.com/office/drawing/2014/main" id="{2F004232-88B3-3062-CC20-88CE5DD5D3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940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2D31-381F-34C0-6D4E-0BB0804AE792}"/>
            </a:ext>
          </a:extLst>
        </p:cNvPr>
        <p:cNvGrpSpPr/>
        <p:nvPr/>
      </p:nvGrpSpPr>
      <p:grpSpPr>
        <a:xfrm>
          <a:off x="0" y="0"/>
          <a:ext cx="0" cy="0"/>
          <a:chOff x="0" y="0"/>
          <a:chExt cx="0" cy="0"/>
        </a:xfrm>
      </p:grpSpPr>
      <p:sp>
        <p:nvSpPr>
          <p:cNvPr id="19" name="Text Box 6">
            <a:extLst>
              <a:ext uri="{FF2B5EF4-FFF2-40B4-BE49-F238E27FC236}">
                <a16:creationId xmlns:a16="http://schemas.microsoft.com/office/drawing/2014/main" id="{47E15FBD-138E-8150-A5B9-E836053423AE}"/>
              </a:ext>
            </a:extLst>
          </p:cNvPr>
          <p:cNvSpPr txBox="1">
            <a:spLocks noChangeArrowheads="1"/>
          </p:cNvSpPr>
          <p:nvPr/>
        </p:nvSpPr>
        <p:spPr bwMode="auto">
          <a:xfrm>
            <a:off x="6456041" y="1661368"/>
            <a:ext cx="3888111" cy="646331"/>
          </a:xfrm>
          <a:prstGeom prst="rect">
            <a:avLst/>
          </a:prstGeom>
          <a:solidFill>
            <a:srgbClr val="FF9933"/>
          </a:solidFill>
          <a:ln>
            <a:noFill/>
          </a:ln>
        </p:spPr>
        <p:txBody>
          <a:bodyPr>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a:t>Endurance </a:t>
            </a:r>
            <a:r>
              <a:rPr lang="de-CH" altLang="de-DE" dirty="0" err="1"/>
              <a:t>spécifique</a:t>
            </a:r>
            <a:endParaRPr lang="de-CH" altLang="de-DE" dirty="0"/>
          </a:p>
          <a:p>
            <a:r>
              <a:rPr lang="de-CH" altLang="de-DE" b="0" dirty="0">
                <a:solidFill>
                  <a:schemeClr val="tx1"/>
                </a:solidFill>
                <a:sym typeface="Wingdings" pitchFamily="2" charset="2"/>
              </a:rPr>
              <a:t>Endurance </a:t>
            </a:r>
            <a:r>
              <a:rPr lang="de-CH" altLang="de-DE" b="0" dirty="0" err="1">
                <a:solidFill>
                  <a:schemeClr val="tx1"/>
                </a:solidFill>
                <a:sym typeface="Wingdings" pitchFamily="2" charset="2"/>
              </a:rPr>
              <a:t>spécifique</a:t>
            </a:r>
            <a:r>
              <a:rPr lang="de-CH" altLang="de-DE" b="0" dirty="0">
                <a:solidFill>
                  <a:schemeClr val="tx1"/>
                </a:solidFill>
                <a:sym typeface="Wingdings" pitchFamily="2" charset="2"/>
              </a:rPr>
              <a:t> à la </a:t>
            </a:r>
            <a:r>
              <a:rPr lang="de-CH" altLang="de-DE" b="0" dirty="0" err="1">
                <a:solidFill>
                  <a:schemeClr val="tx1"/>
                </a:solidFill>
                <a:sym typeface="Wingdings" pitchFamily="2" charset="2"/>
              </a:rPr>
              <a:t>discipline</a:t>
            </a:r>
            <a:endParaRPr lang="de-CH" altLang="de-DE" b="0" dirty="0">
              <a:solidFill>
                <a:schemeClr val="tx1"/>
              </a:solidFill>
            </a:endParaRPr>
          </a:p>
        </p:txBody>
      </p:sp>
      <p:sp>
        <p:nvSpPr>
          <p:cNvPr id="20" name="Text Box 7">
            <a:extLst>
              <a:ext uri="{FF2B5EF4-FFF2-40B4-BE49-F238E27FC236}">
                <a16:creationId xmlns:a16="http://schemas.microsoft.com/office/drawing/2014/main" id="{3B943F68-9334-148A-A07B-4266081D2F8D}"/>
              </a:ext>
            </a:extLst>
          </p:cNvPr>
          <p:cNvSpPr txBox="1">
            <a:spLocks noChangeArrowheads="1"/>
          </p:cNvSpPr>
          <p:nvPr/>
        </p:nvSpPr>
        <p:spPr bwMode="auto">
          <a:xfrm>
            <a:off x="1847849" y="1660671"/>
            <a:ext cx="3888112" cy="641350"/>
          </a:xfrm>
          <a:prstGeom prst="rect">
            <a:avLst/>
          </a:prstGeom>
          <a:solidFill>
            <a:srgbClr val="FF9933"/>
          </a:solidFill>
          <a:ln>
            <a:noFill/>
          </a:ln>
        </p:spPr>
        <p:txBody>
          <a:bodyPr>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a:t>Endurance de base</a:t>
            </a:r>
          </a:p>
          <a:p>
            <a:r>
              <a:rPr lang="de-CH" altLang="de-DE" b="0" dirty="0">
                <a:solidFill>
                  <a:schemeClr val="tx1"/>
                </a:solidFill>
              </a:rPr>
              <a:t>Endurance </a:t>
            </a:r>
            <a:r>
              <a:rPr lang="de-CH" altLang="de-DE" b="0" dirty="0" err="1">
                <a:solidFill>
                  <a:schemeClr val="tx1"/>
                </a:solidFill>
              </a:rPr>
              <a:t>générale</a:t>
            </a:r>
            <a:endParaRPr lang="de-CH" altLang="de-DE" b="0" dirty="0">
              <a:solidFill>
                <a:schemeClr val="tx1"/>
              </a:solidFill>
            </a:endParaRPr>
          </a:p>
        </p:txBody>
      </p:sp>
      <p:sp>
        <p:nvSpPr>
          <p:cNvPr id="23" name="Line 10">
            <a:extLst>
              <a:ext uri="{FF2B5EF4-FFF2-40B4-BE49-F238E27FC236}">
                <a16:creationId xmlns:a16="http://schemas.microsoft.com/office/drawing/2014/main" id="{B22775F5-0632-90B2-E75C-5FB461C2A7E4}"/>
              </a:ext>
            </a:extLst>
          </p:cNvPr>
          <p:cNvSpPr>
            <a:spLocks noChangeShapeType="1"/>
          </p:cNvSpPr>
          <p:nvPr/>
        </p:nvSpPr>
        <p:spPr bwMode="auto">
          <a:xfrm flipH="1">
            <a:off x="3130740" y="2360425"/>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4" name="Text Box 11">
            <a:extLst>
              <a:ext uri="{FF2B5EF4-FFF2-40B4-BE49-F238E27FC236}">
                <a16:creationId xmlns:a16="http://schemas.microsoft.com/office/drawing/2014/main" id="{A49AE9A4-C111-4F27-BCAD-95F6B4181B63}"/>
              </a:ext>
            </a:extLst>
          </p:cNvPr>
          <p:cNvSpPr txBox="1">
            <a:spLocks noChangeArrowheads="1"/>
          </p:cNvSpPr>
          <p:nvPr/>
        </p:nvSpPr>
        <p:spPr bwMode="auto">
          <a:xfrm>
            <a:off x="1867950" y="3369382"/>
            <a:ext cx="1698619" cy="2062103"/>
          </a:xfrm>
          <a:prstGeom prst="rect">
            <a:avLst/>
          </a:prstGeom>
          <a:noFill/>
          <a:ln w="9525">
            <a:solidFill>
              <a:srgbClr val="FF9933"/>
            </a:solidFill>
            <a:miter lim="800000"/>
            <a:headEnd/>
            <a:tailEnd/>
          </a:ln>
          <a:effectLst/>
        </p:spPr>
        <p:txBody>
          <a:bodyPr>
            <a:spAutoFit/>
          </a:bodyPr>
          <a:lstStyle>
            <a:defPPr>
              <a:defRPr lang="de-CH"/>
            </a:defPPr>
            <a:lvl1pPr algn="ctr" eaLnBrk="0" hangingPunct="0">
              <a:defRPr b="1"/>
            </a:lvl1pPr>
          </a:lstStyle>
          <a:p>
            <a:r>
              <a:rPr lang="de-CH" dirty="0"/>
              <a:t>À </a:t>
            </a:r>
            <a:r>
              <a:rPr lang="de-CH" dirty="0" err="1"/>
              <a:t>long</a:t>
            </a:r>
            <a:r>
              <a:rPr lang="de-CH" dirty="0"/>
              <a:t> </a:t>
            </a:r>
            <a:r>
              <a:rPr lang="de-CH" dirty="0" err="1"/>
              <a:t>term</a:t>
            </a:r>
            <a:endParaRPr lang="de-CH" dirty="0"/>
          </a:p>
          <a:p>
            <a:pPr>
              <a:defRPr/>
            </a:pPr>
            <a:r>
              <a:rPr lang="de-CH" dirty="0" err="1">
                <a:solidFill>
                  <a:schemeClr val="tx1">
                    <a:lumMod val="50000"/>
                    <a:lumOff val="50000"/>
                  </a:schemeClr>
                </a:solidFill>
              </a:rPr>
              <a:t>Sup</a:t>
            </a:r>
            <a:r>
              <a:rPr lang="de-CH" dirty="0">
                <a:solidFill>
                  <a:schemeClr val="tx1">
                    <a:lumMod val="50000"/>
                    <a:lumOff val="50000"/>
                  </a:schemeClr>
                </a:solidFill>
              </a:rPr>
              <a:t>. à 10min</a:t>
            </a:r>
          </a:p>
          <a:p>
            <a:pPr marL="177800" indent="-177800">
              <a:buFont typeface="Arial" panose="020B0604020202020204" pitchFamily="34" charset="0"/>
              <a:buChar char="•"/>
              <a:defRPr/>
            </a:pPr>
            <a:r>
              <a:rPr lang="de-CH" b="0" dirty="0">
                <a:solidFill>
                  <a:schemeClr val="tx1">
                    <a:lumMod val="50000"/>
                    <a:lumOff val="50000"/>
                  </a:schemeClr>
                </a:solidFill>
              </a:rPr>
              <a:t>Course </a:t>
            </a:r>
            <a:r>
              <a:rPr lang="de-CH" b="0" dirty="0" err="1">
                <a:solidFill>
                  <a:schemeClr val="tx1">
                    <a:lumMod val="50000"/>
                    <a:lumOff val="50000"/>
                  </a:schemeClr>
                </a:solidFill>
              </a:rPr>
              <a:t>d’endurance</a:t>
            </a:r>
            <a:endParaRPr lang="de-CH" b="0" dirty="0">
              <a:solidFill>
                <a:schemeClr val="tx1">
                  <a:lumMod val="50000"/>
                  <a:lumOff val="50000"/>
                </a:schemeClr>
              </a:solidFill>
            </a:endParaRPr>
          </a:p>
          <a:p>
            <a:pPr marL="177800" indent="-177800">
              <a:buFont typeface="Arial" panose="020B0604020202020204" pitchFamily="34" charset="0"/>
              <a:buChar char="•"/>
              <a:defRPr/>
            </a:pPr>
            <a:r>
              <a:rPr lang="de-CH" b="0" dirty="0">
                <a:solidFill>
                  <a:schemeClr val="tx1">
                    <a:lumMod val="50000"/>
                    <a:lumOff val="50000"/>
                  </a:schemeClr>
                </a:solidFill>
              </a:rPr>
              <a:t>Jeu de </a:t>
            </a:r>
            <a:r>
              <a:rPr lang="de-CH" b="0" dirty="0" err="1">
                <a:solidFill>
                  <a:schemeClr val="tx1">
                    <a:lumMod val="50000"/>
                    <a:lumOff val="50000"/>
                  </a:schemeClr>
                </a:solidFill>
              </a:rPr>
              <a:t>course</a:t>
            </a:r>
            <a:endParaRPr lang="de-CH" b="0" dirty="0">
              <a:solidFill>
                <a:schemeClr val="tx1">
                  <a:lumMod val="50000"/>
                  <a:lumOff val="50000"/>
                </a:schemeClr>
              </a:solidFill>
            </a:endParaRPr>
          </a:p>
          <a:p>
            <a:pPr marL="177800" indent="-177800">
              <a:buFont typeface="Arial" panose="020B0604020202020204" pitchFamily="34" charset="0"/>
              <a:buChar char="•"/>
              <a:defRPr/>
            </a:pPr>
            <a:r>
              <a:rPr lang="de-CH" b="0" dirty="0">
                <a:solidFill>
                  <a:schemeClr val="tx1">
                    <a:lumMod val="50000"/>
                    <a:lumOff val="50000"/>
                  </a:schemeClr>
                </a:solidFill>
              </a:rPr>
              <a:t>Course </a:t>
            </a:r>
            <a:r>
              <a:rPr lang="de-CH" b="0" dirty="0" err="1">
                <a:solidFill>
                  <a:schemeClr val="tx1">
                    <a:lumMod val="50000"/>
                    <a:lumOff val="50000"/>
                  </a:schemeClr>
                </a:solidFill>
              </a:rPr>
              <a:t>navette</a:t>
            </a:r>
            <a:endParaRPr lang="de-CH" b="0" dirty="0">
              <a:solidFill>
                <a:schemeClr val="tx1">
                  <a:lumMod val="50000"/>
                  <a:lumOff val="50000"/>
                </a:schemeClr>
              </a:solidFill>
            </a:endParaRPr>
          </a:p>
        </p:txBody>
      </p:sp>
      <p:sp>
        <p:nvSpPr>
          <p:cNvPr id="25" name="Text Box 12">
            <a:extLst>
              <a:ext uri="{FF2B5EF4-FFF2-40B4-BE49-F238E27FC236}">
                <a16:creationId xmlns:a16="http://schemas.microsoft.com/office/drawing/2014/main" id="{9303F41B-C351-5F9A-8021-5AFAFA6BE697}"/>
              </a:ext>
            </a:extLst>
          </p:cNvPr>
          <p:cNvSpPr txBox="1">
            <a:spLocks noChangeArrowheads="1"/>
          </p:cNvSpPr>
          <p:nvPr/>
        </p:nvSpPr>
        <p:spPr bwMode="auto">
          <a:xfrm>
            <a:off x="4011696" y="3383469"/>
            <a:ext cx="1698625" cy="1169551"/>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a:t>À </a:t>
            </a:r>
            <a:r>
              <a:rPr lang="de-CH" b="1" dirty="0" err="1"/>
              <a:t>moyen</a:t>
            </a:r>
            <a:r>
              <a:rPr lang="de-CH" b="1" dirty="0"/>
              <a:t> </a:t>
            </a:r>
            <a:r>
              <a:rPr lang="de-CH" b="1" dirty="0" err="1"/>
              <a:t>terme</a:t>
            </a:r>
            <a:endParaRPr lang="de-CH" b="1" dirty="0"/>
          </a:p>
          <a:p>
            <a:pPr algn="ctr" eaLnBrk="0" hangingPunct="0">
              <a:defRPr/>
            </a:pPr>
            <a:r>
              <a:rPr lang="de-CH" b="1" dirty="0">
                <a:solidFill>
                  <a:schemeClr val="tx1">
                    <a:lumMod val="50000"/>
                    <a:lumOff val="50000"/>
                  </a:schemeClr>
                </a:solidFill>
              </a:rPr>
              <a:t>2 - 10 min</a:t>
            </a: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Jeu de </a:t>
            </a:r>
            <a:r>
              <a:rPr lang="de-CH" dirty="0" err="1">
                <a:solidFill>
                  <a:schemeClr val="tx1">
                    <a:lumMod val="50000"/>
                    <a:lumOff val="50000"/>
                  </a:schemeClr>
                </a:solidFill>
              </a:rPr>
              <a:t>course</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Course </a:t>
            </a:r>
            <a:r>
              <a:rPr lang="de-CH" dirty="0" err="1">
                <a:solidFill>
                  <a:schemeClr val="tx1">
                    <a:lumMod val="50000"/>
                    <a:lumOff val="50000"/>
                  </a:schemeClr>
                </a:solidFill>
              </a:rPr>
              <a:t>navette</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Course </a:t>
            </a:r>
            <a:r>
              <a:rPr lang="de-CH" dirty="0" err="1">
                <a:solidFill>
                  <a:schemeClr val="tx1">
                    <a:lumMod val="50000"/>
                    <a:lumOff val="50000"/>
                  </a:schemeClr>
                </a:solidFill>
              </a:rPr>
              <a:t>intervalle</a:t>
            </a:r>
            <a:endParaRPr lang="de-CH" dirty="0">
              <a:solidFill>
                <a:schemeClr val="tx1">
                  <a:lumMod val="50000"/>
                  <a:lumOff val="50000"/>
                </a:schemeClr>
              </a:solidFill>
            </a:endParaRPr>
          </a:p>
        </p:txBody>
      </p:sp>
      <p:sp>
        <p:nvSpPr>
          <p:cNvPr id="26" name="Text Box 13">
            <a:extLst>
              <a:ext uri="{FF2B5EF4-FFF2-40B4-BE49-F238E27FC236}">
                <a16:creationId xmlns:a16="http://schemas.microsoft.com/office/drawing/2014/main" id="{A05C8079-5B09-8BE8-6801-6A7B681E852B}"/>
              </a:ext>
            </a:extLst>
          </p:cNvPr>
          <p:cNvSpPr txBox="1">
            <a:spLocks noChangeArrowheads="1"/>
          </p:cNvSpPr>
          <p:nvPr/>
        </p:nvSpPr>
        <p:spPr bwMode="auto">
          <a:xfrm>
            <a:off x="6402567" y="3383469"/>
            <a:ext cx="1765499" cy="954107"/>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a:t>À </a:t>
            </a:r>
            <a:r>
              <a:rPr lang="de-CH" b="1" dirty="0" err="1"/>
              <a:t>court</a:t>
            </a:r>
            <a:r>
              <a:rPr lang="de-CH" b="1" dirty="0"/>
              <a:t> </a:t>
            </a:r>
            <a:r>
              <a:rPr lang="de-CH" b="1" dirty="0" err="1"/>
              <a:t>terme</a:t>
            </a:r>
            <a:endParaRPr lang="de-CH" b="1" dirty="0"/>
          </a:p>
          <a:p>
            <a:pPr algn="ctr" eaLnBrk="0" hangingPunct="0">
              <a:defRPr/>
            </a:pPr>
            <a:r>
              <a:rPr lang="de-CH" b="1" dirty="0">
                <a:solidFill>
                  <a:schemeClr val="tx1">
                    <a:lumMod val="50000"/>
                    <a:lumOff val="50000"/>
                  </a:schemeClr>
                </a:solidFill>
              </a:rPr>
              <a:t>30 sec - 2min</a:t>
            </a: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Avec </a:t>
            </a:r>
            <a:r>
              <a:rPr lang="de-CH" dirty="0" err="1">
                <a:solidFill>
                  <a:schemeClr val="tx1">
                    <a:lumMod val="50000"/>
                    <a:lumOff val="50000"/>
                  </a:schemeClr>
                </a:solidFill>
              </a:rPr>
              <a:t>impulsion</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Par </a:t>
            </a:r>
            <a:r>
              <a:rPr lang="de-CH" dirty="0" err="1">
                <a:solidFill>
                  <a:schemeClr val="tx1">
                    <a:lumMod val="50000"/>
                    <a:lumOff val="50000"/>
                  </a:schemeClr>
                </a:solidFill>
              </a:rPr>
              <a:t>répètition</a:t>
            </a:r>
            <a:endParaRPr lang="de-CH" dirty="0">
              <a:solidFill>
                <a:schemeClr val="tx1">
                  <a:lumMod val="50000"/>
                  <a:lumOff val="50000"/>
                </a:schemeClr>
              </a:solidFill>
            </a:endParaRPr>
          </a:p>
        </p:txBody>
      </p:sp>
      <p:sp>
        <p:nvSpPr>
          <p:cNvPr id="27" name="Text Box 14">
            <a:extLst>
              <a:ext uri="{FF2B5EF4-FFF2-40B4-BE49-F238E27FC236}">
                <a16:creationId xmlns:a16="http://schemas.microsoft.com/office/drawing/2014/main" id="{E3062382-7972-B4B4-CC8E-6B9A0A79A6C9}"/>
              </a:ext>
            </a:extLst>
          </p:cNvPr>
          <p:cNvSpPr txBox="1">
            <a:spLocks noChangeArrowheads="1"/>
          </p:cNvSpPr>
          <p:nvPr/>
        </p:nvSpPr>
        <p:spPr bwMode="auto">
          <a:xfrm>
            <a:off x="8562488" y="3367178"/>
            <a:ext cx="1765498" cy="984885"/>
          </a:xfrm>
          <a:prstGeom prst="rect">
            <a:avLst/>
          </a:prstGeom>
          <a:noFill/>
          <a:ln w="9525">
            <a:solidFill>
              <a:schemeClr val="accent6">
                <a:lumMod val="75000"/>
              </a:schemeClr>
            </a:solidFill>
            <a:miter lim="800000"/>
            <a:headEnd/>
            <a:tailEnd/>
          </a:ln>
          <a:effectLst/>
        </p:spPr>
        <p:txBody>
          <a:bodyPr wrap="square">
            <a:spAutoFit/>
          </a:bodyPr>
          <a:lstStyle/>
          <a:p>
            <a:pPr eaLnBrk="0" hangingPunct="0">
              <a:defRPr/>
            </a:pPr>
            <a:r>
              <a:rPr lang="de-CH" b="1" dirty="0"/>
              <a:t>Endurance-</a:t>
            </a:r>
            <a:r>
              <a:rPr lang="de-CH" b="1" dirty="0" err="1"/>
              <a:t>vitesse</a:t>
            </a:r>
            <a:r>
              <a:rPr lang="de-CH" b="1" dirty="0"/>
              <a:t> </a:t>
            </a:r>
            <a:endParaRPr lang="de-CH" sz="1600" b="1" dirty="0"/>
          </a:p>
          <a:p>
            <a:pPr algn="ctr" eaLnBrk="0" hangingPunct="0">
              <a:defRPr/>
            </a:pPr>
            <a:r>
              <a:rPr lang="de-CH" b="1" dirty="0">
                <a:solidFill>
                  <a:schemeClr val="tx1">
                    <a:lumMod val="50000"/>
                    <a:lumOff val="50000"/>
                  </a:schemeClr>
                </a:solidFill>
              </a:rPr>
              <a:t>4 à 30sec</a:t>
            </a:r>
            <a:endParaRPr lang="de-CH" sz="1600" b="1" dirty="0">
              <a:solidFill>
                <a:schemeClr val="tx1">
                  <a:lumMod val="50000"/>
                  <a:lumOff val="50000"/>
                </a:schemeClr>
              </a:solidFill>
            </a:endParaRP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Par </a:t>
            </a:r>
            <a:r>
              <a:rPr lang="de-CH" dirty="0" err="1">
                <a:solidFill>
                  <a:schemeClr val="tx1">
                    <a:lumMod val="50000"/>
                    <a:lumOff val="50000"/>
                  </a:schemeClr>
                </a:solidFill>
              </a:rPr>
              <a:t>répétition</a:t>
            </a:r>
            <a:endParaRPr lang="de-CH"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28" name="Line 15">
            <a:extLst>
              <a:ext uri="{FF2B5EF4-FFF2-40B4-BE49-F238E27FC236}">
                <a16:creationId xmlns:a16="http://schemas.microsoft.com/office/drawing/2014/main" id="{162D75E5-C5CD-622D-604F-A919AB462140}"/>
              </a:ext>
            </a:extLst>
          </p:cNvPr>
          <p:cNvSpPr>
            <a:spLocks noChangeShapeType="1"/>
          </p:cNvSpPr>
          <p:nvPr/>
        </p:nvSpPr>
        <p:spPr bwMode="auto">
          <a:xfrm flipH="1">
            <a:off x="4918072" y="239014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9" name="Line 16">
            <a:extLst>
              <a:ext uri="{FF2B5EF4-FFF2-40B4-BE49-F238E27FC236}">
                <a16:creationId xmlns:a16="http://schemas.microsoft.com/office/drawing/2014/main" id="{1E53E443-735C-1AB3-9729-0C10318CC10F}"/>
              </a:ext>
            </a:extLst>
          </p:cNvPr>
          <p:cNvSpPr>
            <a:spLocks noChangeShapeType="1"/>
          </p:cNvSpPr>
          <p:nvPr/>
        </p:nvSpPr>
        <p:spPr bwMode="auto">
          <a:xfrm flipH="1">
            <a:off x="2207568" y="2417378"/>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3" name="Line 16">
            <a:extLst>
              <a:ext uri="{FF2B5EF4-FFF2-40B4-BE49-F238E27FC236}">
                <a16:creationId xmlns:a16="http://schemas.microsoft.com/office/drawing/2014/main" id="{C2C0781E-1A98-932D-5B12-C4F48A2A1EC1}"/>
              </a:ext>
            </a:extLst>
          </p:cNvPr>
          <p:cNvSpPr>
            <a:spLocks noChangeShapeType="1"/>
          </p:cNvSpPr>
          <p:nvPr/>
        </p:nvSpPr>
        <p:spPr bwMode="auto">
          <a:xfrm flipH="1">
            <a:off x="7896200" y="239014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34" name="Line 16">
            <a:extLst>
              <a:ext uri="{FF2B5EF4-FFF2-40B4-BE49-F238E27FC236}">
                <a16:creationId xmlns:a16="http://schemas.microsoft.com/office/drawing/2014/main" id="{ECB6A661-B1C0-E25F-8C74-9C17B550A316}"/>
              </a:ext>
            </a:extLst>
          </p:cNvPr>
          <p:cNvSpPr>
            <a:spLocks noChangeShapeType="1"/>
          </p:cNvSpPr>
          <p:nvPr/>
        </p:nvSpPr>
        <p:spPr bwMode="auto">
          <a:xfrm flipH="1">
            <a:off x="9408368" y="237242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1" name="Titel 2">
            <a:extLst>
              <a:ext uri="{FF2B5EF4-FFF2-40B4-BE49-F238E27FC236}">
                <a16:creationId xmlns:a16="http://schemas.microsoft.com/office/drawing/2014/main" id="{157351B8-FFFA-4ACB-9BD5-936776FD198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dirty="0">
                <a:solidFill>
                  <a:srgbClr val="1D1D1D"/>
                </a:solidFill>
              </a:rPr>
              <a:t>Formes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2" name="Text Box 17">
            <a:extLst>
              <a:ext uri="{FF2B5EF4-FFF2-40B4-BE49-F238E27FC236}">
                <a16:creationId xmlns:a16="http://schemas.microsoft.com/office/drawing/2014/main" id="{DB6F127B-7CD4-64D8-8A41-A19B9EED7EDB}"/>
              </a:ext>
            </a:extLst>
          </p:cNvPr>
          <p:cNvSpPr txBox="1">
            <a:spLocks noChangeArrowheads="1"/>
          </p:cNvSpPr>
          <p:nvPr/>
        </p:nvSpPr>
        <p:spPr bwMode="auto">
          <a:xfrm>
            <a:off x="1847849" y="5379938"/>
            <a:ext cx="2312792" cy="646331"/>
          </a:xfrm>
          <a:prstGeom prst="rect">
            <a:avLst/>
          </a:prstGeom>
          <a:solidFill>
            <a:srgbClr val="008000"/>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err="1">
                <a:solidFill>
                  <a:schemeClr val="bg1"/>
                </a:solidFill>
                <a:latin typeface="Arial" pitchFamily="34" charset="0"/>
              </a:rPr>
              <a:t>endurance</a:t>
            </a:r>
            <a:endParaRPr lang="de-CH" altLang="de-DE" sz="1800" b="1" dirty="0">
              <a:solidFill>
                <a:schemeClr val="bg1"/>
              </a:solidFill>
              <a:latin typeface="Arial" pitchFamily="34" charset="0"/>
            </a:endParaRPr>
          </a:p>
          <a:p>
            <a:pPr algn="ctr">
              <a:spcBef>
                <a:spcPct val="0"/>
              </a:spcBef>
              <a:buFontTx/>
              <a:buNone/>
            </a:pPr>
            <a:r>
              <a:rPr lang="de-CH" altLang="de-DE" sz="1800" b="1" dirty="0" err="1">
                <a:solidFill>
                  <a:schemeClr val="bg1"/>
                </a:solidFill>
                <a:latin typeface="Arial" pitchFamily="34" charset="0"/>
              </a:rPr>
              <a:t>aérobie</a:t>
            </a:r>
            <a:endParaRPr lang="de-CH" altLang="de-DE" sz="1800" dirty="0">
              <a:latin typeface="Arial" pitchFamily="34" charset="0"/>
            </a:endParaRPr>
          </a:p>
        </p:txBody>
      </p:sp>
      <p:sp>
        <p:nvSpPr>
          <p:cNvPr id="4" name="Text Box 18">
            <a:extLst>
              <a:ext uri="{FF2B5EF4-FFF2-40B4-BE49-F238E27FC236}">
                <a16:creationId xmlns:a16="http://schemas.microsoft.com/office/drawing/2014/main" id="{18A4A4DD-1BB9-B5E8-BBC3-AF54509AD3D7}"/>
              </a:ext>
            </a:extLst>
          </p:cNvPr>
          <p:cNvSpPr txBox="1">
            <a:spLocks noChangeArrowheads="1"/>
          </p:cNvSpPr>
          <p:nvPr/>
        </p:nvSpPr>
        <p:spPr bwMode="auto">
          <a:xfrm>
            <a:off x="5591944" y="5379938"/>
            <a:ext cx="4736042" cy="646331"/>
          </a:xfrm>
          <a:prstGeom prst="rect">
            <a:avLst/>
          </a:prstGeom>
          <a:solidFill>
            <a:srgbClr val="ED181E"/>
          </a:solidFill>
          <a:ln>
            <a:noFill/>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CH" altLang="de-DE" sz="1800" b="1" dirty="0" err="1">
                <a:solidFill>
                  <a:schemeClr val="bg1"/>
                </a:solidFill>
                <a:latin typeface="Arial" pitchFamily="34" charset="0"/>
              </a:rPr>
              <a:t>endurance</a:t>
            </a:r>
            <a:endParaRPr lang="de-CH" altLang="de-DE" sz="1800" b="1" dirty="0">
              <a:solidFill>
                <a:schemeClr val="bg1"/>
              </a:solidFill>
              <a:latin typeface="Arial" pitchFamily="34" charset="0"/>
            </a:endParaRPr>
          </a:p>
          <a:p>
            <a:pPr algn="ctr">
              <a:spcBef>
                <a:spcPct val="0"/>
              </a:spcBef>
              <a:buFontTx/>
              <a:buNone/>
            </a:pPr>
            <a:r>
              <a:rPr lang="de-CH" altLang="de-DE" sz="1800" b="1" dirty="0" err="1">
                <a:solidFill>
                  <a:schemeClr val="bg1"/>
                </a:solidFill>
                <a:latin typeface="Arial" pitchFamily="34" charset="0"/>
              </a:rPr>
              <a:t>anaérobie</a:t>
            </a:r>
            <a:endParaRPr lang="de-CH" altLang="de-DE" sz="1800" dirty="0">
              <a:latin typeface="Arial" pitchFamily="34" charset="0"/>
            </a:endParaRPr>
          </a:p>
        </p:txBody>
      </p:sp>
      <p:sp>
        <p:nvSpPr>
          <p:cNvPr id="5" name="Rechteck 4">
            <a:extLst>
              <a:ext uri="{FF2B5EF4-FFF2-40B4-BE49-F238E27FC236}">
                <a16:creationId xmlns:a16="http://schemas.microsoft.com/office/drawing/2014/main" id="{11C7E68A-7789-BB0D-5412-50D5E76EA199}"/>
              </a:ext>
            </a:extLst>
          </p:cNvPr>
          <p:cNvSpPr/>
          <p:nvPr/>
        </p:nvSpPr>
        <p:spPr bwMode="auto">
          <a:xfrm>
            <a:off x="4160641" y="5379938"/>
            <a:ext cx="1431303" cy="646330"/>
          </a:xfrm>
          <a:prstGeom prst="rect">
            <a:avLst/>
          </a:prstGeom>
          <a:pattFill prst="wdUpDiag">
            <a:fgClr>
              <a:srgbClr val="00B050"/>
            </a:fgClr>
            <a:bgClr>
              <a:srgbClr val="DA4314"/>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a:ln>
                <a:noFill/>
              </a:ln>
              <a:solidFill>
                <a:schemeClr val="tx1"/>
              </a:solidFill>
              <a:effectLst/>
              <a:latin typeface="Arial" charset="0"/>
            </a:endParaRPr>
          </a:p>
        </p:txBody>
      </p:sp>
      <p:sp>
        <p:nvSpPr>
          <p:cNvPr id="3" name="SeitenzahlBenutzerdefiniert">
            <a:extLst>
              <a:ext uri="{FF2B5EF4-FFF2-40B4-BE49-F238E27FC236}">
                <a16:creationId xmlns:a16="http://schemas.microsoft.com/office/drawing/2014/main" id="{6120E0C9-6BB1-6A96-7445-4AD8C5BD42F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7274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9F7EEEFD-CC45-2FBE-A74E-3D67BD5F71E6}"/>
              </a:ext>
            </a:extLst>
          </p:cNvPr>
          <p:cNvSpPr txBox="1">
            <a:spLocks noChangeArrowheads="1"/>
          </p:cNvSpPr>
          <p:nvPr/>
        </p:nvSpPr>
        <p:spPr bwMode="auto">
          <a:xfrm>
            <a:off x="6240337" y="1584379"/>
            <a:ext cx="3888111" cy="646331"/>
          </a:xfrm>
          <a:prstGeom prst="rect">
            <a:avLst/>
          </a:prstGeom>
          <a:solidFill>
            <a:srgbClr val="FF9933"/>
          </a:solidFill>
          <a:ln>
            <a:noFill/>
          </a:ln>
        </p:spPr>
        <p:txBody>
          <a:bodyPr>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a:t>Resistenza </a:t>
            </a:r>
            <a:r>
              <a:rPr lang="de-CH" altLang="de-DE" dirty="0" err="1"/>
              <a:t>specifica</a:t>
            </a:r>
            <a:endParaRPr lang="de-CH" altLang="de-DE" dirty="0"/>
          </a:p>
          <a:p>
            <a:r>
              <a:rPr lang="de-CH" altLang="de-DE" b="0" dirty="0">
                <a:solidFill>
                  <a:schemeClr val="tx1"/>
                </a:solidFill>
                <a:sym typeface="Wingdings" pitchFamily="2" charset="2"/>
              </a:rPr>
              <a:t>Resistenza </a:t>
            </a:r>
            <a:r>
              <a:rPr lang="de-CH" altLang="de-DE" b="0" dirty="0" err="1">
                <a:solidFill>
                  <a:schemeClr val="tx1"/>
                </a:solidFill>
                <a:sym typeface="Wingdings" pitchFamily="2" charset="2"/>
              </a:rPr>
              <a:t>specifica</a:t>
            </a:r>
            <a:r>
              <a:rPr lang="de-CH" altLang="de-DE" b="0" dirty="0">
                <a:solidFill>
                  <a:schemeClr val="tx1"/>
                </a:solidFill>
                <a:sym typeface="Wingdings" pitchFamily="2" charset="2"/>
              </a:rPr>
              <a:t> alla </a:t>
            </a:r>
            <a:r>
              <a:rPr lang="de-CH" altLang="de-DE" b="0" dirty="0" err="1">
                <a:solidFill>
                  <a:schemeClr val="tx1"/>
                </a:solidFill>
                <a:sym typeface="Wingdings" pitchFamily="2" charset="2"/>
              </a:rPr>
              <a:t>disciplina</a:t>
            </a:r>
            <a:endParaRPr lang="de-CH" altLang="de-DE" b="0" dirty="0">
              <a:solidFill>
                <a:schemeClr val="tx1"/>
              </a:solidFill>
            </a:endParaRPr>
          </a:p>
        </p:txBody>
      </p:sp>
      <p:sp>
        <p:nvSpPr>
          <p:cNvPr id="5" name="Text Box 7">
            <a:extLst>
              <a:ext uri="{FF2B5EF4-FFF2-40B4-BE49-F238E27FC236}">
                <a16:creationId xmlns:a16="http://schemas.microsoft.com/office/drawing/2014/main" id="{B735BF50-7E4E-2A47-D434-A75964981F07}"/>
              </a:ext>
            </a:extLst>
          </p:cNvPr>
          <p:cNvSpPr txBox="1">
            <a:spLocks noChangeArrowheads="1"/>
          </p:cNvSpPr>
          <p:nvPr/>
        </p:nvSpPr>
        <p:spPr bwMode="auto">
          <a:xfrm>
            <a:off x="1632146" y="1583682"/>
            <a:ext cx="3888112" cy="641350"/>
          </a:xfrm>
          <a:prstGeom prst="rect">
            <a:avLst/>
          </a:prstGeom>
          <a:solidFill>
            <a:srgbClr val="FF9933"/>
          </a:solidFill>
          <a:ln>
            <a:noFill/>
          </a:ln>
        </p:spPr>
        <p:txBody>
          <a:bodyPr>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a:t>Resistenza di base</a:t>
            </a:r>
          </a:p>
          <a:p>
            <a:r>
              <a:rPr lang="de-CH" altLang="de-DE" b="0" dirty="0">
                <a:solidFill>
                  <a:schemeClr val="tx1"/>
                </a:solidFill>
              </a:rPr>
              <a:t>Resistenza </a:t>
            </a:r>
            <a:r>
              <a:rPr lang="de-CH" altLang="de-DE" b="0" dirty="0" err="1">
                <a:solidFill>
                  <a:schemeClr val="tx1"/>
                </a:solidFill>
              </a:rPr>
              <a:t>generale</a:t>
            </a:r>
            <a:endParaRPr lang="de-CH" altLang="de-DE" b="0" dirty="0">
              <a:solidFill>
                <a:schemeClr val="tx1"/>
              </a:solidFill>
            </a:endParaRPr>
          </a:p>
        </p:txBody>
      </p:sp>
      <p:sp>
        <p:nvSpPr>
          <p:cNvPr id="6" name="Line 10">
            <a:extLst>
              <a:ext uri="{FF2B5EF4-FFF2-40B4-BE49-F238E27FC236}">
                <a16:creationId xmlns:a16="http://schemas.microsoft.com/office/drawing/2014/main" id="{66DD0777-C4FE-760B-5DAC-04D978C78949}"/>
              </a:ext>
            </a:extLst>
          </p:cNvPr>
          <p:cNvSpPr>
            <a:spLocks noChangeShapeType="1"/>
          </p:cNvSpPr>
          <p:nvPr/>
        </p:nvSpPr>
        <p:spPr bwMode="auto">
          <a:xfrm flipH="1">
            <a:off x="2915037" y="2283436"/>
            <a:ext cx="3724968"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7" name="Text Box 11">
            <a:extLst>
              <a:ext uri="{FF2B5EF4-FFF2-40B4-BE49-F238E27FC236}">
                <a16:creationId xmlns:a16="http://schemas.microsoft.com/office/drawing/2014/main" id="{1B69375A-FF72-029B-E524-108284D383C5}"/>
              </a:ext>
            </a:extLst>
          </p:cNvPr>
          <p:cNvSpPr txBox="1">
            <a:spLocks noChangeArrowheads="1"/>
          </p:cNvSpPr>
          <p:nvPr/>
        </p:nvSpPr>
        <p:spPr bwMode="auto">
          <a:xfrm>
            <a:off x="1652246" y="3312940"/>
            <a:ext cx="1978915" cy="1415772"/>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a:t>Lungo </a:t>
            </a:r>
            <a:r>
              <a:rPr lang="de-CH" b="1" dirty="0" err="1"/>
              <a:t>termine</a:t>
            </a:r>
            <a:br>
              <a:rPr lang="de-CH" sz="1600" b="1" dirty="0">
                <a:solidFill>
                  <a:schemeClr val="bg2"/>
                </a:solidFill>
              </a:rPr>
            </a:br>
            <a:endParaRPr lang="de-CH" sz="1600" b="1" dirty="0">
              <a:solidFill>
                <a:schemeClr val="bg2"/>
              </a:solidFill>
            </a:endParaRPr>
          </a:p>
          <a:p>
            <a:pPr algn="ctr" eaLnBrk="0" hangingPunct="0">
              <a:defRPr/>
            </a:pPr>
            <a:r>
              <a:rPr lang="de-CH" b="1" dirty="0">
                <a:solidFill>
                  <a:schemeClr val="tx1">
                    <a:lumMod val="50000"/>
                    <a:lumOff val="50000"/>
                  </a:schemeClr>
                </a:solidFill>
              </a:rPr>
              <a:t>Più di 10min</a:t>
            </a:r>
          </a:p>
          <a:p>
            <a:pPr marL="177800" indent="-177800" algn="ctr" eaLnBrk="0" hangingPunct="0">
              <a:buFont typeface="Arial" panose="020B0604020202020204" pitchFamily="34" charset="0"/>
              <a:buChar char="•"/>
              <a:defRPr/>
            </a:pPr>
            <a:r>
              <a:rPr lang="de-CH" dirty="0">
                <a:solidFill>
                  <a:schemeClr val="tx1">
                    <a:lumMod val="50000"/>
                    <a:lumOff val="50000"/>
                  </a:schemeClr>
                </a:solidFill>
              </a:rPr>
              <a:t>Corsa</a:t>
            </a:r>
          </a:p>
          <a:p>
            <a:pPr marL="177800" indent="-177800" algn="ctr" eaLnBrk="0" hangingPunct="0">
              <a:buFont typeface="Arial" panose="020B0604020202020204" pitchFamily="34" charset="0"/>
              <a:buChar char="•"/>
              <a:defRPr/>
            </a:pPr>
            <a:r>
              <a:rPr lang="de-CH" dirty="0" err="1">
                <a:solidFill>
                  <a:schemeClr val="tx1">
                    <a:lumMod val="50000"/>
                    <a:lumOff val="50000"/>
                  </a:schemeClr>
                </a:solidFill>
              </a:rPr>
              <a:t>Giochi</a:t>
            </a:r>
            <a:r>
              <a:rPr lang="de-CH" dirty="0">
                <a:solidFill>
                  <a:schemeClr val="tx1">
                    <a:lumMod val="50000"/>
                    <a:lumOff val="50000"/>
                  </a:schemeClr>
                </a:solidFill>
              </a:rPr>
              <a:t> di </a:t>
            </a:r>
            <a:r>
              <a:rPr lang="de-CH" dirty="0" err="1">
                <a:solidFill>
                  <a:schemeClr val="tx1">
                    <a:lumMod val="50000"/>
                    <a:lumOff val="50000"/>
                  </a:schemeClr>
                </a:solidFill>
              </a:rPr>
              <a:t>corsa</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defRPr/>
            </a:pPr>
            <a:r>
              <a:rPr lang="de-CH" dirty="0">
                <a:solidFill>
                  <a:schemeClr val="tx1">
                    <a:lumMod val="50000"/>
                    <a:lumOff val="50000"/>
                  </a:schemeClr>
                </a:solidFill>
              </a:rPr>
              <a:t>Test di </a:t>
            </a:r>
            <a:r>
              <a:rPr lang="de-CH" dirty="0" err="1">
                <a:solidFill>
                  <a:schemeClr val="tx1">
                    <a:lumMod val="50000"/>
                    <a:lumOff val="50000"/>
                  </a:schemeClr>
                </a:solidFill>
              </a:rPr>
              <a:t>corsa</a:t>
            </a:r>
            <a:endParaRPr lang="de-CH" dirty="0">
              <a:solidFill>
                <a:schemeClr val="tx1">
                  <a:lumMod val="50000"/>
                  <a:lumOff val="50000"/>
                </a:schemeClr>
              </a:solidFill>
            </a:endParaRPr>
          </a:p>
        </p:txBody>
      </p:sp>
      <p:sp>
        <p:nvSpPr>
          <p:cNvPr id="8" name="Text Box 12">
            <a:extLst>
              <a:ext uri="{FF2B5EF4-FFF2-40B4-BE49-F238E27FC236}">
                <a16:creationId xmlns:a16="http://schemas.microsoft.com/office/drawing/2014/main" id="{C10C5675-A4CF-FAAA-72EE-1D6ED4946761}"/>
              </a:ext>
            </a:extLst>
          </p:cNvPr>
          <p:cNvSpPr txBox="1">
            <a:spLocks noChangeArrowheads="1"/>
          </p:cNvSpPr>
          <p:nvPr/>
        </p:nvSpPr>
        <p:spPr bwMode="auto">
          <a:xfrm>
            <a:off x="3795992" y="3306479"/>
            <a:ext cx="1929577" cy="1415772"/>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a:t>Medio </a:t>
            </a:r>
            <a:r>
              <a:rPr lang="de-CH" b="1" dirty="0" err="1"/>
              <a:t>termine</a:t>
            </a:r>
            <a:endParaRPr lang="de-CH" b="1" dirty="0"/>
          </a:p>
          <a:p>
            <a:pPr algn="ctr" eaLnBrk="0" hangingPunct="0">
              <a:defRPr/>
            </a:pPr>
            <a:endParaRPr lang="de-CH" sz="1600" b="1" dirty="0">
              <a:solidFill>
                <a:schemeClr val="bg2"/>
              </a:solidFill>
            </a:endParaRPr>
          </a:p>
          <a:p>
            <a:pPr algn="ctr" eaLnBrk="0" hangingPunct="0">
              <a:defRPr/>
            </a:pPr>
            <a:r>
              <a:rPr lang="de-CH" b="1" dirty="0">
                <a:solidFill>
                  <a:schemeClr val="tx1">
                    <a:lumMod val="50000"/>
                    <a:lumOff val="50000"/>
                  </a:schemeClr>
                </a:solidFill>
              </a:rPr>
              <a:t>2 - 10 min</a:t>
            </a:r>
          </a:p>
          <a:p>
            <a:pPr marL="177800" indent="-177800" algn="ctr" eaLnBrk="0" hangingPunct="0">
              <a:buFont typeface="Arial" panose="020B0604020202020204" pitchFamily="34" charset="0"/>
              <a:buChar char="•"/>
              <a:defRPr/>
            </a:pPr>
            <a:r>
              <a:rPr lang="de-CH" dirty="0" err="1">
                <a:solidFill>
                  <a:schemeClr val="tx1">
                    <a:lumMod val="50000"/>
                    <a:lumOff val="50000"/>
                  </a:schemeClr>
                </a:solidFill>
              </a:rPr>
              <a:t>Giochi</a:t>
            </a:r>
            <a:r>
              <a:rPr lang="de-CH" dirty="0">
                <a:solidFill>
                  <a:schemeClr val="tx1">
                    <a:lumMod val="50000"/>
                    <a:lumOff val="50000"/>
                  </a:schemeClr>
                </a:solidFill>
              </a:rPr>
              <a:t> di </a:t>
            </a:r>
            <a:r>
              <a:rPr lang="de-CH" dirty="0" err="1">
                <a:solidFill>
                  <a:schemeClr val="tx1">
                    <a:lumMod val="50000"/>
                    <a:lumOff val="50000"/>
                  </a:schemeClr>
                </a:solidFill>
              </a:rPr>
              <a:t>corsa</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defRPr/>
            </a:pPr>
            <a:r>
              <a:rPr lang="de-CH" dirty="0">
                <a:solidFill>
                  <a:schemeClr val="tx1">
                    <a:lumMod val="50000"/>
                    <a:lumOff val="50000"/>
                  </a:schemeClr>
                </a:solidFill>
              </a:rPr>
              <a:t>Test di </a:t>
            </a:r>
            <a:r>
              <a:rPr lang="de-CH" dirty="0" err="1">
                <a:solidFill>
                  <a:schemeClr val="tx1">
                    <a:lumMod val="50000"/>
                    <a:lumOff val="50000"/>
                  </a:schemeClr>
                </a:solidFill>
              </a:rPr>
              <a:t>corsa</a:t>
            </a:r>
            <a:endParaRPr lang="de-CH" dirty="0">
              <a:solidFill>
                <a:schemeClr val="tx1">
                  <a:lumMod val="50000"/>
                  <a:lumOff val="50000"/>
                </a:schemeClr>
              </a:solidFill>
            </a:endParaRPr>
          </a:p>
          <a:p>
            <a:pPr marL="177800" indent="-177800" algn="ctr" eaLnBrk="0" hangingPunct="0">
              <a:buFont typeface="Arial" panose="020B0604020202020204" pitchFamily="34" charset="0"/>
              <a:buChar char="•"/>
              <a:tabLst>
                <a:tab pos="177800" algn="l"/>
              </a:tabLst>
              <a:defRPr/>
            </a:pPr>
            <a:r>
              <a:rPr lang="de-CH" dirty="0">
                <a:solidFill>
                  <a:schemeClr val="tx1">
                    <a:lumMod val="50000"/>
                    <a:lumOff val="50000"/>
                  </a:schemeClr>
                </a:solidFill>
              </a:rPr>
              <a:t>Intervalli</a:t>
            </a:r>
          </a:p>
        </p:txBody>
      </p:sp>
      <p:sp>
        <p:nvSpPr>
          <p:cNvPr id="9" name="Text Box 13">
            <a:extLst>
              <a:ext uri="{FF2B5EF4-FFF2-40B4-BE49-F238E27FC236}">
                <a16:creationId xmlns:a16="http://schemas.microsoft.com/office/drawing/2014/main" id="{D3456E2A-02AC-49CF-1115-2DC58D77CA4A}"/>
              </a:ext>
            </a:extLst>
          </p:cNvPr>
          <p:cNvSpPr txBox="1">
            <a:spLocks noChangeArrowheads="1"/>
          </p:cNvSpPr>
          <p:nvPr/>
        </p:nvSpPr>
        <p:spPr bwMode="auto">
          <a:xfrm>
            <a:off x="6341912" y="3306479"/>
            <a:ext cx="1698625" cy="1200329"/>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err="1"/>
              <a:t>Corto</a:t>
            </a:r>
            <a:r>
              <a:rPr lang="de-CH" b="1" dirty="0"/>
              <a:t> </a:t>
            </a:r>
            <a:r>
              <a:rPr lang="de-CH" b="1" dirty="0" err="1"/>
              <a:t>termine</a:t>
            </a:r>
            <a:endParaRPr lang="de-CH" b="1" dirty="0"/>
          </a:p>
          <a:p>
            <a:pPr algn="ctr" eaLnBrk="0" hangingPunct="0">
              <a:defRPr/>
            </a:pPr>
            <a:endParaRPr lang="de-CH" sz="1600" b="1" dirty="0">
              <a:solidFill>
                <a:schemeClr val="bg2"/>
              </a:solidFill>
            </a:endParaRPr>
          </a:p>
          <a:p>
            <a:pPr algn="ctr" eaLnBrk="0" hangingPunct="0">
              <a:defRPr/>
            </a:pPr>
            <a:r>
              <a:rPr lang="de-CH" b="1" dirty="0">
                <a:solidFill>
                  <a:schemeClr val="tx1">
                    <a:lumMod val="50000"/>
                    <a:lumOff val="50000"/>
                  </a:schemeClr>
                </a:solidFill>
              </a:rPr>
              <a:t>30 sec - 2min</a:t>
            </a:r>
          </a:p>
          <a:p>
            <a:pPr marL="177800" indent="-177800" algn="ctr" eaLnBrk="0" hangingPunct="0">
              <a:buFont typeface="Arial" panose="020B0604020202020204" pitchFamily="34" charset="0"/>
              <a:buChar char="•"/>
              <a:defRPr/>
            </a:pPr>
            <a:r>
              <a:rPr lang="de-CH" dirty="0">
                <a:solidFill>
                  <a:schemeClr val="tx1">
                    <a:lumMod val="50000"/>
                    <a:lumOff val="50000"/>
                  </a:schemeClr>
                </a:solidFill>
              </a:rPr>
              <a:t>Corsa a tempo</a:t>
            </a:r>
          </a:p>
          <a:p>
            <a:pPr marL="177800" indent="-177800" algn="ctr" eaLnBrk="0" hangingPunct="0">
              <a:buFont typeface="Arial" panose="020B0604020202020204" pitchFamily="34" charset="0"/>
              <a:buChar char="•"/>
              <a:defRPr/>
            </a:pPr>
            <a:r>
              <a:rPr lang="de-CH" dirty="0" err="1">
                <a:solidFill>
                  <a:schemeClr val="tx1">
                    <a:lumMod val="50000"/>
                    <a:lumOff val="50000"/>
                  </a:schemeClr>
                </a:solidFill>
              </a:rPr>
              <a:t>Ripetute</a:t>
            </a:r>
            <a:endParaRPr lang="de-CH" dirty="0">
              <a:solidFill>
                <a:schemeClr val="tx1">
                  <a:lumMod val="50000"/>
                  <a:lumOff val="50000"/>
                </a:schemeClr>
              </a:solidFill>
            </a:endParaRPr>
          </a:p>
        </p:txBody>
      </p:sp>
      <p:sp>
        <p:nvSpPr>
          <p:cNvPr id="10" name="Text Box 14">
            <a:extLst>
              <a:ext uri="{FF2B5EF4-FFF2-40B4-BE49-F238E27FC236}">
                <a16:creationId xmlns:a16="http://schemas.microsoft.com/office/drawing/2014/main" id="{775FF0DA-3D24-E486-1A1E-D6BB1DAD7721}"/>
              </a:ext>
            </a:extLst>
          </p:cNvPr>
          <p:cNvSpPr txBox="1">
            <a:spLocks noChangeArrowheads="1"/>
          </p:cNvSpPr>
          <p:nvPr/>
        </p:nvSpPr>
        <p:spPr bwMode="auto">
          <a:xfrm>
            <a:off x="8182706" y="3295258"/>
            <a:ext cx="1929576" cy="1231106"/>
          </a:xfrm>
          <a:prstGeom prst="rect">
            <a:avLst/>
          </a:prstGeom>
          <a:noFill/>
          <a:ln w="9525">
            <a:solidFill>
              <a:schemeClr val="accent6">
                <a:lumMod val="75000"/>
              </a:schemeClr>
            </a:solidFill>
            <a:miter lim="800000"/>
            <a:headEnd/>
            <a:tailEnd/>
          </a:ln>
          <a:effectLst/>
        </p:spPr>
        <p:txBody>
          <a:bodyPr wrap="square">
            <a:spAutoFit/>
          </a:bodyPr>
          <a:lstStyle/>
          <a:p>
            <a:pPr algn="ctr" eaLnBrk="0" hangingPunct="0">
              <a:defRPr/>
            </a:pPr>
            <a:r>
              <a:rPr lang="de-CH" b="1" dirty="0"/>
              <a:t>Resistenza - </a:t>
            </a:r>
            <a:r>
              <a:rPr lang="de-CH" b="1" dirty="0" err="1"/>
              <a:t>velocità</a:t>
            </a:r>
            <a:br>
              <a:rPr lang="de-CH" sz="1600" b="1" dirty="0"/>
            </a:br>
            <a:endParaRPr lang="de-CH" sz="1600" b="1" dirty="0"/>
          </a:p>
          <a:p>
            <a:pPr algn="ctr" eaLnBrk="0" hangingPunct="0">
              <a:defRPr/>
            </a:pPr>
            <a:r>
              <a:rPr lang="de-CH" b="1" dirty="0">
                <a:solidFill>
                  <a:schemeClr val="tx1">
                    <a:lumMod val="50000"/>
                    <a:lumOff val="50000"/>
                  </a:schemeClr>
                </a:solidFill>
              </a:rPr>
              <a:t>4 - 30sec</a:t>
            </a:r>
          </a:p>
          <a:p>
            <a:pPr marL="177800" indent="-177800" algn="ctr" eaLnBrk="0" hangingPunct="0">
              <a:buFont typeface="Arial" panose="020B0604020202020204" pitchFamily="34" charset="0"/>
              <a:buChar char="•"/>
              <a:defRPr/>
            </a:pPr>
            <a:r>
              <a:rPr lang="de-CH" dirty="0" err="1">
                <a:solidFill>
                  <a:schemeClr val="tx1">
                    <a:lumMod val="50000"/>
                    <a:lumOff val="50000"/>
                  </a:schemeClr>
                </a:solidFill>
              </a:rPr>
              <a:t>Ripetute</a:t>
            </a:r>
            <a:endParaRPr lang="de-CH" dirty="0">
              <a:solidFill>
                <a:schemeClr val="tx1">
                  <a:lumMod val="50000"/>
                  <a:lumOff val="50000"/>
                </a:schemeClr>
              </a:solidFill>
            </a:endParaRPr>
          </a:p>
          <a:p>
            <a:pPr eaLnBrk="0" hangingPunct="0">
              <a:buFontTx/>
              <a:buChar char="-"/>
              <a:defRPr/>
            </a:pPr>
            <a:endParaRPr lang="de-CH" sz="1600" dirty="0">
              <a:solidFill>
                <a:schemeClr val="bg2"/>
              </a:solidFill>
            </a:endParaRPr>
          </a:p>
        </p:txBody>
      </p:sp>
      <p:sp>
        <p:nvSpPr>
          <p:cNvPr id="11" name="Line 15">
            <a:extLst>
              <a:ext uri="{FF2B5EF4-FFF2-40B4-BE49-F238E27FC236}">
                <a16:creationId xmlns:a16="http://schemas.microsoft.com/office/drawing/2014/main" id="{F31ED2C0-5083-6D91-3A43-680AE56E1D99}"/>
              </a:ext>
            </a:extLst>
          </p:cNvPr>
          <p:cNvSpPr>
            <a:spLocks noChangeShapeType="1"/>
          </p:cNvSpPr>
          <p:nvPr/>
        </p:nvSpPr>
        <p:spPr bwMode="auto">
          <a:xfrm flipH="1">
            <a:off x="4702369" y="2313154"/>
            <a:ext cx="2567424" cy="918127"/>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2" name="Line 16">
            <a:extLst>
              <a:ext uri="{FF2B5EF4-FFF2-40B4-BE49-F238E27FC236}">
                <a16:creationId xmlns:a16="http://schemas.microsoft.com/office/drawing/2014/main" id="{06CF73E7-0D96-C2C1-507F-98175C68C695}"/>
              </a:ext>
            </a:extLst>
          </p:cNvPr>
          <p:cNvSpPr>
            <a:spLocks noChangeShapeType="1"/>
          </p:cNvSpPr>
          <p:nvPr/>
        </p:nvSpPr>
        <p:spPr bwMode="auto">
          <a:xfrm flipH="1">
            <a:off x="1991865" y="2340389"/>
            <a:ext cx="8444" cy="890894"/>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3" name="Text Box 17">
            <a:extLst>
              <a:ext uri="{FF2B5EF4-FFF2-40B4-BE49-F238E27FC236}">
                <a16:creationId xmlns:a16="http://schemas.microsoft.com/office/drawing/2014/main" id="{A1019BE0-EE9E-B4F5-F49B-F549BFF60162}"/>
              </a:ext>
            </a:extLst>
          </p:cNvPr>
          <p:cNvSpPr txBox="1">
            <a:spLocks noChangeArrowheads="1"/>
          </p:cNvSpPr>
          <p:nvPr/>
        </p:nvSpPr>
        <p:spPr bwMode="auto">
          <a:xfrm>
            <a:off x="1632145" y="5500731"/>
            <a:ext cx="2375944" cy="646331"/>
          </a:xfrm>
          <a:prstGeom prst="rect">
            <a:avLst/>
          </a:prstGeom>
          <a:solidFill>
            <a:srgbClr val="008000"/>
          </a:solidFill>
          <a:ln>
            <a:noFill/>
          </a:ln>
        </p:spPr>
        <p:txBody>
          <a:bodyPr wrap="square">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err="1"/>
              <a:t>resistenza</a:t>
            </a:r>
            <a:endParaRPr lang="de-CH" altLang="de-DE" dirty="0"/>
          </a:p>
          <a:p>
            <a:r>
              <a:rPr lang="de-CH" altLang="de-DE" dirty="0" err="1"/>
              <a:t>aerobica</a:t>
            </a:r>
            <a:endParaRPr lang="de-CH" altLang="de-DE" dirty="0"/>
          </a:p>
        </p:txBody>
      </p:sp>
      <p:sp>
        <p:nvSpPr>
          <p:cNvPr id="14" name="Text Box 18">
            <a:extLst>
              <a:ext uri="{FF2B5EF4-FFF2-40B4-BE49-F238E27FC236}">
                <a16:creationId xmlns:a16="http://schemas.microsoft.com/office/drawing/2014/main" id="{3CEC6C5B-4C45-F18D-AF2D-550881C945A6}"/>
              </a:ext>
            </a:extLst>
          </p:cNvPr>
          <p:cNvSpPr txBox="1">
            <a:spLocks noChangeArrowheads="1"/>
          </p:cNvSpPr>
          <p:nvPr/>
        </p:nvSpPr>
        <p:spPr bwMode="auto">
          <a:xfrm>
            <a:off x="5520258" y="5498425"/>
            <a:ext cx="4608190" cy="646331"/>
          </a:xfrm>
          <a:prstGeom prst="rect">
            <a:avLst/>
          </a:prstGeom>
          <a:solidFill>
            <a:srgbClr val="ED181E"/>
          </a:solidFill>
          <a:ln>
            <a:noFill/>
          </a:ln>
        </p:spPr>
        <p:txBody>
          <a:bodyPr wrap="square">
            <a:spAutoFit/>
          </a:bodyPr>
          <a:lstStyle>
            <a:defPPr>
              <a:defRPr lang="de-CH"/>
            </a:defPPr>
            <a:lvl1pPr algn="ctr" eaLnBrk="0" hangingPunct="0">
              <a:buFontTx/>
              <a:buNone/>
              <a:defRPr sz="1800" b="1">
                <a:solidFill>
                  <a:schemeClr val="bg1"/>
                </a:solidFill>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r>
              <a:rPr lang="de-CH" altLang="de-DE" dirty="0" err="1"/>
              <a:t>resistenza</a:t>
            </a:r>
            <a:r>
              <a:rPr lang="de-CH" altLang="de-DE" dirty="0"/>
              <a:t> </a:t>
            </a:r>
          </a:p>
          <a:p>
            <a:r>
              <a:rPr lang="de-CH" altLang="de-DE" dirty="0" err="1"/>
              <a:t>anaerobica</a:t>
            </a:r>
            <a:endParaRPr lang="de-CH" altLang="de-DE" dirty="0"/>
          </a:p>
        </p:txBody>
      </p:sp>
      <p:sp>
        <p:nvSpPr>
          <p:cNvPr id="15" name="Rechteck 18">
            <a:extLst>
              <a:ext uri="{FF2B5EF4-FFF2-40B4-BE49-F238E27FC236}">
                <a16:creationId xmlns:a16="http://schemas.microsoft.com/office/drawing/2014/main" id="{924F8A1A-6A03-7067-8812-39254629DC84}"/>
              </a:ext>
            </a:extLst>
          </p:cNvPr>
          <p:cNvSpPr/>
          <p:nvPr/>
        </p:nvSpPr>
        <p:spPr bwMode="auto">
          <a:xfrm>
            <a:off x="4008089" y="5500731"/>
            <a:ext cx="1512168" cy="641350"/>
          </a:xfrm>
          <a:prstGeom prst="rect">
            <a:avLst/>
          </a:prstGeom>
          <a:pattFill prst="wdUpDiag">
            <a:fgClr>
              <a:srgbClr val="00B050"/>
            </a:fgClr>
            <a:bgClr>
              <a:srgbClr val="DA4314"/>
            </a:bgClr>
          </a:pattFill>
          <a:ln w="12700" cap="flat" cmpd="sng" algn="ctr">
            <a:no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0" hangingPunct="0"/>
            <a:endParaRPr lang="de-CH" sz="1200">
              <a:latin typeface="Arial" charset="0"/>
            </a:endParaRPr>
          </a:p>
        </p:txBody>
      </p:sp>
      <p:sp>
        <p:nvSpPr>
          <p:cNvPr id="16" name="Line 16">
            <a:extLst>
              <a:ext uri="{FF2B5EF4-FFF2-40B4-BE49-F238E27FC236}">
                <a16:creationId xmlns:a16="http://schemas.microsoft.com/office/drawing/2014/main" id="{939E34EB-9FBF-68AA-963A-81CFB5D096F8}"/>
              </a:ext>
            </a:extLst>
          </p:cNvPr>
          <p:cNvSpPr>
            <a:spLocks noChangeShapeType="1"/>
          </p:cNvSpPr>
          <p:nvPr/>
        </p:nvSpPr>
        <p:spPr bwMode="auto">
          <a:xfrm flipH="1">
            <a:off x="7680497" y="2313154"/>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7" name="Line 16">
            <a:extLst>
              <a:ext uri="{FF2B5EF4-FFF2-40B4-BE49-F238E27FC236}">
                <a16:creationId xmlns:a16="http://schemas.microsoft.com/office/drawing/2014/main" id="{39EE28A1-5887-1E21-7BE0-6DA40919FB67}"/>
              </a:ext>
            </a:extLst>
          </p:cNvPr>
          <p:cNvSpPr>
            <a:spLocks noChangeShapeType="1"/>
          </p:cNvSpPr>
          <p:nvPr/>
        </p:nvSpPr>
        <p:spPr bwMode="auto">
          <a:xfrm flipH="1">
            <a:off x="9192665" y="2295438"/>
            <a:ext cx="0" cy="935843"/>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8" name="Titel 2">
            <a:extLst>
              <a:ext uri="{FF2B5EF4-FFF2-40B4-BE49-F238E27FC236}">
                <a16:creationId xmlns:a16="http://schemas.microsoft.com/office/drawing/2014/main" id="{F97D8FF3-7333-4AD6-B73F-9C48BBF2FF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2" name="SeitenzahlBenutzerdefiniert">
            <a:extLst>
              <a:ext uri="{FF2B5EF4-FFF2-40B4-BE49-F238E27FC236}">
                <a16:creationId xmlns:a16="http://schemas.microsoft.com/office/drawing/2014/main" id="{8B6A75F0-C1F8-3616-55BC-1196B53B26F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7</a:t>
            </a:r>
            <a:endParaRPr lang="de-CH" sz="900" dirty="0"/>
          </a:p>
        </p:txBody>
      </p:sp>
    </p:spTree>
    <p:extLst>
      <p:ext uri="{BB962C8B-B14F-4D97-AF65-F5344CB8AC3E}">
        <p14:creationId xmlns:p14="http://schemas.microsoft.com/office/powerpoint/2010/main" val="11616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64D432-BFAF-AC45-803D-8F9824130F82}"/>
              </a:ext>
            </a:extLst>
          </p:cNvPr>
          <p:cNvPicPr>
            <a:picLocks noChangeAspect="1"/>
          </p:cNvPicPr>
          <p:nvPr/>
        </p:nvPicPr>
        <p:blipFill>
          <a:blip r:embed="rId3"/>
          <a:stretch>
            <a:fillRect/>
          </a:stretch>
        </p:blipFill>
        <p:spPr>
          <a:xfrm>
            <a:off x="2878395" y="1512168"/>
            <a:ext cx="6435211" cy="4869160"/>
          </a:xfrm>
          <a:prstGeom prst="rect">
            <a:avLst/>
          </a:prstGeom>
        </p:spPr>
      </p:pic>
      <p:sp>
        <p:nvSpPr>
          <p:cNvPr id="4" name="Titel 2">
            <a:extLst>
              <a:ext uri="{FF2B5EF4-FFF2-40B4-BE49-F238E27FC236}">
                <a16:creationId xmlns:a16="http://schemas.microsoft.com/office/drawing/2014/main" id="{41F1776D-BC2C-4744-8D59-978586BC135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2" name="SeitenzahlBenutzerdefiniert">
            <a:extLst>
              <a:ext uri="{FF2B5EF4-FFF2-40B4-BE49-F238E27FC236}">
                <a16:creationId xmlns:a16="http://schemas.microsoft.com/office/drawing/2014/main" id="{7B47B969-E076-D6D6-E13E-C334681589F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371036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1557A615-D5E6-4884-8D5C-8282E681EF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395" y="1518427"/>
            <a:ext cx="6435211" cy="4856642"/>
          </a:xfrm>
          <a:prstGeom prst="rect">
            <a:avLst/>
          </a:prstGeom>
        </p:spPr>
      </p:pic>
      <p:sp>
        <p:nvSpPr>
          <p:cNvPr id="9" name="Titel 2">
            <a:extLst>
              <a:ext uri="{FF2B5EF4-FFF2-40B4-BE49-F238E27FC236}">
                <a16:creationId xmlns:a16="http://schemas.microsoft.com/office/drawing/2014/main" id="{3065B75B-CE1E-4C2C-BAC7-DEC4A998BBC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dirty="0">
                <a:solidFill>
                  <a:srgbClr val="1D1D1D"/>
                </a:solidFill>
              </a:rPr>
              <a:t>Formes de </a:t>
            </a:r>
            <a:r>
              <a:rPr lang="de-CH" sz="2800" b="0" dirty="0" err="1">
                <a:solidFill>
                  <a:srgbClr val="1D1D1D"/>
                </a:solidFill>
              </a:rPr>
              <a:t>manifestation</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D1D4014C-C5DB-6FE9-C001-A40296C4477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2744463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8C821BDF-ACC0-41A9-B8A4-9B275FAFB1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78536" y="1512168"/>
            <a:ext cx="6434929" cy="4869160"/>
          </a:xfrm>
          <a:prstGeom prst="rect">
            <a:avLst/>
          </a:prstGeom>
        </p:spPr>
      </p:pic>
      <p:sp>
        <p:nvSpPr>
          <p:cNvPr id="5" name="Titel 2">
            <a:extLst>
              <a:ext uri="{FF2B5EF4-FFF2-40B4-BE49-F238E27FC236}">
                <a16:creationId xmlns:a16="http://schemas.microsoft.com/office/drawing/2014/main" id="{9B88882C-5DB2-4FB5-B953-2C09FC0D2A1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2" name="SeitenzahlBenutzerdefiniert">
            <a:extLst>
              <a:ext uri="{FF2B5EF4-FFF2-40B4-BE49-F238E27FC236}">
                <a16:creationId xmlns:a16="http://schemas.microsoft.com/office/drawing/2014/main" id="{873ADBA1-A321-6A1E-C42A-56BF0111C01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8</a:t>
            </a:r>
            <a:endParaRPr lang="de-CH" sz="900" dirty="0"/>
          </a:p>
        </p:txBody>
      </p:sp>
    </p:spTree>
    <p:extLst>
      <p:ext uri="{BB962C8B-B14F-4D97-AF65-F5344CB8AC3E}">
        <p14:creationId xmlns:p14="http://schemas.microsoft.com/office/powerpoint/2010/main" val="3882248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2132856"/>
            <a:ext cx="10990231" cy="3508653"/>
          </a:xfrm>
          <a:prstGeom prst="rect">
            <a:avLst/>
          </a:prstGeom>
          <a:noFill/>
        </p:spPr>
        <p:txBody>
          <a:bodyPr wrap="square">
            <a:spAutoFit/>
          </a:bodyPr>
          <a:lstStyle/>
          <a:p>
            <a:r>
              <a:rPr lang="en-GB" sz="1600" b="1" i="0" u="none" strike="noStrike" kern="1200" dirty="0" err="1">
                <a:solidFill>
                  <a:schemeClr val="tx1"/>
                </a:solidFill>
                <a:effectLst/>
                <a:latin typeface="Arial" pitchFamily="34" charset="0"/>
                <a:ea typeface="+mn-ea"/>
                <a:cs typeface="+mn-cs"/>
              </a:rPr>
              <a:t>Kurzzeitausdauer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Kurzzeitausdauer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30 </a:t>
            </a:r>
            <a:r>
              <a:rPr lang="en-GB" sz="1600" b="0" i="0" u="none" strike="noStrike" kern="1200" dirty="0" err="1">
                <a:solidFill>
                  <a:schemeClr val="tx1"/>
                </a:solidFill>
                <a:effectLst/>
                <a:latin typeface="Arial" pitchFamily="34" charset="0"/>
                <a:ea typeface="+mn-ea"/>
                <a:cs typeface="+mn-cs"/>
              </a:rPr>
              <a:t>Sekunden</a:t>
            </a:r>
            <a:r>
              <a:rPr lang="en-GB" sz="1600" b="0" i="0" u="none" strike="noStrike" kern="1200" dirty="0">
                <a:solidFill>
                  <a:schemeClr val="tx1"/>
                </a:solidFill>
                <a:effectLst/>
                <a:latin typeface="Arial" pitchFamily="34" charset="0"/>
                <a:ea typeface="+mn-ea"/>
                <a:cs typeface="+mn-cs"/>
              </a:rPr>
              <a:t> bis 2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muss in </a:t>
            </a:r>
            <a:r>
              <a:rPr lang="en-GB" sz="1600" b="0" i="0" u="none" strike="noStrike" kern="1200" dirty="0" err="1">
                <a:solidFill>
                  <a:schemeClr val="tx1"/>
                </a:solidFill>
                <a:effectLst/>
                <a:latin typeface="Arial" pitchFamily="34" charset="0"/>
                <a:ea typeface="+mn-ea"/>
                <a:cs typeface="+mn-cs"/>
              </a:rPr>
              <a:t>ausgeprägtem</a:t>
            </a:r>
            <a:r>
              <a:rPr lang="en-GB" sz="1600" b="0" i="0" u="none" strike="noStrike" kern="1200" dirty="0">
                <a:solidFill>
                  <a:schemeClr val="tx1"/>
                </a:solidFill>
                <a:effectLst/>
                <a:latin typeface="Arial" pitchFamily="34" charset="0"/>
                <a:ea typeface="+mn-ea"/>
                <a:cs typeface="+mn-cs"/>
              </a:rPr>
              <a:t> Masse auf die anaerobe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zurückgreifen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Mittelzeitausdauer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Mittelzeitausdauer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von 2 bis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Sie </a:t>
            </a:r>
            <a:r>
              <a:rPr lang="en-GB" sz="1600" b="0" i="0" u="none" strike="noStrike" kern="1200" dirty="0" err="1">
                <a:solidFill>
                  <a:schemeClr val="tx1"/>
                </a:solidFill>
                <a:effectLst/>
                <a:latin typeface="Arial" pitchFamily="34" charset="0"/>
                <a:ea typeface="+mn-ea"/>
                <a:cs typeface="+mn-cs"/>
              </a:rPr>
              <a:t>erfordert</a:t>
            </a:r>
            <a:r>
              <a:rPr lang="en-GB" sz="1600" b="0" i="0" u="none" strike="noStrike" kern="1200" dirty="0">
                <a:solidFill>
                  <a:schemeClr val="tx1"/>
                </a:solidFill>
                <a:effectLst/>
                <a:latin typeface="Arial" pitchFamily="34" charset="0"/>
                <a:ea typeface="+mn-ea"/>
                <a:cs typeface="+mn-cs"/>
              </a:rPr>
              <a:t> je </a:t>
            </a:r>
            <a:r>
              <a:rPr lang="en-GB" sz="1600" b="0" i="0" u="none" strike="noStrike" kern="1200" dirty="0" err="1">
                <a:solidFill>
                  <a:schemeClr val="tx1"/>
                </a:solidFill>
                <a:effectLst/>
                <a:latin typeface="Arial" pitchFamily="34" charset="0"/>
                <a:ea typeface="+mn-ea"/>
                <a:cs typeface="+mn-cs"/>
              </a:rPr>
              <a:t>nach</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Streckenlänge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Anteil</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anaeroben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Energiebereitstellung</a:t>
            </a:r>
            <a:r>
              <a:rPr lang="en-GB" sz="1600" b="0" i="0" u="none" strike="noStrike" kern="1200" dirty="0">
                <a:solidFill>
                  <a:schemeClr val="tx1"/>
                </a:solidFill>
                <a:effectLst/>
                <a:latin typeface="Arial" pitchFamily="34" charset="0"/>
                <a:ea typeface="+mn-ea"/>
                <a:cs typeface="+mn-cs"/>
              </a:rPr>
              <a:t> von 20 bis 80%.</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Langzeitausdauer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entspricht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Ausdauerbelastung</a:t>
            </a:r>
            <a:r>
              <a:rPr lang="en-GB" sz="1600" b="0" i="0" u="none" strike="noStrike" kern="1200" dirty="0">
                <a:solidFill>
                  <a:schemeClr val="tx1"/>
                </a:solidFill>
                <a:effectLst/>
                <a:latin typeface="Arial" pitchFamily="34" charset="0"/>
                <a:ea typeface="+mn-ea"/>
                <a:cs typeface="+mn-cs"/>
              </a:rPr>
              <a:t> ab 10 </a:t>
            </a:r>
            <a:r>
              <a:rPr lang="en-GB" sz="1600" b="0" i="0" u="none" strike="noStrike" kern="1200" dirty="0" err="1">
                <a:solidFill>
                  <a:schemeClr val="tx1"/>
                </a:solidFill>
                <a:effectLst/>
                <a:latin typeface="Arial" pitchFamily="34" charset="0"/>
                <a:ea typeface="+mn-ea"/>
                <a:cs typeface="+mn-cs"/>
              </a:rPr>
              <a:t>Minuten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spielt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die aerobe </a:t>
            </a:r>
            <a:r>
              <a:rPr lang="en-GB" sz="1600" b="0" i="0" u="none" strike="noStrike" kern="1200" dirty="0" err="1">
                <a:solidFill>
                  <a:schemeClr val="tx1"/>
                </a:solidFill>
                <a:effectLst/>
                <a:latin typeface="Arial" pitchFamily="34" charset="0"/>
                <a:ea typeface="+mn-ea"/>
                <a:cs typeface="+mn-cs"/>
              </a:rPr>
              <a:t>Kapazität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leistungsbegrenzende</a:t>
            </a:r>
            <a:r>
              <a:rPr lang="en-GB" sz="1600" b="0" i="0" u="none" strike="noStrike" kern="1200" dirty="0">
                <a:solidFill>
                  <a:schemeClr val="tx1"/>
                </a:solidFill>
                <a:effectLst/>
                <a:latin typeface="Arial" pitchFamily="34" charset="0"/>
                <a:ea typeface="+mn-ea"/>
                <a:cs typeface="+mn-cs"/>
              </a:rPr>
              <a:t> Rolle. </a:t>
            </a:r>
            <a:r>
              <a:rPr lang="en-GB" sz="1600" b="0" i="0" u="none" strike="noStrike" kern="1200" dirty="0" err="1">
                <a:solidFill>
                  <a:schemeClr val="tx1"/>
                </a:solidFill>
                <a:effectLst/>
                <a:latin typeface="Arial" pitchFamily="34" charset="0"/>
                <a:ea typeface="+mn-ea"/>
                <a:cs typeface="+mn-cs"/>
              </a:rPr>
              <a:t>Im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Langzeitausdauer</a:t>
            </a:r>
            <a:r>
              <a:rPr lang="en-GB" sz="1600" b="0" i="0" u="none" strike="noStrike" kern="1200" dirty="0">
                <a:solidFill>
                  <a:schemeClr val="tx1"/>
                </a:solidFill>
                <a:effectLst/>
                <a:latin typeface="Arial" pitchFamily="34" charset="0"/>
                <a:ea typeface="+mn-ea"/>
                <a:cs typeface="+mn-cs"/>
              </a:rPr>
              <a:t> II (30 bis 90 Min.) und </a:t>
            </a:r>
            <a:r>
              <a:rPr lang="en-GB" sz="1600" b="0" i="0" u="none" strike="noStrike" kern="1200" dirty="0" err="1">
                <a:solidFill>
                  <a:schemeClr val="tx1"/>
                </a:solidFill>
                <a:effectLst/>
                <a:latin typeface="Arial" pitchFamily="34" charset="0"/>
                <a:ea typeface="+mn-ea"/>
                <a:cs typeface="+mn-cs"/>
              </a:rPr>
              <a:t>insbesondere</a:t>
            </a:r>
            <a:r>
              <a:rPr lang="en-GB" sz="1600" b="0" i="0" u="none" strike="noStrike" kern="1200" dirty="0">
                <a:solidFill>
                  <a:schemeClr val="tx1"/>
                </a:solidFill>
                <a:effectLst/>
                <a:latin typeface="Arial" pitchFamily="34" charset="0"/>
                <a:ea typeface="+mn-ea"/>
                <a:cs typeface="+mn-cs"/>
              </a:rPr>
              <a:t> III (</a:t>
            </a:r>
            <a:r>
              <a:rPr lang="en-GB" sz="1600" b="0" i="0" u="none" strike="noStrike" kern="1200" dirty="0" err="1">
                <a:solidFill>
                  <a:schemeClr val="tx1"/>
                </a:solidFill>
                <a:effectLst/>
                <a:latin typeface="Arial" pitchFamily="34" charset="0"/>
                <a:ea typeface="+mn-ea"/>
                <a:cs typeface="+mn-cs"/>
              </a:rPr>
              <a:t>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als</a:t>
            </a:r>
            <a:r>
              <a:rPr lang="en-GB" sz="1600" b="0" i="0" u="none" strike="noStrike" kern="1200" dirty="0">
                <a:solidFill>
                  <a:schemeClr val="tx1"/>
                </a:solidFill>
                <a:effectLst/>
                <a:latin typeface="Arial" pitchFamily="34" charset="0"/>
                <a:ea typeface="+mn-ea"/>
                <a:cs typeface="+mn-cs"/>
              </a:rPr>
              <a:t> 90 Min.) </a:t>
            </a:r>
            <a:r>
              <a:rPr lang="en-GB" sz="1600" b="0" i="0" u="none" strike="noStrike" kern="1200" dirty="0" err="1">
                <a:solidFill>
                  <a:schemeClr val="tx1"/>
                </a:solidFill>
                <a:effectLst/>
                <a:latin typeface="Arial" pitchFamily="34" charset="0"/>
                <a:ea typeface="+mn-ea"/>
                <a:cs typeface="+mn-cs"/>
              </a:rPr>
              <a:t>nimmt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aeroben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Energieerzeugung</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neben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Kohlehydratverbrennung</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zunehmendem</a:t>
            </a:r>
            <a:r>
              <a:rPr lang="en-GB" sz="1600" b="0" i="0" u="none" strike="noStrike" kern="1200" dirty="0">
                <a:solidFill>
                  <a:schemeClr val="tx1"/>
                </a:solidFill>
                <a:effectLst/>
                <a:latin typeface="Arial" pitchFamily="34" charset="0"/>
                <a:ea typeface="+mn-ea"/>
                <a:cs typeface="+mn-cs"/>
              </a:rPr>
              <a:t> Masse die </a:t>
            </a:r>
            <a:r>
              <a:rPr lang="en-GB" sz="1600" b="0" i="0" u="none" strike="noStrike" kern="1200" dirty="0" err="1">
                <a:solidFill>
                  <a:schemeClr val="tx1"/>
                </a:solidFill>
                <a:effectLst/>
                <a:latin typeface="Arial" pitchFamily="34" charset="0"/>
                <a:ea typeface="+mn-ea"/>
                <a:cs typeface="+mn-cs"/>
              </a:rPr>
              <a:t>Oxydation</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freien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Fettsäuren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bedeutende</a:t>
            </a:r>
            <a:r>
              <a:rPr lang="en-GB" sz="1600" b="0" i="0" u="none" strike="noStrike" kern="1200" dirty="0">
                <a:solidFill>
                  <a:schemeClr val="tx1"/>
                </a:solidFill>
                <a:effectLst/>
                <a:latin typeface="Arial" pitchFamily="34" charset="0"/>
                <a:ea typeface="+mn-ea"/>
                <a:cs typeface="+mn-cs"/>
              </a:rPr>
              <a:t> Stelle </a:t>
            </a:r>
            <a:r>
              <a:rPr lang="en-GB" sz="1600" b="0" i="0" u="none" strike="noStrike" kern="1200" dirty="0" err="1">
                <a:solidFill>
                  <a:schemeClr val="tx1"/>
                </a:solidFill>
                <a:effectLst/>
                <a:latin typeface="Arial" pitchFamily="34" charset="0"/>
                <a:ea typeface="+mn-ea"/>
                <a:cs typeface="+mn-cs"/>
              </a:rPr>
              <a:t>ein</a:t>
            </a:r>
            <a:r>
              <a:rPr lang="en-GB" sz="1600" b="0" i="0" u="none" strike="noStrike" kern="1200" dirty="0">
                <a:solidFill>
                  <a:schemeClr val="tx1"/>
                </a:solidFill>
                <a:effectLst/>
                <a:latin typeface="Arial" pitchFamily="34" charset="0"/>
                <a:ea typeface="+mn-ea"/>
                <a:cs typeface="+mn-cs"/>
              </a:rPr>
              <a:t>.</a:t>
            </a:r>
          </a:p>
          <a:p>
            <a:endParaRPr lang="en-GB" sz="1400" dirty="0"/>
          </a:p>
        </p:txBody>
      </p:sp>
      <p:sp>
        <p:nvSpPr>
          <p:cNvPr id="4" name="Titel 2">
            <a:extLst>
              <a:ext uri="{FF2B5EF4-FFF2-40B4-BE49-F238E27FC236}">
                <a16:creationId xmlns:a16="http://schemas.microsoft.com/office/drawing/2014/main" id="{EA98C383-A3D4-44A2-AA34-2F8558283FF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2" name="SeitenzahlBenutzerdefiniert">
            <a:extLst>
              <a:ext uri="{FF2B5EF4-FFF2-40B4-BE49-F238E27FC236}">
                <a16:creationId xmlns:a16="http://schemas.microsoft.com/office/drawing/2014/main" id="{F62454BA-D1E7-00FA-0062-A6464A8ACA0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2350102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BC0FE5CC-93BE-4460-B327-FEE23C93C14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dirty="0">
                <a:solidFill>
                  <a:srgbClr val="1D1D1D"/>
                </a:solidFill>
              </a:rPr>
              <a:t>Formes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A1336535-2A36-483A-8CEA-3C786AFAC116}"/>
              </a:ext>
            </a:extLst>
          </p:cNvPr>
          <p:cNvSpPr txBox="1"/>
          <p:nvPr/>
        </p:nvSpPr>
        <p:spPr>
          <a:xfrm>
            <a:off x="769969" y="2132856"/>
            <a:ext cx="10990231" cy="3508653"/>
          </a:xfrm>
          <a:prstGeom prst="rect">
            <a:avLst/>
          </a:prstGeom>
          <a:noFill/>
        </p:spPr>
        <p:txBody>
          <a:bodyPr wrap="square">
            <a:spAutoFit/>
          </a:bodyPr>
          <a:lstStyle/>
          <a:p>
            <a:r>
              <a:rPr lang="fr-FR" sz="1600" b="1" dirty="0">
                <a:cs typeface="+mn-cs"/>
              </a:rPr>
              <a:t>Endurance de courte durée</a:t>
            </a:r>
          </a:p>
          <a:p>
            <a:r>
              <a:rPr lang="fr-FR" sz="1600" dirty="0">
                <a:cs typeface="+mn-cs"/>
              </a:rPr>
              <a:t>L'endurance de courte durée correspond à un effort maximal de 30 secondes à 2 minutes. Elle doit faire appel dans une large mesure à l'apport énergétique anaérobie.</a:t>
            </a:r>
          </a:p>
          <a:p>
            <a:endParaRPr lang="fr-FR" sz="1600" b="1" dirty="0">
              <a:cs typeface="+mn-cs"/>
            </a:endParaRPr>
          </a:p>
          <a:p>
            <a:r>
              <a:rPr lang="fr-FR" sz="1600" b="1" dirty="0">
                <a:cs typeface="+mn-cs"/>
              </a:rPr>
              <a:t>Endurance moyenne</a:t>
            </a:r>
          </a:p>
          <a:p>
            <a:r>
              <a:rPr lang="fr-FR" sz="1600" dirty="0">
                <a:cs typeface="+mn-cs"/>
              </a:rPr>
              <a:t>L'endurance moyenne correspond à un effort maximal de 2 à 10 minutes. Selon la longueur du parcours, elle nécessite une part d'énergie anaérobie ou aérobie comprise entre 20 et 80%.</a:t>
            </a:r>
          </a:p>
          <a:p>
            <a:endParaRPr lang="fr-FR" sz="1600" b="1" dirty="0">
              <a:cs typeface="+mn-cs"/>
            </a:endParaRPr>
          </a:p>
          <a:p>
            <a:r>
              <a:rPr lang="fr-FR" sz="1600" b="1" dirty="0">
                <a:cs typeface="+mn-cs"/>
              </a:rPr>
              <a:t>Endurance longue</a:t>
            </a:r>
          </a:p>
          <a:p>
            <a:r>
              <a:rPr lang="fr-FR" sz="1600" dirty="0">
                <a:cs typeface="+mn-cs"/>
              </a:rPr>
              <a:t>L'endurance longue correspond à un effort maximal de 10 minutes et plus. La capacité aérobie joue ici un rôle particulièrement important dans la limitation des performances. Dans le domaine de l'endurance longue durée II (30 à 90 min) et surtout III (plus de 90 min), l'oxydation des acides gras libres joue un rôle de plus en plus important dans la production d'énergie aérobie, en plus de la combustion des glucides.</a:t>
            </a:r>
          </a:p>
          <a:p>
            <a:endParaRPr lang="en-GB" sz="1400" dirty="0"/>
          </a:p>
        </p:txBody>
      </p:sp>
      <p:sp>
        <p:nvSpPr>
          <p:cNvPr id="2" name="SeitenzahlBenutzerdefiniert">
            <a:extLst>
              <a:ext uri="{FF2B5EF4-FFF2-40B4-BE49-F238E27FC236}">
                <a16:creationId xmlns:a16="http://schemas.microsoft.com/office/drawing/2014/main" id="{FBD9D2F7-3997-C62C-A929-B4FADD694D5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85233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4">
            <a:extLst>
              <a:ext uri="{FF2B5EF4-FFF2-40B4-BE49-F238E27FC236}">
                <a16:creationId xmlns:a16="http://schemas.microsoft.com/office/drawing/2014/main" id="{2FF7BAC6-F558-43B1-9F62-5DBDFA71D53B}"/>
              </a:ext>
            </a:extLst>
          </p:cNvPr>
          <p:cNvSpPr txBox="1"/>
          <p:nvPr/>
        </p:nvSpPr>
        <p:spPr>
          <a:xfrm>
            <a:off x="769969" y="2132856"/>
            <a:ext cx="10990231" cy="3508653"/>
          </a:xfrm>
          <a:prstGeom prst="rect">
            <a:avLst/>
          </a:prstGeom>
          <a:noFill/>
        </p:spPr>
        <p:txBody>
          <a:bodyPr wrap="square">
            <a:spAutoFit/>
          </a:bodyPr>
          <a:lstStyle/>
          <a:p>
            <a:r>
              <a:rPr lang="it-IT" sz="1600" b="1" dirty="0">
                <a:cs typeface="+mn-cs"/>
              </a:rPr>
              <a:t>Resistenza a breve termine</a:t>
            </a:r>
          </a:p>
          <a:p>
            <a:r>
              <a:rPr lang="it-IT" sz="1600" dirty="0">
                <a:cs typeface="+mn-cs"/>
              </a:rPr>
              <a:t>La resistenza a breve termine corrisponde a uno sforzo massimo di resistenza da 30 secondi a 2 minuti. Deve ricorrere in misura significativa all'apporto di energia anaerobica.</a:t>
            </a:r>
          </a:p>
          <a:p>
            <a:endParaRPr lang="it-IT" sz="1600" b="1" dirty="0">
              <a:cs typeface="+mn-cs"/>
            </a:endParaRPr>
          </a:p>
          <a:p>
            <a:r>
              <a:rPr lang="it-IT" sz="1600" b="1" dirty="0">
                <a:cs typeface="+mn-cs"/>
              </a:rPr>
              <a:t>Resistenza di media durata</a:t>
            </a:r>
          </a:p>
          <a:p>
            <a:r>
              <a:rPr lang="it-IT" sz="1600" dirty="0">
                <a:cs typeface="+mn-cs"/>
              </a:rPr>
              <a:t>La resistenza di media durata corrisponde a uno sforzo massimo di resistenza da 2 a 10 minuti. A seconda della lunghezza del percorso, richiede una percentuale di energia anaerobica o aerobica compresa tra il 20 e l'80%.</a:t>
            </a:r>
          </a:p>
          <a:p>
            <a:endParaRPr lang="it-IT" sz="1600" b="1" dirty="0">
              <a:cs typeface="+mn-cs"/>
            </a:endParaRPr>
          </a:p>
          <a:p>
            <a:r>
              <a:rPr lang="it-IT" sz="1600" b="1" dirty="0">
                <a:cs typeface="+mn-cs"/>
              </a:rPr>
              <a:t>Resistenza di lunga durata</a:t>
            </a:r>
          </a:p>
          <a:p>
            <a:r>
              <a:rPr lang="it-IT" sz="1600" dirty="0">
                <a:cs typeface="+mn-cs"/>
              </a:rPr>
              <a:t>La resistenza di lunga durata corrisponde a uno sforzo massimo di resistenza a partire da 10 minuti. In questo caso è soprattutto la capacità aerobica a limitare le prestazioni. Nel campo della resistenza di lunga durata II (da 30 a 90 min.) e in particolare III (oltre 90 min.), oltre alla combustione dei carboidrati, anche l'ossidazione degli acidi grassi liberi assume un ruolo sempre più importante nella produzione di energia aerobica.</a:t>
            </a:r>
          </a:p>
          <a:p>
            <a:endParaRPr lang="en-GB" sz="1400" dirty="0"/>
          </a:p>
        </p:txBody>
      </p:sp>
      <p:sp>
        <p:nvSpPr>
          <p:cNvPr id="4" name="Titel 2">
            <a:extLst>
              <a:ext uri="{FF2B5EF4-FFF2-40B4-BE49-F238E27FC236}">
                <a16:creationId xmlns:a16="http://schemas.microsoft.com/office/drawing/2014/main" id="{4197660F-88DC-44D9-BC6E-EED6C0A4291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2" name="SeitenzahlBenutzerdefiniert">
            <a:extLst>
              <a:ext uri="{FF2B5EF4-FFF2-40B4-BE49-F238E27FC236}">
                <a16:creationId xmlns:a16="http://schemas.microsoft.com/office/drawing/2014/main" id="{2C804B06-CC57-BD68-B435-7A1F99EBEBE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9</a:t>
            </a:r>
            <a:endParaRPr lang="de-CH" sz="900" dirty="0"/>
          </a:p>
        </p:txBody>
      </p:sp>
    </p:spTree>
    <p:extLst>
      <p:ext uri="{BB962C8B-B14F-4D97-AF65-F5344CB8AC3E}">
        <p14:creationId xmlns:p14="http://schemas.microsoft.com/office/powerpoint/2010/main" val="77883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5E51A07-45A1-50D2-99DE-97AD026FD458}"/>
              </a:ext>
            </a:extLst>
          </p:cNvPr>
          <p:cNvSpPr txBox="1"/>
          <p:nvPr/>
        </p:nvSpPr>
        <p:spPr>
          <a:xfrm>
            <a:off x="769969" y="1412776"/>
            <a:ext cx="10990231" cy="5663089"/>
          </a:xfrm>
          <a:prstGeom prst="rect">
            <a:avLst/>
          </a:prstGeom>
          <a:noFill/>
        </p:spPr>
        <p:txBody>
          <a:bodyPr wrap="square">
            <a:spAutoFit/>
          </a:bodyPr>
          <a:lstStyle/>
          <a:p>
            <a:endParaRPr lang="en-GB" sz="1400" dirty="0"/>
          </a:p>
          <a:p>
            <a:r>
              <a:rPr lang="en-GB" sz="1600" b="0" i="0" u="none" strike="noStrike" kern="1200" dirty="0" err="1">
                <a:solidFill>
                  <a:schemeClr val="tx1"/>
                </a:solidFill>
                <a:effectLst/>
                <a:latin typeface="Arial" pitchFamily="34" charset="0"/>
                <a:ea typeface="+mn-ea"/>
                <a:cs typeface="+mn-cs"/>
              </a:rPr>
              <a:t>Zwei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spezifische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Formen</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bilden</a:t>
            </a:r>
            <a:r>
              <a:rPr lang="en-GB" sz="1600" b="0" i="0" u="none" strike="noStrike" kern="1200" dirty="0">
                <a:solidFill>
                  <a:schemeClr val="tx1"/>
                </a:solidFill>
                <a:effectLst/>
                <a:latin typeface="Arial" pitchFamily="34" charset="0"/>
                <a:ea typeface="+mn-ea"/>
                <a:cs typeface="+mn-cs"/>
              </a:rPr>
              <a:t> die Kraft- und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Kraftausdauer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wird</a:t>
            </a:r>
            <a:r>
              <a:rPr lang="en-GB" sz="1600" b="0" i="0" u="none" strike="noStrike" kern="1200" dirty="0">
                <a:solidFill>
                  <a:schemeClr val="tx1"/>
                </a:solidFill>
                <a:effectLst/>
                <a:latin typeface="Arial" pitchFamily="34" charset="0"/>
                <a:ea typeface="+mn-ea"/>
                <a:cs typeface="+mn-cs"/>
              </a:rPr>
              <a:t> das </a:t>
            </a:r>
            <a:r>
              <a:rPr lang="en-GB" sz="1600" b="0" i="0" u="none" strike="noStrike" kern="1200" dirty="0" err="1">
                <a:solidFill>
                  <a:schemeClr val="tx1"/>
                </a:solidFill>
                <a:effectLst/>
                <a:latin typeface="Arial" pitchFamily="34" charset="0"/>
                <a:ea typeface="+mn-ea"/>
                <a:cs typeface="+mn-cs"/>
              </a:rPr>
              <a:t>Ausmass</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von </a:t>
            </a:r>
            <a:r>
              <a:rPr lang="en-GB" sz="1600" b="0" i="0" u="none" strike="noStrike" kern="1200" dirty="0" err="1">
                <a:solidFill>
                  <a:schemeClr val="tx1"/>
                </a:solidFill>
                <a:effectLst/>
                <a:latin typeface="Arial" pitchFamily="34" charset="0"/>
                <a:ea typeface="+mn-ea"/>
                <a:cs typeface="+mn-cs"/>
              </a:rPr>
              <a:t>Muskeln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langer </a:t>
            </a:r>
            <a:r>
              <a:rPr lang="en-GB" sz="1600" b="0" i="0" u="none" strike="noStrike" kern="1200" dirty="0" err="1">
                <a:solidFill>
                  <a:schemeClr val="tx1"/>
                </a:solidFill>
                <a:effectLst/>
                <a:latin typeface="Arial" pitchFamily="34" charset="0"/>
                <a:ea typeface="+mn-ea"/>
                <a:cs typeface="+mn-cs"/>
              </a:rPr>
              <a:t>Belastungszeit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angegeben</a:t>
            </a:r>
            <a:r>
              <a:rPr lang="en-GB" sz="1600" b="0" i="0" u="none" strike="noStrike" kern="1200" dirty="0">
                <a:solidFill>
                  <a:schemeClr val="tx1"/>
                </a:solidFill>
                <a:effectLst/>
                <a:latin typeface="Arial" pitchFamily="34" charset="0"/>
                <a:ea typeface="+mn-ea"/>
                <a:cs typeface="+mn-cs"/>
              </a:rPr>
              <a:t>. Es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dabei</a:t>
            </a:r>
            <a:r>
              <a:rPr lang="en-GB" sz="1600" b="0" i="0" u="none" strike="noStrike" kern="1200" dirty="0">
                <a:solidFill>
                  <a:schemeClr val="tx1"/>
                </a:solidFill>
                <a:effectLst/>
                <a:latin typeface="Arial" pitchFamily="34" charset="0"/>
                <a:ea typeface="+mn-ea"/>
                <a:cs typeface="+mn-cs"/>
              </a:rPr>
              <a:t> in aerobe und anaerobe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unterschieden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Typische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gut </a:t>
            </a:r>
            <a:r>
              <a:rPr lang="en-GB" sz="1600" b="0" i="0" u="none" strike="noStrike" kern="1200" dirty="0" err="1">
                <a:solidFill>
                  <a:schemeClr val="tx1"/>
                </a:solidFill>
                <a:effectLst/>
                <a:latin typeface="Arial" pitchFamily="34" charset="0"/>
                <a:ea typeface="+mn-ea"/>
                <a:cs typeface="+mn-cs"/>
              </a:rPr>
              <a:t>ausgebildete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Kraftausdauer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benötigen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Radfahren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Rudern</a:t>
            </a:r>
            <a:r>
              <a:rPr lang="en-GB" sz="1600" b="0" i="0" u="none" strike="noStrike" kern="1200" dirty="0">
                <a:solidFill>
                  <a:schemeClr val="tx1"/>
                </a:solidFill>
                <a:effectLst/>
                <a:latin typeface="Arial" pitchFamily="34" charset="0"/>
                <a:ea typeface="+mn-ea"/>
                <a:cs typeface="+mn-cs"/>
              </a:rPr>
              <a:t>, Kanu, Langlauf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Boxen. Der </a:t>
            </a:r>
            <a:r>
              <a:rPr lang="en-GB" sz="1600" b="0" i="0" u="none" strike="noStrike" kern="1200" dirty="0" err="1">
                <a:solidFill>
                  <a:schemeClr val="tx1"/>
                </a:solidFill>
                <a:effectLst/>
                <a:latin typeface="Arial" pitchFamily="34" charset="0"/>
                <a:ea typeface="+mn-ea"/>
                <a:cs typeface="+mn-cs"/>
              </a:rPr>
              <a:t>Krafteinsatz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solchen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Sportarten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selten</a:t>
            </a:r>
            <a:r>
              <a:rPr lang="en-GB" sz="1600" b="0" i="0" u="none" strike="noStrike" kern="1200" dirty="0">
                <a:solidFill>
                  <a:schemeClr val="tx1"/>
                </a:solidFill>
                <a:effectLst/>
                <a:latin typeface="Arial" pitchFamily="34" charset="0"/>
                <a:ea typeface="+mn-ea"/>
                <a:cs typeface="+mn-cs"/>
              </a:rPr>
              <a:t> maximal, </a:t>
            </a:r>
            <a:r>
              <a:rPr lang="en-GB" sz="1600" b="0" i="0" u="none" strike="noStrike" kern="1200" dirty="0" err="1">
                <a:solidFill>
                  <a:schemeClr val="tx1"/>
                </a:solidFill>
                <a:effectLst/>
                <a:latin typeface="Arial" pitchFamily="34" charset="0"/>
                <a:ea typeface="+mn-ea"/>
                <a:cs typeface="+mn-cs"/>
              </a:rPr>
              <a:t>sondern</a:t>
            </a:r>
            <a:r>
              <a:rPr lang="en-GB" sz="1600" b="0" i="0" u="none" strike="noStrike" kern="1200" dirty="0">
                <a:solidFill>
                  <a:schemeClr val="tx1"/>
                </a:solidFill>
                <a:effectLst/>
                <a:latin typeface="Arial" pitchFamily="34" charset="0"/>
                <a:ea typeface="+mn-ea"/>
                <a:cs typeface="+mn-cs"/>
              </a:rPr>
              <a:t> muss </a:t>
            </a:r>
            <a:r>
              <a:rPr lang="en-GB" sz="1600" b="0" i="0" u="none" strike="noStrike" kern="1200" dirty="0" err="1">
                <a:solidFill>
                  <a:schemeClr val="tx1"/>
                </a:solidFill>
                <a:effectLst/>
                <a:latin typeface="Arial" pitchFamily="34" charset="0"/>
                <a:ea typeface="+mn-ea"/>
                <a:cs typeface="+mn-cs"/>
              </a:rPr>
              <a:t>vielmehr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über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lange</a:t>
            </a:r>
            <a:r>
              <a:rPr lang="en-GB" sz="1600" b="0" i="0" u="none" strike="noStrike" kern="1200" dirty="0">
                <a:solidFill>
                  <a:schemeClr val="tx1"/>
                </a:solidFill>
                <a:effectLst/>
                <a:latin typeface="Arial" pitchFamily="34" charset="0"/>
                <a:ea typeface="+mn-ea"/>
                <a:cs typeface="+mn-cs"/>
              </a:rPr>
              <a:t> Zeit </a:t>
            </a:r>
            <a:r>
              <a:rPr lang="en-GB" sz="1600" b="0" i="0" u="none" strike="noStrike" kern="1200" dirty="0" err="1">
                <a:solidFill>
                  <a:schemeClr val="tx1"/>
                </a:solidFill>
                <a:effectLst/>
                <a:latin typeface="Arial" pitchFamily="34" charset="0"/>
                <a:ea typeface="+mn-ea"/>
                <a:cs typeface="+mn-cs"/>
              </a:rPr>
              <a:t>aufrechterhalten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1" i="0" u="none" strike="noStrike" kern="1200" dirty="0" err="1">
                <a:solidFill>
                  <a:schemeClr val="tx1"/>
                </a:solidFill>
                <a:effectLst/>
                <a:latin typeface="Arial" pitchFamily="34" charset="0"/>
                <a:ea typeface="+mn-ea"/>
                <a:cs typeface="+mn-cs"/>
              </a:rPr>
              <a:t>Schnelligkeitsausdauer</a:t>
            </a:r>
            <a:endParaRPr lang="en-GB" sz="1600" b="1" i="0" u="none" strike="noStrike" kern="1200" dirty="0">
              <a:solidFill>
                <a:schemeClr val="tx1"/>
              </a:solidFill>
              <a:effectLst/>
              <a:latin typeface="Arial" pitchFamily="34" charset="0"/>
              <a:ea typeface="+mn-ea"/>
              <a:cs typeface="+mn-cs"/>
            </a:endParaRPr>
          </a:p>
          <a:p>
            <a:r>
              <a:rPr lang="en-GB" sz="1600" b="0" i="0" u="none" strike="noStrike" kern="1200" dirty="0">
                <a:solidFill>
                  <a:schemeClr val="tx1"/>
                </a:solidFill>
                <a:effectLst/>
                <a:latin typeface="Arial" pitchFamily="34" charset="0"/>
                <a:ea typeface="+mn-ea"/>
                <a:cs typeface="+mn-cs"/>
              </a:rPr>
              <a:t>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beschreibt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ohne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aufrechtzuerhalten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auszuführen</a:t>
            </a:r>
            <a:r>
              <a:rPr lang="en-GB" sz="1600" b="0" i="0" u="none" strike="noStrike" kern="1200" dirty="0">
                <a:solidFill>
                  <a:schemeClr val="tx1"/>
                </a:solidFill>
                <a:effectLst/>
                <a:latin typeface="Arial" pitchFamily="34" charset="0"/>
                <a:ea typeface="+mn-ea"/>
                <a:cs typeface="+mn-cs"/>
              </a:rPr>
              <a:t>. In </a:t>
            </a:r>
            <a:r>
              <a:rPr lang="en-GB" sz="1600" b="0" i="0" u="none" strike="noStrike" kern="1200" dirty="0" err="1">
                <a:solidFill>
                  <a:schemeClr val="tx1"/>
                </a:solidFill>
                <a:effectLst/>
                <a:latin typeface="Arial" pitchFamily="34" charset="0"/>
                <a:ea typeface="+mn-ea"/>
                <a:cs typeface="+mn-cs"/>
              </a:rPr>
              <a:t>anderen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Worten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ist</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das Mass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Fähigkeit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einen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Geschwindigkeitsverlust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länger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andauerndem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oder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wiederholtem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maximalem</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Schnelligkeitseinsatz</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Widerstand</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zu</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leisten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Limitierende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Faktoren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für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sind</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Ermüdungsresistenz</a:t>
            </a:r>
            <a:r>
              <a:rPr lang="en-GB" sz="1600" b="0" i="0" u="none" strike="noStrike" kern="1200" dirty="0">
                <a:solidFill>
                  <a:schemeClr val="tx1"/>
                </a:solidFill>
                <a:effectLst/>
                <a:latin typeface="Arial" pitchFamily="34" charset="0"/>
                <a:ea typeface="+mn-ea"/>
                <a:cs typeface="+mn-cs"/>
              </a:rPr>
              <a:t> des </a:t>
            </a:r>
            <a:r>
              <a:rPr lang="en-GB" sz="1600" b="0" i="0" u="none" strike="noStrike" kern="1200" dirty="0" err="1">
                <a:solidFill>
                  <a:schemeClr val="tx1"/>
                </a:solidFill>
                <a:effectLst/>
                <a:latin typeface="Arial" pitchFamily="34" charset="0"/>
                <a:ea typeface="+mn-ea"/>
                <a:cs typeface="+mn-cs"/>
              </a:rPr>
              <a:t>Nervensystems</a:t>
            </a:r>
            <a:r>
              <a:rPr lang="en-GB" sz="1600" b="0" i="0" u="none" strike="noStrike" kern="1200" dirty="0">
                <a:solidFill>
                  <a:schemeClr val="tx1"/>
                </a:solidFill>
                <a:effectLst/>
                <a:latin typeface="Arial" pitchFamily="34" charset="0"/>
                <a:ea typeface="+mn-ea"/>
                <a:cs typeface="+mn-cs"/>
              </a:rPr>
              <a:t> und die </a:t>
            </a:r>
            <a:r>
              <a:rPr lang="en-GB" sz="1600" b="0" i="0" u="none" strike="noStrike" kern="1200" dirty="0" err="1">
                <a:solidFill>
                  <a:schemeClr val="tx1"/>
                </a:solidFill>
                <a:effectLst/>
                <a:latin typeface="Arial" pitchFamily="34" charset="0"/>
                <a:ea typeface="+mn-ea"/>
                <a:cs typeface="+mn-cs"/>
              </a:rPr>
              <a:t>Geschwindigkeit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mit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welcher</a:t>
            </a:r>
            <a:r>
              <a:rPr lang="en-GB" sz="1600" b="0" i="0" u="none" strike="noStrike" kern="1200" dirty="0">
                <a:solidFill>
                  <a:schemeClr val="tx1"/>
                </a:solidFill>
                <a:effectLst/>
                <a:latin typeface="Arial" pitchFamily="34" charset="0"/>
                <a:ea typeface="+mn-ea"/>
                <a:cs typeface="+mn-cs"/>
              </a:rPr>
              <a:t> der </a:t>
            </a:r>
            <a:r>
              <a:rPr lang="en-GB" sz="1600" b="0" i="0" u="none" strike="noStrike" kern="1200" dirty="0" err="1">
                <a:solidFill>
                  <a:schemeClr val="tx1"/>
                </a:solidFill>
                <a:effectLst/>
                <a:latin typeface="Arial" pitchFamily="34" charset="0"/>
                <a:ea typeface="+mn-ea"/>
                <a:cs typeface="+mn-cs"/>
              </a:rPr>
              <a:t>Körper</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Resynthese</a:t>
            </a:r>
            <a:r>
              <a:rPr lang="en-GB" sz="1600" b="0" i="0" u="none" strike="noStrike" kern="1200" dirty="0">
                <a:solidFill>
                  <a:schemeClr val="tx1"/>
                </a:solidFill>
                <a:effectLst/>
                <a:latin typeface="Arial" pitchFamily="34" charset="0"/>
                <a:ea typeface="+mn-ea"/>
                <a:cs typeface="+mn-cs"/>
              </a:rPr>
              <a:t> von ATP und </a:t>
            </a:r>
            <a:r>
              <a:rPr lang="en-GB" sz="1600" b="0" i="0" u="none" strike="noStrike" kern="1200" dirty="0" err="1">
                <a:solidFill>
                  <a:schemeClr val="tx1"/>
                </a:solidFill>
                <a:effectLst/>
                <a:latin typeface="Arial" pitchFamily="34" charset="0"/>
                <a:ea typeface="+mn-ea"/>
                <a:cs typeface="+mn-cs"/>
              </a:rPr>
              <a:t>Kreatinphosphat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ausführen</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Die </a:t>
            </a:r>
            <a:r>
              <a:rPr lang="en-GB" sz="1600" b="0" i="0" u="none" strike="noStrike" kern="1200" dirty="0" err="1">
                <a:solidFill>
                  <a:schemeClr val="tx1"/>
                </a:solidFill>
                <a:effectLst/>
                <a:latin typeface="Arial" pitchFamily="34" charset="0"/>
                <a:ea typeface="+mn-ea"/>
                <a:cs typeface="+mn-cs"/>
              </a:rPr>
              <a:t>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kann</a:t>
            </a:r>
            <a:r>
              <a:rPr lang="en-GB" sz="1600" b="0" i="0" u="none" strike="noStrike" kern="1200" dirty="0">
                <a:solidFill>
                  <a:schemeClr val="tx1"/>
                </a:solidFill>
                <a:effectLst/>
                <a:latin typeface="Arial" pitchFamily="34" charset="0"/>
                <a:ea typeface="+mn-ea"/>
                <a:cs typeface="+mn-cs"/>
              </a:rPr>
              <a:t> in die </a:t>
            </a:r>
            <a:r>
              <a:rPr lang="en-GB" sz="1600" b="0" i="0" u="none" strike="noStrike" kern="1200" dirty="0" err="1">
                <a:solidFill>
                  <a:schemeClr val="tx1"/>
                </a:solidFill>
                <a:effectLst/>
                <a:latin typeface="Arial" pitchFamily="34" charset="0"/>
                <a:ea typeface="+mn-ea"/>
                <a:cs typeface="+mn-cs"/>
              </a:rPr>
              <a:t>drei</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Bereiche</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Reaktions</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Aktions</a:t>
            </a:r>
            <a:r>
              <a:rPr lang="en-GB" sz="1600" b="0" i="0" u="none" strike="noStrike" kern="1200" dirty="0">
                <a:solidFill>
                  <a:schemeClr val="tx1"/>
                </a:solidFill>
                <a:effectLst/>
                <a:latin typeface="Arial" pitchFamily="34" charset="0"/>
                <a:ea typeface="+mn-ea"/>
                <a:cs typeface="+mn-cs"/>
              </a:rPr>
              <a:t>- und </a:t>
            </a:r>
            <a:r>
              <a:rPr lang="en-GB" sz="1600" b="0" i="0" u="none" strike="noStrike" kern="1200" dirty="0" err="1">
                <a:solidFill>
                  <a:schemeClr val="tx1"/>
                </a:solidFill>
                <a:effectLst/>
                <a:latin typeface="Arial" pitchFamily="34" charset="0"/>
                <a:ea typeface="+mn-ea"/>
                <a:cs typeface="+mn-cs"/>
              </a:rPr>
              <a:t>Handlungsschnelligkeitsausdauer</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gegliedert</a:t>
            </a:r>
            <a:r>
              <a:rPr lang="en-GB" sz="1600" b="0" i="0" u="none" strike="noStrike" kern="1200" dirty="0">
                <a:solidFill>
                  <a:schemeClr val="tx1"/>
                </a:solidFill>
                <a:effectLst/>
                <a:latin typeface="Arial" pitchFamily="34" charset="0"/>
                <a:ea typeface="+mn-ea"/>
                <a:cs typeface="+mn-cs"/>
              </a:rPr>
              <a:t> </a:t>
            </a:r>
            <a:r>
              <a:rPr lang="en-GB" sz="1600" b="0" i="0" u="none" strike="noStrike" kern="1200" dirty="0" err="1">
                <a:solidFill>
                  <a:schemeClr val="tx1"/>
                </a:solidFill>
                <a:effectLst/>
                <a:latin typeface="Arial" pitchFamily="34" charset="0"/>
                <a:ea typeface="+mn-ea"/>
                <a:cs typeface="+mn-cs"/>
              </a:rPr>
              <a:t>werden</a:t>
            </a:r>
            <a:r>
              <a:rPr lang="en-GB" sz="1600" b="0" i="0" u="none" strike="noStrike" kern="1200" dirty="0">
                <a:solidFill>
                  <a:schemeClr val="tx1"/>
                </a:solidFill>
                <a:effectLst/>
                <a:latin typeface="Arial" pitchFamily="34" charset="0"/>
                <a:ea typeface="+mn-ea"/>
                <a:cs typeface="+mn-cs"/>
              </a:rPr>
              <a:t>.</a:t>
            </a:r>
          </a:p>
          <a:p>
            <a:r>
              <a:rPr lang="en-GB" sz="1600" b="0" i="0" u="none" strike="noStrike" kern="1200" dirty="0">
                <a:solidFill>
                  <a:schemeClr val="tx1"/>
                </a:solidFill>
                <a:effectLst/>
                <a:latin typeface="Arial" pitchFamily="34" charset="0"/>
                <a:ea typeface="+mn-ea"/>
                <a:cs typeface="+mn-cs"/>
              </a:rPr>
              <a:t> </a:t>
            </a:r>
          </a:p>
          <a:p>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Trainingsplanung</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eines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Spitzensportlers</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detaillierten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Unterscheidungen</a:t>
            </a:r>
            <a:r>
              <a:rPr lang="en-GB" sz="1600" b="0" i="1" u="none" strike="noStrike" kern="1200" dirty="0">
                <a:solidFill>
                  <a:schemeClr val="tx1"/>
                </a:solidFill>
                <a:effectLst/>
                <a:latin typeface="Arial" pitchFamily="34" charset="0"/>
                <a:ea typeface="+mn-ea"/>
                <a:cs typeface="+mn-cs"/>
              </a:rPr>
              <a:t> der </a:t>
            </a:r>
            <a:r>
              <a:rPr lang="en-GB" sz="1600" b="0" i="1" u="none" strike="noStrike" kern="1200" dirty="0" err="1">
                <a:solidFill>
                  <a:schemeClr val="tx1"/>
                </a:solidFill>
                <a:effectLst/>
                <a:latin typeface="Arial" pitchFamily="34" charset="0"/>
                <a:ea typeface="+mn-ea"/>
                <a:cs typeface="+mn-cs"/>
              </a:rPr>
              <a:t>verschiedenen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Ausdauererscheinungsformen</a:t>
            </a:r>
            <a:r>
              <a:rPr lang="en-GB" sz="1600" b="0" i="1" u="none" strike="noStrike" kern="1200" dirty="0">
                <a:solidFill>
                  <a:schemeClr val="tx1"/>
                </a:solidFill>
                <a:effectLst/>
                <a:latin typeface="Arial" pitchFamily="34" charset="0"/>
                <a:ea typeface="+mn-ea"/>
                <a:cs typeface="+mn-cs"/>
              </a:rPr>
              <a:t> von grosser </a:t>
            </a:r>
            <a:r>
              <a:rPr lang="en-GB" sz="1600" b="0" i="1" u="none" strike="noStrike" kern="1200" dirty="0" err="1">
                <a:solidFill>
                  <a:schemeClr val="tx1"/>
                </a:solidFill>
                <a:effectLst/>
                <a:latin typeface="Arial" pitchFamily="34" charset="0"/>
                <a:ea typeface="+mn-ea"/>
                <a:cs typeface="+mn-cs"/>
              </a:rPr>
              <a:t>Wichtigkeit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Für</a:t>
            </a:r>
            <a:r>
              <a:rPr lang="en-GB" sz="1600" b="0" i="1" u="none" strike="noStrike" kern="1200" dirty="0">
                <a:solidFill>
                  <a:schemeClr val="tx1"/>
                </a:solidFill>
                <a:effectLst/>
                <a:latin typeface="Arial" pitchFamily="34" charset="0"/>
                <a:ea typeface="+mn-ea"/>
                <a:cs typeface="+mn-cs"/>
              </a:rPr>
              <a:t> den </a:t>
            </a:r>
            <a:r>
              <a:rPr lang="en-GB" sz="1600" b="0" i="1" u="none" strike="noStrike" kern="1200" dirty="0" err="1">
                <a:solidFill>
                  <a:schemeClr val="tx1"/>
                </a:solidFill>
                <a:effectLst/>
                <a:latin typeface="Arial" pitchFamily="34" charset="0"/>
                <a:ea typeface="+mn-ea"/>
                <a:cs typeface="+mn-cs"/>
              </a:rPr>
              <a:t>Breitensport</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sind</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aber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vor</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allem</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allgemeine</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Ausdauer</a:t>
            </a:r>
            <a:r>
              <a:rPr lang="en-GB" sz="1600" b="0" i="1" u="none" strike="noStrike" kern="1200" dirty="0">
                <a:solidFill>
                  <a:schemeClr val="tx1"/>
                </a:solidFill>
                <a:effectLst/>
                <a:latin typeface="Arial" pitchFamily="34" charset="0"/>
                <a:ea typeface="+mn-ea"/>
                <a:cs typeface="+mn-cs"/>
              </a:rPr>
              <a:t> und </a:t>
            </a:r>
            <a:r>
              <a:rPr lang="en-GB" sz="1600" b="0" i="1" u="none" strike="noStrike" kern="1200" dirty="0" err="1">
                <a:solidFill>
                  <a:schemeClr val="tx1"/>
                </a:solidFill>
                <a:effectLst/>
                <a:latin typeface="Arial" pitchFamily="34" charset="0"/>
                <a:ea typeface="+mn-ea"/>
                <a:cs typeface="+mn-cs"/>
              </a:rPr>
              <a:t>somit</a:t>
            </a:r>
            <a:r>
              <a:rPr lang="en-GB" sz="1600" b="0" i="1" u="none" strike="noStrike" kern="1200" dirty="0">
                <a:solidFill>
                  <a:schemeClr val="tx1"/>
                </a:solidFill>
                <a:effectLst/>
                <a:latin typeface="Arial" pitchFamily="34" charset="0"/>
                <a:ea typeface="+mn-ea"/>
                <a:cs typeface="+mn-cs"/>
              </a:rPr>
              <a:t> die </a:t>
            </a:r>
            <a:r>
              <a:rPr lang="en-GB" sz="1600" b="0" i="1" u="none" strike="noStrike" kern="1200" dirty="0" err="1">
                <a:solidFill>
                  <a:schemeClr val="tx1"/>
                </a:solidFill>
                <a:effectLst/>
                <a:latin typeface="Arial" pitchFamily="34" charset="0"/>
                <a:ea typeface="+mn-ea"/>
                <a:cs typeface="+mn-cs"/>
              </a:rPr>
              <a:t>Ermüdungsresistenz</a:t>
            </a:r>
            <a:r>
              <a:rPr lang="en-GB" sz="1600" b="0" i="1" u="none" strike="noStrike" kern="1200" dirty="0">
                <a:solidFill>
                  <a:schemeClr val="tx1"/>
                </a:solidFill>
                <a:effectLst/>
                <a:latin typeface="Arial" pitchFamily="34" charset="0"/>
                <a:ea typeface="+mn-ea"/>
                <a:cs typeface="+mn-cs"/>
              </a:rPr>
              <a:t> des </a:t>
            </a:r>
            <a:r>
              <a:rPr lang="en-GB" sz="1600" b="0" i="1" u="none" strike="noStrike" kern="1200" dirty="0" err="1">
                <a:solidFill>
                  <a:schemeClr val="tx1"/>
                </a:solidFill>
                <a:effectLst/>
                <a:latin typeface="Arial" pitchFamily="34" charset="0"/>
                <a:ea typeface="+mn-ea"/>
                <a:cs typeface="+mn-cs"/>
              </a:rPr>
              <a:t>gesamten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Körpers</a:t>
            </a:r>
            <a:r>
              <a:rPr lang="en-GB" sz="1600" b="0" i="1" u="none" strike="noStrike" kern="1200" dirty="0">
                <a:solidFill>
                  <a:schemeClr val="tx1"/>
                </a:solidFill>
                <a:effectLst/>
                <a:latin typeface="Arial" pitchFamily="34" charset="0"/>
                <a:ea typeface="+mn-ea"/>
                <a:cs typeface="+mn-cs"/>
              </a:rPr>
              <a:t> und all </a:t>
            </a:r>
            <a:r>
              <a:rPr lang="en-GB" sz="1600" b="0" i="1" u="none" strike="noStrike" kern="1200" dirty="0" err="1">
                <a:solidFill>
                  <a:schemeClr val="tx1"/>
                </a:solidFill>
                <a:effectLst/>
                <a:latin typeface="Arial" pitchFamily="34" charset="0"/>
                <a:ea typeface="+mn-ea"/>
                <a:cs typeface="+mn-cs"/>
              </a:rPr>
              <a:t>seinen</a:t>
            </a:r>
            <a:r>
              <a:rPr lang="en-GB" sz="1600" b="0" i="1" u="none" strike="noStrike" kern="1200" dirty="0">
                <a:solidFill>
                  <a:schemeClr val="tx1"/>
                </a:solidFill>
                <a:effectLst/>
                <a:latin typeface="Arial" pitchFamily="34" charset="0"/>
                <a:ea typeface="+mn-ea"/>
                <a:cs typeface="+mn-cs"/>
              </a:rPr>
              <a:t> </a:t>
            </a:r>
            <a:r>
              <a:rPr lang="en-GB" sz="1600" b="0" i="1" u="none" strike="noStrike" kern="1200" dirty="0" err="1">
                <a:solidFill>
                  <a:schemeClr val="tx1"/>
                </a:solidFill>
                <a:effectLst/>
                <a:latin typeface="Arial" pitchFamily="34" charset="0"/>
                <a:ea typeface="+mn-ea"/>
                <a:cs typeface="+mn-cs"/>
              </a:rPr>
              <a:t>Systemen</a:t>
            </a:r>
            <a:r>
              <a:rPr lang="en-GB" sz="1600" b="0" i="1" u="none" strike="noStrike" kern="1200" dirty="0">
                <a:solidFill>
                  <a:schemeClr val="tx1"/>
                </a:solidFill>
                <a:effectLst/>
                <a:latin typeface="Arial" pitchFamily="34" charset="0"/>
                <a:ea typeface="+mn-ea"/>
                <a:cs typeface="+mn-cs"/>
              </a:rPr>
              <a:t> von </a:t>
            </a:r>
            <a:r>
              <a:rPr lang="en-GB" sz="1600" b="0" i="1" u="none" strike="noStrike" kern="1200" dirty="0" err="1">
                <a:solidFill>
                  <a:schemeClr val="tx1"/>
                </a:solidFill>
                <a:effectLst/>
                <a:latin typeface="Arial" pitchFamily="34" charset="0"/>
                <a:ea typeface="+mn-ea"/>
                <a:cs typeface="+mn-cs"/>
              </a:rPr>
              <a:t>Bedeutung</a:t>
            </a:r>
            <a:r>
              <a:rPr lang="en-GB" sz="1600" b="0" u="none" strike="noStrike" kern="1200" dirty="0">
                <a:solidFill>
                  <a:schemeClr val="tx1"/>
                </a:solidFill>
                <a:effectLst/>
                <a:latin typeface="Arial" pitchFamily="34" charset="0"/>
                <a:ea typeface="+mn-ea"/>
                <a:cs typeface="+mn-cs"/>
              </a:rPr>
              <a:t>.</a:t>
            </a:r>
          </a:p>
          <a:p>
            <a:br>
              <a:rPr lang="en-GB" sz="1400" dirty="0"/>
            </a:br>
            <a:endParaRPr lang="de-CH" sz="1400" dirty="0"/>
          </a:p>
        </p:txBody>
      </p:sp>
      <p:sp>
        <p:nvSpPr>
          <p:cNvPr id="4" name="Titel 2">
            <a:extLst>
              <a:ext uri="{FF2B5EF4-FFF2-40B4-BE49-F238E27FC236}">
                <a16:creationId xmlns:a16="http://schemas.microsoft.com/office/drawing/2014/main" id="{6F4D360F-11F5-49CD-A36D-9CE6168866C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Erscheinungsformen</a:t>
            </a:r>
          </a:p>
        </p:txBody>
      </p:sp>
      <p:sp>
        <p:nvSpPr>
          <p:cNvPr id="2" name="SeitenzahlBenutzerdefiniert">
            <a:extLst>
              <a:ext uri="{FF2B5EF4-FFF2-40B4-BE49-F238E27FC236}">
                <a16:creationId xmlns:a16="http://schemas.microsoft.com/office/drawing/2014/main" id="{DFF705A5-DC06-66A5-B43D-3143C4D0353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309335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823F-B015-795E-E5BC-AE32FCD936D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5A7E2754-A299-915A-3A3D-BC5888F1E8D6}"/>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071A18C2-33AB-75F5-DD65-F0BE55EA5991}"/>
              </a:ext>
            </a:extLst>
          </p:cNvPr>
          <p:cNvSpPr>
            <a:spLocks noGrp="1"/>
          </p:cNvSpPr>
          <p:nvPr>
            <p:ph type="title"/>
          </p:nvPr>
        </p:nvSpPr>
        <p:spPr/>
        <p:txBody>
          <a:bodyPr/>
          <a:lstStyle/>
          <a:p>
            <a:r>
              <a:rPr lang="fr-CH" dirty="0"/>
              <a:t>Le sport: plus qu’une activité de loisirs pertinente </a:t>
            </a:r>
            <a:endParaRPr lang="de-CH" dirty="0"/>
          </a:p>
        </p:txBody>
      </p:sp>
      <p:sp>
        <p:nvSpPr>
          <p:cNvPr id="5" name="Abgerundetes Rechteck 11">
            <a:extLst>
              <a:ext uri="{FF2B5EF4-FFF2-40B4-BE49-F238E27FC236}">
                <a16:creationId xmlns:a16="http://schemas.microsoft.com/office/drawing/2014/main" id="{585A400C-8759-3880-E28E-6044FEBBD19F}"/>
              </a:ext>
            </a:extLst>
          </p:cNvPr>
          <p:cNvSpPr/>
          <p:nvPr/>
        </p:nvSpPr>
        <p:spPr bwMode="auto">
          <a:xfrm>
            <a:off x="2254549" y="1556792"/>
            <a:ext cx="7682901"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411480" algn="ctr">
              <a:spcBef>
                <a:spcPts val="700"/>
              </a:spcBef>
              <a:buClr>
                <a:schemeClr val="tx2"/>
              </a:buClr>
              <a:buSzPct val="95000"/>
            </a:pPr>
            <a:r>
              <a:rPr lang="fr-CH" sz="2400" dirty="0"/>
              <a:t>Ce qui est sollicité se développe,</a:t>
            </a:r>
          </a:p>
          <a:p>
            <a:pPr marL="411480" algn="ctr">
              <a:spcBef>
                <a:spcPts val="700"/>
              </a:spcBef>
              <a:buClr>
                <a:schemeClr val="tx2"/>
              </a:buClr>
              <a:buSzPct val="95000"/>
            </a:pPr>
            <a:r>
              <a:rPr lang="fr-CH" sz="2400" dirty="0"/>
              <a:t>ce que l’on n’emploie pas cesse de se développer</a:t>
            </a:r>
            <a:endParaRPr lang="de-CH" sz="2400" dirty="0"/>
          </a:p>
        </p:txBody>
      </p:sp>
      <p:sp>
        <p:nvSpPr>
          <p:cNvPr id="6" name="Abgerundetes Rechteck 12">
            <a:extLst>
              <a:ext uri="{FF2B5EF4-FFF2-40B4-BE49-F238E27FC236}">
                <a16:creationId xmlns:a16="http://schemas.microsoft.com/office/drawing/2014/main" id="{9864E50F-51B5-2DDF-25A5-7820514F35FA}"/>
              </a:ext>
            </a:extLst>
          </p:cNvPr>
          <p:cNvSpPr/>
          <p:nvPr/>
        </p:nvSpPr>
        <p:spPr bwMode="auto">
          <a:xfrm>
            <a:off x="2254549" y="3929496"/>
            <a:ext cx="7644801" cy="2148316"/>
          </a:xfrm>
          <a:prstGeom prst="roundRect">
            <a:avLst/>
          </a:prstGeom>
          <a:solidFill>
            <a:srgbClr val="DA4314"/>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a:r>
              <a:rPr lang="fr-CH" sz="2000" dirty="0"/>
              <a:t>La capacité de performance physique constitue la base pour l’aptitude à supporter la charge des engagements militaires et à fournir la performance souhaitée dans les situations extrêmes. Le </a:t>
            </a:r>
            <a:r>
              <a:rPr lang="fr-CH" sz="2000" dirty="0" err="1"/>
              <a:t>sdt</a:t>
            </a:r>
            <a:r>
              <a:rPr lang="fr-CH" sz="2000" dirty="0"/>
              <a:t> doit être prêt à supporter des désagréments physiques sur une longue période de temps et à remplir un mandat dans des conditions précaires.</a:t>
            </a:r>
          </a:p>
        </p:txBody>
      </p:sp>
      <p:sp>
        <p:nvSpPr>
          <p:cNvPr id="3" name="SeitenzahlBenutzerdefiniert">
            <a:extLst>
              <a:ext uri="{FF2B5EF4-FFF2-40B4-BE49-F238E27FC236}">
                <a16:creationId xmlns:a16="http://schemas.microsoft.com/office/drawing/2014/main" id="{8585651B-A839-6565-55A5-915FD9A2E19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a:t>
            </a:r>
            <a:endParaRPr lang="de-CH" sz="900" dirty="0"/>
          </a:p>
        </p:txBody>
      </p:sp>
    </p:spTree>
    <p:extLst>
      <p:ext uri="{BB962C8B-B14F-4D97-AF65-F5344CB8AC3E}">
        <p14:creationId xmlns:p14="http://schemas.microsoft.com/office/powerpoint/2010/main" val="87997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5D476E5C-732B-4EEA-9F5F-6E38D00B4D9A}"/>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de-CH" sz="2800" kern="0" dirty="0">
                <a:latin typeface="Arial" panose="020B0604020202020204" pitchFamily="34" charset="0"/>
                <a:cs typeface="Arial" panose="020B0604020202020204" pitchFamily="34" charset="0"/>
              </a:rPr>
            </a:br>
            <a:r>
              <a:rPr lang="de-CH" sz="2800" b="0" dirty="0">
                <a:solidFill>
                  <a:srgbClr val="1D1D1D"/>
                </a:solidFill>
              </a:rPr>
              <a:t>Formes de </a:t>
            </a:r>
            <a:r>
              <a:rPr lang="de-CH" sz="2800" b="0" dirty="0" err="1">
                <a:solidFill>
                  <a:srgbClr val="1D1D1D"/>
                </a:solidFill>
              </a:rPr>
              <a:t>manifestation</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7" name="ZoneTexte 4">
            <a:extLst>
              <a:ext uri="{FF2B5EF4-FFF2-40B4-BE49-F238E27FC236}">
                <a16:creationId xmlns:a16="http://schemas.microsoft.com/office/drawing/2014/main" id="{5BD7A81A-ACCC-4F90-8E10-62FB5F730F48}"/>
              </a:ext>
            </a:extLst>
          </p:cNvPr>
          <p:cNvSpPr txBox="1"/>
          <p:nvPr/>
        </p:nvSpPr>
        <p:spPr>
          <a:xfrm>
            <a:off x="769969" y="1412776"/>
            <a:ext cx="10990231" cy="4985980"/>
          </a:xfrm>
          <a:prstGeom prst="rect">
            <a:avLst/>
          </a:prstGeom>
          <a:noFill/>
        </p:spPr>
        <p:txBody>
          <a:bodyPr wrap="square">
            <a:spAutoFit/>
          </a:bodyPr>
          <a:lstStyle/>
          <a:p>
            <a:endParaRPr lang="en-GB" sz="1400" dirty="0"/>
          </a:p>
          <a:p>
            <a:r>
              <a:rPr lang="fr-FR" sz="1600" dirty="0">
                <a:cs typeface="+mn-cs"/>
              </a:rPr>
              <a:t>Deux formes spécifiques d'endurance sont l'endurance de force et l'endurance de vitesse.</a:t>
            </a:r>
          </a:p>
          <a:p>
            <a:endParaRPr lang="fr-FR" sz="1600" dirty="0">
              <a:cs typeface="+mn-cs"/>
            </a:endParaRPr>
          </a:p>
          <a:p>
            <a:r>
              <a:rPr lang="fr-FR" sz="1600" b="1" dirty="0">
                <a:cs typeface="+mn-cs"/>
              </a:rPr>
              <a:t>Endurance de force</a:t>
            </a:r>
          </a:p>
          <a:p>
            <a:r>
              <a:rPr lang="fr-FR" sz="1600" dirty="0">
                <a:cs typeface="+mn-cs"/>
              </a:rPr>
              <a:t>L'endurance de force indique le degré de résistance à la fatigue des muscles lors d'un effort prolongé. On distingue l'endurance de force aérobie et anaérobie. Les sports typiques qui nécessitent une bonne endurance de force sont : le cyclisme, l'aviron, le canoë, le ski de fond ou la boxe. Dans ces sports, l'effort physique est rarement maximal, mais doit plutôt être maintenu pendant une longue période.</a:t>
            </a:r>
          </a:p>
          <a:p>
            <a:endParaRPr lang="fr-FR" sz="1600" dirty="0">
              <a:cs typeface="+mn-cs"/>
            </a:endParaRPr>
          </a:p>
          <a:p>
            <a:r>
              <a:rPr lang="fr-FR" sz="1600" b="1" dirty="0">
                <a:cs typeface="+mn-cs"/>
              </a:rPr>
              <a:t>Endurance de vitesse</a:t>
            </a:r>
          </a:p>
          <a:p>
            <a:r>
              <a:rPr lang="fr-FR" sz="1600" dirty="0">
                <a:cs typeface="+mn-cs"/>
              </a:rPr>
              <a:t>L'endurance de vitesse décrit la capacité à maintenir une vitesse maximale sans perte de vitesse ou à effectuer de manière répétée une réaction rapide à vitesse maximale. En d'autres termes, l'endurance de vitesse est la mesure de la capacité à résister à une perte de vitesse lors d'un effort maximal prolongé ou répété. Les facteurs limitants de l'endurance de vitesse sont la résistance à la fatigue du système nerveux et la vitesse à laquelle le corps peut effectuer la resynthèse de l'ATP et du phosphate de créatine. L'endurance de vitesse peut être divisée en trois domaines : l'endurance de réaction, l'endurance d'action et l'endurance de mouvement.</a:t>
            </a:r>
          </a:p>
          <a:p>
            <a:endParaRPr lang="fr-FR" sz="1600" i="1" dirty="0">
              <a:cs typeface="+mn-cs"/>
            </a:endParaRPr>
          </a:p>
          <a:p>
            <a:r>
              <a:rPr lang="fr-FR" sz="1600" i="1" dirty="0">
                <a:cs typeface="+mn-cs"/>
              </a:rPr>
              <a:t>Pour la planification de l'entraînement d'un sportif de haut niveau, il est très important de distinguer les différentes formes d'endurance. Pour le sport de masse, ce sont toutefois avant tout l'endurance générale et donc la résistance à la fatigue de l'ensemble du corps et de tous ses systèmes qui sont importantes.</a:t>
            </a:r>
          </a:p>
        </p:txBody>
      </p:sp>
      <p:sp>
        <p:nvSpPr>
          <p:cNvPr id="2" name="SeitenzahlBenutzerdefiniert">
            <a:extLst>
              <a:ext uri="{FF2B5EF4-FFF2-40B4-BE49-F238E27FC236}">
                <a16:creationId xmlns:a16="http://schemas.microsoft.com/office/drawing/2014/main" id="{F1297BCB-8EA3-38FD-145B-276AB315A90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66018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a:extLst>
              <a:ext uri="{FF2B5EF4-FFF2-40B4-BE49-F238E27FC236}">
                <a16:creationId xmlns:a16="http://schemas.microsoft.com/office/drawing/2014/main" id="{4BCCA429-6076-40B2-AB0F-7AA3DFE31EEE}"/>
              </a:ext>
            </a:extLst>
          </p:cNvPr>
          <p:cNvSpPr txBox="1"/>
          <p:nvPr/>
        </p:nvSpPr>
        <p:spPr>
          <a:xfrm>
            <a:off x="769969" y="1412776"/>
            <a:ext cx="10990231" cy="5478423"/>
          </a:xfrm>
          <a:prstGeom prst="rect">
            <a:avLst/>
          </a:prstGeom>
          <a:noFill/>
        </p:spPr>
        <p:txBody>
          <a:bodyPr wrap="square">
            <a:spAutoFit/>
          </a:bodyPr>
          <a:lstStyle/>
          <a:p>
            <a:endParaRPr lang="en-GB" sz="1400" dirty="0"/>
          </a:p>
          <a:p>
            <a:r>
              <a:rPr lang="it-IT" sz="1600" dirty="0">
                <a:cs typeface="+mn-cs"/>
              </a:rPr>
              <a:t>Due forme specifiche di resistenza sono la resistenza di forza e la resistenza di velocità.</a:t>
            </a:r>
          </a:p>
          <a:p>
            <a:endParaRPr lang="it-IT" sz="1600" dirty="0">
              <a:cs typeface="+mn-cs"/>
            </a:endParaRPr>
          </a:p>
          <a:p>
            <a:r>
              <a:rPr lang="it-IT" sz="1600" b="1" dirty="0">
                <a:cs typeface="+mn-cs"/>
              </a:rPr>
              <a:t>Resistenza di forza</a:t>
            </a:r>
          </a:p>
          <a:p>
            <a:r>
              <a:rPr lang="it-IT" sz="1600" dirty="0">
                <a:cs typeface="+mn-cs"/>
              </a:rPr>
              <a:t>La resistenza di forza indica il grado di resistenza alla fatica dei muscoli durante un lungo periodo di sforzo. Si può distinguere tra resistenza di forza aerobica e anaerobica. Gli sport tipici che richiedono una resistenza di forza ben sviluppata sono: ciclismo, canottaggio, canoa, sci di fondo o boxe. In questi sport, lo sforzo fisico raramente è massimo, ma deve piuttosto essere mantenuto per un lungo periodo di tempo.</a:t>
            </a:r>
          </a:p>
          <a:p>
            <a:endParaRPr lang="it-IT" sz="1600" dirty="0">
              <a:cs typeface="+mn-cs"/>
            </a:endParaRPr>
          </a:p>
          <a:p>
            <a:r>
              <a:rPr lang="it-IT" sz="1600" b="1" dirty="0">
                <a:cs typeface="+mn-cs"/>
              </a:rPr>
              <a:t>Resistenza alla velocità</a:t>
            </a:r>
          </a:p>
          <a:p>
            <a:r>
              <a:rPr lang="it-IT" sz="1600" dirty="0">
                <a:cs typeface="+mn-cs"/>
              </a:rPr>
              <a:t>La resistenza alla velocità descrive la capacità di mantenere una velocità massima senza perdita di velocità o di eseguire ripetutamente una reazione rapida alla massima velocità. In altre parole, la resistenza alla velocità è la misura della capacità di resistere alla perdita di velocità durante uno sforzo massimo prolungato o ripetuto. I fattori che limitano la resistenza alla velocità sono la resistenza alla fatica del sistema nervoso e la velocità con cui il corpo è in grado di </a:t>
            </a:r>
            <a:r>
              <a:rPr lang="it-IT" sz="1600" dirty="0" err="1">
                <a:cs typeface="+mn-cs"/>
              </a:rPr>
              <a:t>risintetizzare</a:t>
            </a:r>
            <a:r>
              <a:rPr lang="it-IT" sz="1600" dirty="0">
                <a:cs typeface="+mn-cs"/>
              </a:rPr>
              <a:t> l'ATP e il creatina fosfato. La resistenza alla velocità può essere suddivisa in tre aree: resistenza alla reattività, alla reazione e all'azione.</a:t>
            </a:r>
          </a:p>
          <a:p>
            <a:endParaRPr lang="it-IT" sz="1600" dirty="0">
              <a:cs typeface="+mn-cs"/>
            </a:endParaRPr>
          </a:p>
          <a:p>
            <a:r>
              <a:rPr lang="it-IT" sz="1600" i="1" dirty="0">
                <a:cs typeface="+mn-cs"/>
              </a:rPr>
              <a:t>Per la pianificazione dell'allenamento di un atleta di alto livello è molto importante distinguere in modo dettagliato le diverse forme di resistenza. Per lo sport di massa sono tuttavia soprattutto la resistenza generale e quindi la resistenza alla fatica di tutto il corpo e di tutti i suoi sistemi ad essere importanti.</a:t>
            </a:r>
          </a:p>
          <a:p>
            <a:br>
              <a:rPr lang="en-GB" sz="1600" dirty="0">
                <a:cs typeface="+mn-cs"/>
              </a:rPr>
            </a:br>
            <a:endParaRPr lang="de-CH" sz="1600" dirty="0">
              <a:cs typeface="+mn-cs"/>
            </a:endParaRPr>
          </a:p>
        </p:txBody>
      </p:sp>
      <p:sp>
        <p:nvSpPr>
          <p:cNvPr id="5" name="Titel 2">
            <a:extLst>
              <a:ext uri="{FF2B5EF4-FFF2-40B4-BE49-F238E27FC236}">
                <a16:creationId xmlns:a16="http://schemas.microsoft.com/office/drawing/2014/main" id="{A928FBF1-DBC6-4086-92C9-2E63CE7C71F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2" name="SeitenzahlBenutzerdefiniert">
            <a:extLst>
              <a:ext uri="{FF2B5EF4-FFF2-40B4-BE49-F238E27FC236}">
                <a16:creationId xmlns:a16="http://schemas.microsoft.com/office/drawing/2014/main" id="{50E44028-C94A-4D93-5C23-F0E2606260B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10</a:t>
            </a:r>
            <a:endParaRPr lang="de-CH" sz="900" dirty="0"/>
          </a:p>
        </p:txBody>
      </p:sp>
    </p:spTree>
    <p:extLst>
      <p:ext uri="{BB962C8B-B14F-4D97-AF65-F5344CB8AC3E}">
        <p14:creationId xmlns:p14="http://schemas.microsoft.com/office/powerpoint/2010/main" val="82325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B760426E-B24C-7446-937D-B2305E4A2CA4}"/>
              </a:ext>
            </a:extLst>
          </p:cNvPr>
          <p:cNvGraphicFramePr>
            <a:graphicFrameLocks noGrp="1" noChangeAspect="1"/>
          </p:cNvGraphicFramePr>
          <p:nvPr>
            <p:extLst>
              <p:ext uri="{D42A27DB-BD31-4B8C-83A1-F6EECF244321}">
                <p14:modId xmlns:p14="http://schemas.microsoft.com/office/powerpoint/2010/main" val="1786295742"/>
              </p:ext>
            </p:extLst>
          </p:nvPr>
        </p:nvGraphicFramePr>
        <p:xfrm>
          <a:off x="2351664" y="1687032"/>
          <a:ext cx="7488672" cy="4809079"/>
        </p:xfrm>
        <a:graphic>
          <a:graphicData uri="http://schemas.openxmlformats.org/drawingml/2006/table">
            <a:tbl>
              <a:tblPr bandRow="1">
                <a:tableStyleId>{073A0DAA-6AF3-43AB-8588-CEC1D06C72B9}</a:tableStyleId>
              </a:tblPr>
              <a:tblGrid>
                <a:gridCol w="939065">
                  <a:extLst>
                    <a:ext uri="{9D8B030D-6E8A-4147-A177-3AD203B41FA5}">
                      <a16:colId xmlns:a16="http://schemas.microsoft.com/office/drawing/2014/main" val="20000"/>
                    </a:ext>
                  </a:extLst>
                </a:gridCol>
                <a:gridCol w="3271759">
                  <a:extLst>
                    <a:ext uri="{9D8B030D-6E8A-4147-A177-3AD203B41FA5}">
                      <a16:colId xmlns:a16="http://schemas.microsoft.com/office/drawing/2014/main" val="20001"/>
                    </a:ext>
                  </a:extLst>
                </a:gridCol>
                <a:gridCol w="3277848">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a:latin typeface="Arial" panose="020B0604020202020204" pitchFamily="34" charset="0"/>
                          <a:cs typeface="Arial" panose="020B0604020202020204" pitchFamily="34" charset="0"/>
                        </a:rPr>
                        <a:t>Leistungsfähigkeit </a:t>
                      </a:r>
                    </a:p>
                    <a:p>
                      <a:r>
                        <a:rPr lang="de-CH" sz="1400" dirty="0">
                          <a:latin typeface="Arial" panose="020B0604020202020204" pitchFamily="34" charset="0"/>
                          <a:cs typeface="Arial" panose="020B0604020202020204" pitchFamily="34" charset="0"/>
                        </a:rPr>
                        <a:t>(wie schnell)</a:t>
                      </a:r>
                    </a:p>
                  </a:txBody>
                  <a:tcPr marT="45723" marB="45723">
                    <a:solidFill>
                      <a:schemeClr val="accent6">
                        <a:lumMod val="60000"/>
                        <a:lumOff val="40000"/>
                      </a:schemeClr>
                    </a:solidFill>
                  </a:tcPr>
                </a:tc>
                <a:tc>
                  <a:txBody>
                    <a:bodyPr/>
                    <a:lstStyle/>
                    <a:p>
                      <a:r>
                        <a:rPr lang="de-CH" sz="1400" b="1" dirty="0">
                          <a:latin typeface="Arial" panose="020B0604020202020204" pitchFamily="34" charset="0"/>
                          <a:cs typeface="Arial" panose="020B0604020202020204" pitchFamily="34" charset="0"/>
                        </a:rPr>
                        <a:t>Kapazität </a:t>
                      </a:r>
                    </a:p>
                    <a:p>
                      <a:r>
                        <a:rPr lang="de-CH" sz="1400" dirty="0">
                          <a:latin typeface="Arial" panose="020B0604020202020204" pitchFamily="34" charset="0"/>
                          <a:cs typeface="Arial" panose="020B0604020202020204" pitchFamily="34" charset="0"/>
                        </a:rPr>
                        <a:t>(wie lange)</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a:latin typeface="Arial" panose="020B0604020202020204" pitchFamily="34" charset="0"/>
                          <a:cs typeface="Arial" panose="020B0604020202020204" pitchFamily="34" charset="0"/>
                        </a:rPr>
                        <a:t>anaerob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a:t>
                      </a:r>
                      <a:r>
                        <a:rPr lang="de-CH" sz="1400" baseline="0" dirty="0">
                          <a:latin typeface="Arial" panose="020B0604020202020204" pitchFamily="34" charset="0"/>
                          <a:cs typeface="Arial" panose="020B0604020202020204" pitchFamily="34" charset="0"/>
                        </a:rPr>
                        <a:t> wenn die anaerobe Glykolyse intensiv aktiviert ist und die Konsequenzen (Laktatanhäufung, Azidose,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-Defizit) ignoriert werden.</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allen aeroben und anaeroben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a:t>
                      </a:r>
                      <a:r>
                        <a:rPr lang="de-CH" sz="1400" baseline="0" dirty="0">
                          <a:latin typeface="Arial" panose="020B0604020202020204" pitchFamily="34" charset="0"/>
                          <a:cs typeface="Arial" panose="020B0604020202020204" pitchFamily="34" charset="0"/>
                        </a:rPr>
                        <a:t> welche die unangenehmen Konsequenzen der anaeroben Glykolyse ertragen werden können (Laktattoleranz).</a:t>
                      </a: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Laktattoleranz sowie die lokalen Energiedepots (ATP, KP, muskuläres Glykogen).</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56126">
                <a:tc>
                  <a:txBody>
                    <a:bodyPr/>
                    <a:lstStyle/>
                    <a:p>
                      <a:r>
                        <a:rPr lang="de-CH" sz="1400" b="1" dirty="0">
                          <a:latin typeface="Arial" panose="020B0604020202020204" pitchFamily="34" charset="0"/>
                          <a:cs typeface="Arial" panose="020B0604020202020204" pitchFamily="34" charset="0"/>
                        </a:rPr>
                        <a:t>aerob</a:t>
                      </a: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Leistung, wenn der ATP-Bedarf durch den aeroben Stoffwechsel gedeckt und</a:t>
                      </a:r>
                      <a:r>
                        <a:rPr lang="de-CH" sz="1400" baseline="0" dirty="0">
                          <a:latin typeface="Arial" panose="020B0604020202020204" pitchFamily="34" charset="0"/>
                          <a:cs typeface="Arial" panose="020B0604020202020204" pitchFamily="34" charset="0"/>
                        </a:rPr>
                        <a:t> keine O</a:t>
                      </a:r>
                      <a:r>
                        <a:rPr lang="de-CH" sz="1000" baseline="0" dirty="0">
                          <a:latin typeface="Arial" panose="020B0604020202020204" pitchFamily="34" charset="0"/>
                          <a:cs typeface="Arial" panose="020B0604020202020204" pitchFamily="34" charset="0"/>
                        </a:rPr>
                        <a:t>2</a:t>
                      </a:r>
                      <a:r>
                        <a:rPr lang="de-CH" sz="1400" baseline="0" dirty="0">
                          <a:latin typeface="Arial" panose="020B0604020202020204" pitchFamily="34" charset="0"/>
                          <a:cs typeface="Arial" panose="020B0604020202020204" pitchFamily="34" charset="0"/>
                        </a:rPr>
                        <a:t>-Schuld eingegangen wird</a:t>
                      </a:r>
                    </a:p>
                    <a:p>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a:latin typeface="Arial" panose="020B0604020202020204" pitchFamily="34" charset="0"/>
                          <a:cs typeface="Arial" panose="020B0604020202020204" pitchFamily="34" charset="0"/>
                        </a:rPr>
                        <a:t>Limitierend: ATP-Bildungsrate aus den aeroben Energiequellen.</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a:latin typeface="Arial" panose="020B0604020202020204" pitchFamily="34" charset="0"/>
                          <a:cs typeface="Arial" panose="020B0604020202020204" pitchFamily="34" charset="0"/>
                        </a:rPr>
                        <a:t>Zeitdauer, über die die Glykogen- und Fettreserven bei einer Tätigkeit ausreicht, bei der der Energiebedarf durch den aeroben Stoffwechsel gedeckt wird.</a:t>
                      </a:r>
                    </a:p>
                    <a:p>
                      <a:endParaRPr lang="de-CH" sz="1400"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Limitierend: die für den aeroben Stoffwechsel verfügbaren Energiedepots (Glykogen- und Fettspeicher).</a:t>
                      </a: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88A4FECF-2FDB-4C03-B9D6-20509CB0B4A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2" name="SeitenzahlBenutzerdefiniert">
            <a:extLst>
              <a:ext uri="{FF2B5EF4-FFF2-40B4-BE49-F238E27FC236}">
                <a16:creationId xmlns:a16="http://schemas.microsoft.com/office/drawing/2014/main" id="{0FCD7868-2691-A62B-3A86-8731A667D08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1008766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62BEF-82AD-5E66-7CB2-4D0A6BEA7E66}"/>
            </a:ext>
          </a:extLst>
        </p:cNvPr>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0A392DA8-12F0-E4E2-074A-4C04EA650E8A}"/>
              </a:ext>
            </a:extLst>
          </p:cNvPr>
          <p:cNvGraphicFramePr>
            <a:graphicFrameLocks noGrp="1" noChangeAspect="1"/>
          </p:cNvGraphicFramePr>
          <p:nvPr>
            <p:extLst>
              <p:ext uri="{D42A27DB-BD31-4B8C-83A1-F6EECF244321}">
                <p14:modId xmlns:p14="http://schemas.microsoft.com/office/powerpoint/2010/main" val="567360872"/>
              </p:ext>
            </p:extLst>
          </p:nvPr>
        </p:nvGraphicFramePr>
        <p:xfrm>
          <a:off x="2207607" y="1644257"/>
          <a:ext cx="7776785" cy="4809079"/>
        </p:xfrm>
        <a:graphic>
          <a:graphicData uri="http://schemas.openxmlformats.org/drawingml/2006/table">
            <a:tbl>
              <a:tblPr bandRow="1">
                <a:tableStyleId>{073A0DAA-6AF3-43AB-8588-CEC1D06C72B9}</a:tableStyleId>
              </a:tblPr>
              <a:tblGrid>
                <a:gridCol w="1152128">
                  <a:extLst>
                    <a:ext uri="{9D8B030D-6E8A-4147-A177-3AD203B41FA5}">
                      <a16:colId xmlns:a16="http://schemas.microsoft.com/office/drawing/2014/main" val="20000"/>
                    </a:ext>
                  </a:extLst>
                </a:gridCol>
                <a:gridCol w="3220700">
                  <a:extLst>
                    <a:ext uri="{9D8B030D-6E8A-4147-A177-3AD203B41FA5}">
                      <a16:colId xmlns:a16="http://schemas.microsoft.com/office/drawing/2014/main" val="20001"/>
                    </a:ext>
                  </a:extLst>
                </a:gridCol>
                <a:gridCol w="3403957">
                  <a:extLst>
                    <a:ext uri="{9D8B030D-6E8A-4147-A177-3AD203B41FA5}">
                      <a16:colId xmlns:a16="http://schemas.microsoft.com/office/drawing/2014/main" val="20002"/>
                    </a:ext>
                  </a:extLst>
                </a:gridCol>
              </a:tblGrid>
              <a:tr h="548687">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Capacité</a:t>
                      </a:r>
                      <a:r>
                        <a:rPr lang="de-CH" sz="1400" b="1" dirty="0">
                          <a:latin typeface="Arial" panose="020B0604020202020204" pitchFamily="34" charset="0"/>
                          <a:cs typeface="Arial" panose="020B0604020202020204" pitchFamily="34" charset="0"/>
                        </a:rPr>
                        <a:t> de </a:t>
                      </a:r>
                      <a:r>
                        <a:rPr lang="de-CH" sz="1400" b="1" dirty="0" err="1">
                          <a:latin typeface="Arial" panose="020B0604020202020204" pitchFamily="34" charset="0"/>
                          <a:cs typeface="Arial" panose="020B0604020202020204" pitchFamily="34" charset="0"/>
                        </a:rPr>
                        <a:t>performance</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vitesse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Capacité</a:t>
                      </a:r>
                      <a:endParaRPr lang="de-CH" sz="1400" b="1" dirty="0">
                        <a:latin typeface="Arial" panose="020B0604020202020204" pitchFamily="34" charset="0"/>
                        <a:cs typeface="Arial" panose="020B0604020202020204" pitchFamily="34" charset="0"/>
                      </a:endParaRPr>
                    </a:p>
                    <a:p>
                      <a:r>
                        <a:rPr lang="de-CH" sz="1400" dirty="0">
                          <a:latin typeface="Arial" panose="020B0604020202020204" pitchFamily="34" charset="0"/>
                          <a:cs typeface="Arial" panose="020B0604020202020204" pitchFamily="34" charset="0"/>
                        </a:rPr>
                        <a:t>(quelle </a:t>
                      </a:r>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04266">
                <a:tc>
                  <a:txBody>
                    <a:bodyPr/>
                    <a:lstStyle/>
                    <a:p>
                      <a:r>
                        <a:rPr lang="de-CH" sz="1400" b="1" dirty="0" err="1">
                          <a:latin typeface="Arial" panose="020B0604020202020204" pitchFamily="34" charset="0"/>
                          <a:cs typeface="Arial" panose="020B0604020202020204" pitchFamily="34" charset="0"/>
                        </a:rPr>
                        <a:t>anaérobie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dirty="0">
                          <a:latin typeface="Arial" panose="020B0604020202020204" pitchFamily="34" charset="0"/>
                          <a:cs typeface="Arial" panose="020B0604020202020204" pitchFamily="34" charset="0"/>
                        </a:rPr>
                        <a:t>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activée</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facon</a:t>
                      </a:r>
                      <a:r>
                        <a:rPr lang="de-CH" sz="1400" dirty="0">
                          <a:latin typeface="Arial" panose="020B0604020202020204" pitchFamily="34" charset="0"/>
                          <a:cs typeface="Arial" panose="020B0604020202020204" pitchFamily="34" charset="0"/>
                        </a:rPr>
                        <a:t> intensive (</a:t>
                      </a:r>
                      <a:r>
                        <a:rPr lang="de-CH" sz="1400" dirty="0" err="1">
                          <a:latin typeface="Arial" panose="020B0604020202020204" pitchFamily="34" charset="0"/>
                          <a:cs typeface="Arial" panose="020B0604020202020204" pitchFamily="34" charset="0"/>
                        </a:rPr>
                        <a:t>accumulation</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taux</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production</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d’ATP</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toutes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sources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et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mobilisées</a:t>
                      </a:r>
                      <a:r>
                        <a:rPr lang="de-CH" sz="1400" dirty="0">
                          <a:latin typeface="Arial" panose="020B0604020202020204" pitchFamily="34" charset="0"/>
                          <a:cs typeface="Arial" panose="020B0604020202020204" pitchFamily="34" charset="0"/>
                        </a:rPr>
                        <a:t>.</a:t>
                      </a: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il</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est</a:t>
                      </a:r>
                      <a:r>
                        <a:rPr lang="de-CH" sz="1400" dirty="0">
                          <a:latin typeface="Arial" panose="020B0604020202020204" pitchFamily="34" charset="0"/>
                          <a:cs typeface="Arial" panose="020B0604020202020204" pitchFamily="34" charset="0"/>
                        </a:rPr>
                        <a:t> possible de </a:t>
                      </a:r>
                      <a:r>
                        <a:rPr lang="de-CH" sz="1400" dirty="0" err="1">
                          <a:latin typeface="Arial" panose="020B0604020202020204" pitchFamily="34" charset="0"/>
                          <a:cs typeface="Arial" panose="020B0604020202020204" pitchFamily="34" charset="0"/>
                        </a:rPr>
                        <a:t>supporter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consèquences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désagréables</a:t>
                      </a:r>
                      <a:r>
                        <a:rPr lang="de-CH" sz="1400" dirty="0">
                          <a:latin typeface="Arial" panose="020B0604020202020204" pitchFamily="34" charset="0"/>
                          <a:cs typeface="Arial" panose="020B0604020202020204" pitchFamily="34" charset="0"/>
                        </a:rPr>
                        <a:t> de la </a:t>
                      </a:r>
                      <a:r>
                        <a:rPr lang="de-CH" sz="1400" dirty="0" err="1">
                          <a:latin typeface="Arial" panose="020B0604020202020204" pitchFamily="34" charset="0"/>
                          <a:cs typeface="Arial" panose="020B0604020202020204" pitchFamily="34" charset="0"/>
                        </a:rPr>
                        <a:t>glycolyse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anaérobie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tolerance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la </a:t>
                      </a:r>
                      <a:r>
                        <a:rPr lang="de-CH" sz="1400" dirty="0" err="1">
                          <a:latin typeface="Arial" panose="020B0604020202020204" pitchFamily="34" charset="0"/>
                          <a:cs typeface="Arial" panose="020B0604020202020204" pitchFamily="34" charset="0"/>
                        </a:rPr>
                        <a:t>tolérance</a:t>
                      </a:r>
                      <a:r>
                        <a:rPr lang="de-CH" sz="1400" dirty="0">
                          <a:latin typeface="Arial" panose="020B0604020202020204" pitchFamily="34" charset="0"/>
                          <a:cs typeface="Arial" panose="020B0604020202020204" pitchFamily="34" charset="0"/>
                        </a:rPr>
                        <a:t> au </a:t>
                      </a:r>
                      <a:r>
                        <a:rPr lang="de-CH" sz="1400" dirty="0" err="1">
                          <a:latin typeface="Arial" panose="020B0604020202020204" pitchFamily="34" charset="0"/>
                          <a:cs typeface="Arial" panose="020B0604020202020204" pitchFamily="34" charset="0"/>
                        </a:rPr>
                        <a:t>lactate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ainsi</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que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locaux</a:t>
                      </a:r>
                      <a:r>
                        <a:rPr lang="de-CH" sz="1400" dirty="0">
                          <a:latin typeface="Arial" panose="020B0604020202020204" pitchFamily="34" charset="0"/>
                          <a:cs typeface="Arial" panose="020B0604020202020204" pitchFamily="34" charset="0"/>
                        </a:rPr>
                        <a:t> (ATP, KP,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musculaire).</a:t>
                      </a:r>
                    </a:p>
                  </a:txBody>
                  <a:tcPr marT="45723" marB="45723"/>
                </a:tc>
                <a:extLst>
                  <a:ext uri="{0D108BD9-81ED-4DB2-BD59-A6C34878D82A}">
                    <a16:rowId xmlns:a16="http://schemas.microsoft.com/office/drawing/2014/main" val="10001"/>
                  </a:ext>
                </a:extLst>
              </a:tr>
              <a:tr h="2356126">
                <a:tc>
                  <a:txBody>
                    <a:bodyPr/>
                    <a:lstStyle/>
                    <a:p>
                      <a:r>
                        <a:rPr lang="de-CH" sz="1400" b="1" dirty="0" err="1">
                          <a:latin typeface="Arial" panose="020B0604020202020204" pitchFamily="34" charset="0"/>
                          <a:cs typeface="Arial" panose="020B0604020202020204" pitchFamily="34" charset="0"/>
                        </a:rPr>
                        <a:t>aérobie</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de-CH" sz="1400" baseline="0" dirty="0">
                          <a:latin typeface="Arial" panose="020B0604020202020204" pitchFamily="34" charset="0"/>
                          <a:cs typeface="Arial" panose="020B0604020202020204" pitchFamily="34" charset="0"/>
                        </a:rPr>
                        <a:t>Le </a:t>
                      </a:r>
                      <a:r>
                        <a:rPr lang="de-CH" sz="1400" baseline="0" dirty="0" err="1">
                          <a:latin typeface="Arial" panose="020B0604020202020204" pitchFamily="34" charset="0"/>
                          <a:cs typeface="Arial" panose="020B0604020202020204" pitchFamily="34" charset="0"/>
                        </a:rPr>
                        <a:t>besoins</a:t>
                      </a:r>
                      <a:r>
                        <a:rPr lang="de-CH" sz="1400" baseline="0" dirty="0">
                          <a:latin typeface="Arial" panose="020B0604020202020204" pitchFamily="34" charset="0"/>
                          <a:cs typeface="Arial" panose="020B0604020202020204" pitchFamily="34" charset="0"/>
                        </a:rPr>
                        <a:t> en ATP </a:t>
                      </a:r>
                      <a:r>
                        <a:rPr lang="de-CH" sz="1400" baseline="0" dirty="0" err="1">
                          <a:latin typeface="Arial" panose="020B0604020202020204" pitchFamily="34" charset="0"/>
                          <a:cs typeface="Arial" panose="020B0604020202020204" pitchFamily="34" charset="0"/>
                        </a:rPr>
                        <a:t>sont</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couverts</a:t>
                      </a:r>
                      <a:r>
                        <a:rPr lang="de-CH" sz="1400" baseline="0" dirty="0">
                          <a:latin typeface="Arial" panose="020B0604020202020204" pitchFamily="34" charset="0"/>
                          <a:cs typeface="Arial" panose="020B0604020202020204" pitchFamily="34" charset="0"/>
                        </a:rPr>
                        <a:t> par le </a:t>
                      </a:r>
                      <a:r>
                        <a:rPr lang="de-CH" sz="1400" baseline="0" dirty="0" err="1">
                          <a:latin typeface="Arial" panose="020B0604020202020204" pitchFamily="34" charset="0"/>
                          <a:cs typeface="Arial" panose="020B0604020202020204" pitchFamily="34" charset="0"/>
                        </a:rPr>
                        <a:t>métabolisme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a:t>
                      </a:r>
                      <a:endParaRPr lang="de-CH" sz="1400" baseline="0" dirty="0">
                        <a:latin typeface="Arial" panose="020B0604020202020204" pitchFamily="34" charset="0"/>
                        <a:cs typeface="Arial" panose="020B0604020202020204" pitchFamily="34" charset="0"/>
                      </a:endParaRPr>
                    </a:p>
                    <a:p>
                      <a:endParaRPr lang="de-CH" sz="1400" baseline="0" dirty="0">
                        <a:latin typeface="Arial" panose="020B0604020202020204" pitchFamily="34" charset="0"/>
                        <a:cs typeface="Arial" panose="020B0604020202020204" pitchFamily="34" charset="0"/>
                      </a:endParaRPr>
                    </a:p>
                    <a:p>
                      <a:r>
                        <a:rPr lang="de-CH" sz="1400" baseline="0" dirty="0" err="1">
                          <a:latin typeface="Arial" panose="020B0604020202020204" pitchFamily="34" charset="0"/>
                          <a:cs typeface="Arial" panose="020B0604020202020204" pitchFamily="34" charset="0"/>
                        </a:rPr>
                        <a:t>Facteur</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limitatif</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taux</a:t>
                      </a:r>
                      <a:r>
                        <a:rPr lang="de-CH" sz="1400" baseline="0" dirty="0">
                          <a:latin typeface="Arial" panose="020B0604020202020204" pitchFamily="34" charset="0"/>
                          <a:cs typeface="Arial" panose="020B0604020202020204" pitchFamily="34" charset="0"/>
                        </a:rPr>
                        <a:t> de </a:t>
                      </a:r>
                      <a:r>
                        <a:rPr lang="de-CH" sz="1400" baseline="0" dirty="0" err="1">
                          <a:latin typeface="Arial" panose="020B0604020202020204" pitchFamily="34" charset="0"/>
                          <a:cs typeface="Arial" panose="020B0604020202020204" pitchFamily="34" charset="0"/>
                        </a:rPr>
                        <a:t>formation</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d'ATP</a:t>
                      </a:r>
                      <a:r>
                        <a:rPr lang="de-CH" sz="1400" baseline="0" dirty="0">
                          <a:latin typeface="Arial" panose="020B0604020202020204" pitchFamily="34" charset="0"/>
                          <a:cs typeface="Arial" panose="020B0604020202020204" pitchFamily="34" charset="0"/>
                        </a:rPr>
                        <a:t> à </a:t>
                      </a:r>
                      <a:r>
                        <a:rPr lang="de-CH" sz="1400" baseline="0" dirty="0" err="1">
                          <a:latin typeface="Arial" panose="020B0604020202020204" pitchFamily="34" charset="0"/>
                          <a:cs typeface="Arial" panose="020B0604020202020204" pitchFamily="34" charset="0"/>
                        </a:rPr>
                        <a:t>partir</a:t>
                      </a:r>
                      <a:r>
                        <a:rPr lang="de-CH" sz="1400" baseline="0" dirty="0">
                          <a:latin typeface="Arial" panose="020B0604020202020204" pitchFamily="34" charset="0"/>
                          <a:cs typeface="Arial" panose="020B0604020202020204" pitchFamily="34" charset="0"/>
                        </a:rPr>
                        <a:t> des </a:t>
                      </a:r>
                      <a:r>
                        <a:rPr lang="de-CH" sz="1400" baseline="0" dirty="0" err="1">
                          <a:latin typeface="Arial" panose="020B0604020202020204" pitchFamily="34" charset="0"/>
                          <a:cs typeface="Arial" panose="020B0604020202020204" pitchFamily="34" charset="0"/>
                        </a:rPr>
                        <a:t>sources</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d'énergie</a:t>
                      </a:r>
                      <a:r>
                        <a:rPr lang="de-CH" sz="1400" baseline="0" dirty="0">
                          <a:latin typeface="Arial" panose="020B0604020202020204" pitchFamily="34" charset="0"/>
                          <a:cs typeface="Arial" panose="020B0604020202020204" pitchFamily="34" charset="0"/>
                        </a:rPr>
                        <a:t> </a:t>
                      </a:r>
                      <a:r>
                        <a:rPr lang="de-CH" sz="1400" baseline="0" dirty="0" err="1">
                          <a:latin typeface="Arial" panose="020B0604020202020204" pitchFamily="34" charset="0"/>
                          <a:cs typeface="Arial" panose="020B0604020202020204" pitchFamily="34" charset="0"/>
                        </a:rPr>
                        <a:t>aérobies</a:t>
                      </a:r>
                      <a:r>
                        <a:rPr lang="de-CH" sz="1400" baseline="0" dirty="0">
                          <a:latin typeface="Arial" panose="020B0604020202020204" pitchFamily="34" charset="0"/>
                          <a:cs typeface="Arial" panose="020B0604020202020204" pitchFamily="34" charset="0"/>
                        </a:rPr>
                        <a:t>.</a:t>
                      </a:r>
                      <a:endParaRPr lang="de-CH" sz="1400" dirty="0">
                        <a:latin typeface="Arial" panose="020B0604020202020204" pitchFamily="34" charset="0"/>
                        <a:cs typeface="Arial" panose="020B0604020202020204" pitchFamily="34" charset="0"/>
                      </a:endParaRPr>
                    </a:p>
                  </a:txBody>
                  <a:tcPr marT="45723" marB="45723"/>
                </a:tc>
                <a:tc>
                  <a:txBody>
                    <a:bodyPr/>
                    <a:lstStyle/>
                    <a:p>
                      <a:r>
                        <a:rPr lang="de-CH" sz="1400" dirty="0" err="1">
                          <a:latin typeface="Arial" panose="020B0604020202020204" pitchFamily="34" charset="0"/>
                          <a:cs typeface="Arial" panose="020B0604020202020204" pitchFamily="34" charset="0"/>
                        </a:rPr>
                        <a:t>Durée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pendant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laquelle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suffisantes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lors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d'une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activité</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où</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besoins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énergétiques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sont</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couverts</a:t>
                      </a:r>
                      <a:r>
                        <a:rPr lang="de-CH" sz="1400" dirty="0">
                          <a:latin typeface="Arial" panose="020B0604020202020204" pitchFamily="34" charset="0"/>
                          <a:cs typeface="Arial" panose="020B0604020202020204" pitchFamily="34" charset="0"/>
                        </a:rPr>
                        <a:t> par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a:t>
                      </a:r>
                    </a:p>
                    <a:p>
                      <a:endParaRPr lang="de-CH" sz="1400" dirty="0">
                        <a:latin typeface="Arial" panose="020B0604020202020204" pitchFamily="34" charset="0"/>
                        <a:cs typeface="Arial" panose="020B0604020202020204" pitchFamily="34" charset="0"/>
                      </a:endParaRPr>
                    </a:p>
                    <a:p>
                      <a:r>
                        <a:rPr lang="de-CH" sz="1400" dirty="0" err="1">
                          <a:latin typeface="Arial" panose="020B0604020202020204" pitchFamily="34" charset="0"/>
                          <a:cs typeface="Arial" panose="020B0604020202020204" pitchFamily="34" charset="0"/>
                        </a:rPr>
                        <a:t>Facteur</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limitatif</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les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dépôts</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d'énergie</a:t>
                      </a:r>
                      <a:r>
                        <a:rPr lang="de-CH" sz="1400" dirty="0">
                          <a:latin typeface="Arial" panose="020B0604020202020204" pitchFamily="34" charset="0"/>
                          <a:cs typeface="Arial" panose="020B0604020202020204" pitchFamily="34" charset="0"/>
                        </a:rPr>
                        <a:t> disponibles </a:t>
                      </a:r>
                      <a:r>
                        <a:rPr lang="de-CH" sz="1400" dirty="0" err="1">
                          <a:latin typeface="Arial" panose="020B0604020202020204" pitchFamily="34" charset="0"/>
                          <a:cs typeface="Arial" panose="020B0604020202020204" pitchFamily="34" charset="0"/>
                        </a:rPr>
                        <a:t>pour</a:t>
                      </a:r>
                      <a:r>
                        <a:rPr lang="de-CH" sz="1400" dirty="0">
                          <a:latin typeface="Arial" panose="020B0604020202020204" pitchFamily="34" charset="0"/>
                          <a:cs typeface="Arial" panose="020B0604020202020204" pitchFamily="34" charset="0"/>
                        </a:rPr>
                        <a:t> le </a:t>
                      </a:r>
                      <a:r>
                        <a:rPr lang="de-CH" sz="1400" dirty="0" err="1">
                          <a:latin typeface="Arial" panose="020B0604020202020204" pitchFamily="34" charset="0"/>
                          <a:cs typeface="Arial" panose="020B0604020202020204" pitchFamily="34" charset="0"/>
                        </a:rPr>
                        <a:t>métabolisme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aérobie</a:t>
                      </a:r>
                      <a:r>
                        <a:rPr lang="de-CH" sz="1400" dirty="0">
                          <a:latin typeface="Arial" panose="020B0604020202020204" pitchFamily="34" charset="0"/>
                          <a:cs typeface="Arial" panose="020B0604020202020204" pitchFamily="34" charset="0"/>
                        </a:rPr>
                        <a:t> (</a:t>
                      </a:r>
                      <a:r>
                        <a:rPr lang="de-CH" sz="1400" dirty="0" err="1">
                          <a:latin typeface="Arial" panose="020B0604020202020204" pitchFamily="34" charset="0"/>
                          <a:cs typeface="Arial" panose="020B0604020202020204" pitchFamily="34" charset="0"/>
                        </a:rPr>
                        <a:t>réserves</a:t>
                      </a:r>
                      <a:r>
                        <a:rPr lang="de-CH" sz="1400" dirty="0">
                          <a:latin typeface="Arial" panose="020B0604020202020204" pitchFamily="34" charset="0"/>
                          <a:cs typeface="Arial" panose="020B0604020202020204" pitchFamily="34" charset="0"/>
                        </a:rPr>
                        <a:t> de </a:t>
                      </a:r>
                      <a:r>
                        <a:rPr lang="de-CH" sz="1400" dirty="0" err="1">
                          <a:latin typeface="Arial" panose="020B0604020202020204" pitchFamily="34" charset="0"/>
                          <a:cs typeface="Arial" panose="020B0604020202020204" pitchFamily="34" charset="0"/>
                        </a:rPr>
                        <a:t>glycogène</a:t>
                      </a:r>
                      <a:r>
                        <a:rPr lang="de-CH" sz="1400" dirty="0">
                          <a:latin typeface="Arial" panose="020B0604020202020204" pitchFamily="34" charset="0"/>
                          <a:cs typeface="Arial" panose="020B0604020202020204" pitchFamily="34" charset="0"/>
                        </a:rPr>
                        <a:t> et de </a:t>
                      </a:r>
                      <a:r>
                        <a:rPr lang="de-CH" sz="1400" dirty="0" err="1">
                          <a:latin typeface="Arial" panose="020B0604020202020204" pitchFamily="34" charset="0"/>
                          <a:cs typeface="Arial" panose="020B0604020202020204" pitchFamily="34" charset="0"/>
                        </a:rPr>
                        <a:t>graisses</a:t>
                      </a:r>
                      <a:r>
                        <a:rPr lang="de-CH" sz="1400" dirty="0">
                          <a:latin typeface="Arial" panose="020B0604020202020204" pitchFamily="34" charset="0"/>
                          <a:cs typeface="Arial" panose="020B0604020202020204" pitchFamily="34" charset="0"/>
                        </a:rPr>
                        <a:t>).</a:t>
                      </a:r>
                    </a:p>
                  </a:txBody>
                  <a:tcPr marT="45723" marB="45723"/>
                </a:tc>
                <a:extLst>
                  <a:ext uri="{0D108BD9-81ED-4DB2-BD59-A6C34878D82A}">
                    <a16:rowId xmlns:a16="http://schemas.microsoft.com/office/drawing/2014/main" val="10002"/>
                  </a:ext>
                </a:extLst>
              </a:tr>
            </a:tbl>
          </a:graphicData>
        </a:graphic>
      </p:graphicFrame>
      <p:sp>
        <p:nvSpPr>
          <p:cNvPr id="4" name="Titel 2">
            <a:extLst>
              <a:ext uri="{FF2B5EF4-FFF2-40B4-BE49-F238E27FC236}">
                <a16:creationId xmlns:a16="http://schemas.microsoft.com/office/drawing/2014/main" id="{0901EE62-EA97-43FD-9C3A-08C93C70E3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fr-CH" sz="2800" i="0" u="none" strike="noStrike" dirty="0">
                <a:solidFill>
                  <a:srgbClr val="000000"/>
                </a:solidFill>
                <a:effectLst/>
                <a:latin typeface="+mj-lt"/>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2A5ECC51-4DE8-A2A7-181C-E157485D2B7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331608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C41C3E6B-E4FB-766A-E68A-1441F67E8DA2}"/>
              </a:ext>
            </a:extLst>
          </p:cNvPr>
          <p:cNvGraphicFramePr>
            <a:graphicFrameLocks noGrp="1" noChangeAspect="1"/>
          </p:cNvGraphicFramePr>
          <p:nvPr>
            <p:extLst>
              <p:ext uri="{D42A27DB-BD31-4B8C-83A1-F6EECF244321}">
                <p14:modId xmlns:p14="http://schemas.microsoft.com/office/powerpoint/2010/main" val="2513480097"/>
              </p:ext>
            </p:extLst>
          </p:nvPr>
        </p:nvGraphicFramePr>
        <p:xfrm>
          <a:off x="2171564" y="1660923"/>
          <a:ext cx="7848872" cy="4864421"/>
        </p:xfrm>
        <a:graphic>
          <a:graphicData uri="http://schemas.openxmlformats.org/drawingml/2006/table">
            <a:tbl>
              <a:tblPr bandRow="1">
                <a:tableStyleId>{073A0DAA-6AF3-43AB-8588-CEC1D06C72B9}</a:tableStyleId>
              </a:tblPr>
              <a:tblGrid>
                <a:gridCol w="1284254">
                  <a:extLst>
                    <a:ext uri="{9D8B030D-6E8A-4147-A177-3AD203B41FA5}">
                      <a16:colId xmlns:a16="http://schemas.microsoft.com/office/drawing/2014/main" val="20000"/>
                    </a:ext>
                  </a:extLst>
                </a:gridCol>
                <a:gridCol w="3129107">
                  <a:extLst>
                    <a:ext uri="{9D8B030D-6E8A-4147-A177-3AD203B41FA5}">
                      <a16:colId xmlns:a16="http://schemas.microsoft.com/office/drawing/2014/main" val="20001"/>
                    </a:ext>
                  </a:extLst>
                </a:gridCol>
                <a:gridCol w="3435511">
                  <a:extLst>
                    <a:ext uri="{9D8B030D-6E8A-4147-A177-3AD203B41FA5}">
                      <a16:colId xmlns:a16="http://schemas.microsoft.com/office/drawing/2014/main" val="20002"/>
                    </a:ext>
                  </a:extLst>
                </a:gridCol>
              </a:tblGrid>
              <a:tr h="555001">
                <a:tc>
                  <a:txBody>
                    <a:bodyPr/>
                    <a:lstStyle/>
                    <a:p>
                      <a:endParaRPr lang="de-CH" sz="1400" dirty="0">
                        <a:latin typeface="Arial" panose="020B0604020202020204" pitchFamily="34" charset="0"/>
                        <a:cs typeface="Arial" panose="020B0604020202020204" pitchFamily="34" charset="0"/>
                      </a:endParaRPr>
                    </a:p>
                  </a:txBody>
                  <a:tcPr marT="45723" marB="45723">
                    <a:solidFill>
                      <a:schemeClr val="bg1"/>
                    </a:solidFill>
                  </a:tcPr>
                </a:tc>
                <a:tc>
                  <a:txBody>
                    <a:bodyPr/>
                    <a:lstStyle/>
                    <a:p>
                      <a:r>
                        <a:rPr lang="de-CH" sz="1400" b="1" dirty="0" err="1">
                          <a:latin typeface="Arial" panose="020B0604020202020204" pitchFamily="34" charset="0"/>
                          <a:cs typeface="Arial" panose="020B0604020202020204" pitchFamily="34" charset="0"/>
                        </a:rPr>
                        <a:t>Prestazione</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(a </a:t>
                      </a:r>
                      <a:r>
                        <a:rPr lang="de-CH" sz="1400" b="0" dirty="0" err="1">
                          <a:latin typeface="Arial" panose="020B0604020202020204" pitchFamily="34" charset="0"/>
                          <a:cs typeface="Arial" panose="020B0604020202020204" pitchFamily="34" charset="0"/>
                        </a:rPr>
                        <a:t>quale</a:t>
                      </a:r>
                      <a:r>
                        <a:rPr lang="de-CH" sz="1400" b="0" dirty="0">
                          <a:latin typeface="Arial" panose="020B0604020202020204" pitchFamily="34" charset="0"/>
                          <a:cs typeface="Arial" panose="020B0604020202020204" pitchFamily="34" charset="0"/>
                        </a:rPr>
                        <a:t> </a:t>
                      </a:r>
                      <a:r>
                        <a:rPr lang="de-CH" sz="1400" b="0" dirty="0" err="1">
                          <a:latin typeface="Arial" panose="020B0604020202020204" pitchFamily="34" charset="0"/>
                          <a:cs typeface="Arial" panose="020B0604020202020204" pitchFamily="34" charset="0"/>
                        </a:rPr>
                        <a:t>velocità</a:t>
                      </a:r>
                      <a:r>
                        <a:rPr lang="de-CH" sz="1400" b="0" dirty="0">
                          <a:latin typeface="Arial" panose="020B0604020202020204" pitchFamily="34" charset="0"/>
                          <a:cs typeface="Arial" panose="020B0604020202020204" pitchFamily="34" charset="0"/>
                        </a:rPr>
                        <a:t>)</a:t>
                      </a:r>
                    </a:p>
                  </a:txBody>
                  <a:tcPr marT="45723" marB="45723">
                    <a:solidFill>
                      <a:schemeClr val="accent6">
                        <a:lumMod val="60000"/>
                        <a:lumOff val="40000"/>
                      </a:schemeClr>
                    </a:solidFill>
                  </a:tcPr>
                </a:tc>
                <a:tc>
                  <a:txBody>
                    <a:bodyPr/>
                    <a:lstStyle/>
                    <a:p>
                      <a:r>
                        <a:rPr lang="de-CH" sz="1400" b="1" dirty="0" err="1">
                          <a:latin typeface="Arial" panose="020B0604020202020204" pitchFamily="34" charset="0"/>
                          <a:cs typeface="Arial" panose="020B0604020202020204" pitchFamily="34" charset="0"/>
                        </a:rPr>
                        <a:t>Capacità</a:t>
                      </a:r>
                      <a:r>
                        <a:rPr lang="de-CH" sz="1400" b="1" dirty="0">
                          <a:latin typeface="Arial" panose="020B0604020202020204" pitchFamily="34" charset="0"/>
                          <a:cs typeface="Arial" panose="020B0604020202020204" pitchFamily="34" charset="0"/>
                        </a:rPr>
                        <a:t> </a:t>
                      </a:r>
                    </a:p>
                    <a:p>
                      <a:r>
                        <a:rPr lang="de-CH" sz="1400" b="0" dirty="0">
                          <a:latin typeface="Arial" panose="020B0604020202020204" pitchFamily="34" charset="0"/>
                          <a:cs typeface="Arial" panose="020B0604020202020204" pitchFamily="34" charset="0"/>
                        </a:rPr>
                        <a:t>(per quanto tempo)</a:t>
                      </a:r>
                    </a:p>
                  </a:txBody>
                  <a:tcPr marT="45723" marB="45723">
                    <a:solidFill>
                      <a:schemeClr val="accent6">
                        <a:lumMod val="60000"/>
                        <a:lumOff val="40000"/>
                      </a:schemeClr>
                    </a:solidFill>
                  </a:tcPr>
                </a:tc>
                <a:extLst>
                  <a:ext uri="{0D108BD9-81ED-4DB2-BD59-A6C34878D82A}">
                    <a16:rowId xmlns:a16="http://schemas.microsoft.com/office/drawing/2014/main" val="10000"/>
                  </a:ext>
                </a:extLst>
              </a:tr>
              <a:tr h="1926180">
                <a:tc>
                  <a:txBody>
                    <a:bodyPr/>
                    <a:lstStyle/>
                    <a:p>
                      <a:r>
                        <a:rPr lang="de-CH" sz="1400" b="1" dirty="0" err="1">
                          <a:latin typeface="Arial" panose="020B0604020202020204" pitchFamily="34" charset="0"/>
                          <a:cs typeface="Arial" panose="020B0604020202020204" pitchFamily="34" charset="0"/>
                        </a:rPr>
                        <a:t>anaerobico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glicolisi anaerobica è intensamente attivata e le conseguenze (accumulo di lattato, acidosi, deficit di O2) sono ignorate.</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da tutte le fonti di energia aerobica e anaerobica.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Durata durante la quale le conseguenze spiacevoli della glicolisi anaerobica possono essere tollerate (tolleranza al lattato).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tolleranza al lattato e alle riserve energetiche locali (ATP, KP, glicogeno muscolare).</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2383240">
                <a:tc>
                  <a:txBody>
                    <a:bodyPr/>
                    <a:lstStyle/>
                    <a:p>
                      <a:r>
                        <a:rPr lang="de-CH" sz="1400" b="1" dirty="0" err="1">
                          <a:latin typeface="Arial" panose="020B0604020202020204" pitchFamily="34" charset="0"/>
                          <a:cs typeface="Arial" panose="020B0604020202020204" pitchFamily="34" charset="0"/>
                        </a:rPr>
                        <a:t>aerobico</a:t>
                      </a:r>
                      <a:endParaRPr lang="de-CH" sz="1400" b="1" dirty="0">
                        <a:latin typeface="Arial" panose="020B0604020202020204" pitchFamily="34" charset="0"/>
                        <a:cs typeface="Arial" panose="020B0604020202020204" pitchFamily="34" charset="0"/>
                      </a:endParaRPr>
                    </a:p>
                  </a:txBody>
                  <a:tcPr marT="45723" marB="45723">
                    <a:solidFill>
                      <a:schemeClr val="accent6">
                        <a:lumMod val="60000"/>
                        <a:lumOff val="40000"/>
                      </a:schemeClr>
                    </a:solidFill>
                  </a:tcPr>
                </a:tc>
                <a:tc>
                  <a:txBody>
                    <a:bodyPr/>
                    <a:lstStyle/>
                    <a:p>
                      <a:r>
                        <a:rPr lang="it-IT" sz="1400" dirty="0">
                          <a:latin typeface="Arial" panose="020B0604020202020204" pitchFamily="34" charset="0"/>
                          <a:cs typeface="Arial" panose="020B0604020202020204" pitchFamily="34" charset="0"/>
                        </a:rPr>
                        <a:t>Prestazioni quando la domanda di ATP è soddisfatta dal metabolismo aerobico e non c'è debito di O2.</a:t>
                      </a:r>
                    </a:p>
                    <a:p>
                      <a:endParaRPr lang="it-IT" sz="1400" dirty="0">
                        <a:latin typeface="Arial" panose="020B0604020202020204" pitchFamily="34" charset="0"/>
                        <a:cs typeface="Arial" panose="020B0604020202020204" pitchFamily="34" charset="0"/>
                      </a:endParaRP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tasso di formazione di ATP a partire da fonti di energia aerobica.</a:t>
                      </a:r>
                      <a:endParaRPr lang="de-CH" sz="1400" dirty="0">
                        <a:latin typeface="Arial" panose="020B0604020202020204" pitchFamily="34" charset="0"/>
                        <a:cs typeface="Arial" panose="020B0604020202020204" pitchFamily="34" charset="0"/>
                      </a:endParaRPr>
                    </a:p>
                  </a:txBody>
                  <a:tcPr marT="45723" marB="45723"/>
                </a:tc>
                <a:tc>
                  <a:txBody>
                    <a:bodyPr/>
                    <a:lstStyle/>
                    <a:p>
                      <a:r>
                        <a:rPr lang="it-IT" sz="1400" dirty="0">
                          <a:latin typeface="Arial" panose="020B0604020202020204" pitchFamily="34" charset="0"/>
                          <a:cs typeface="Arial" panose="020B0604020202020204" pitchFamily="34" charset="0"/>
                        </a:rPr>
                        <a:t>Il tempo durante il quale le riserve di glicogeno e di grasso sono sufficienti per un'attività il cui fabbisogno energetico è coperto dal metabolismo aerobico.</a:t>
                      </a:r>
                    </a:p>
                    <a:p>
                      <a:endParaRPr lang="it-IT" sz="1400" dirty="0">
                        <a:latin typeface="Arial" panose="020B0604020202020204" pitchFamily="34" charset="0"/>
                        <a:cs typeface="Arial" panose="020B0604020202020204" pitchFamily="34" charset="0"/>
                      </a:endParaRPr>
                    </a:p>
                    <a:p>
                      <a:r>
                        <a:rPr lang="it-IT" sz="1400" dirty="0">
                          <a:latin typeface="Arial" panose="020B0604020202020204" pitchFamily="34" charset="0"/>
                          <a:cs typeface="Arial" panose="020B0604020202020204" pitchFamily="34" charset="0"/>
                        </a:rPr>
                        <a:t>Limitazione: le riserve di energia disponibili per il metabolismo aerobico (riserve di glicogeno e grasso).</a:t>
                      </a:r>
                      <a:endParaRPr lang="de-CH" sz="14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bl>
          </a:graphicData>
        </a:graphic>
      </p:graphicFrame>
      <p:sp>
        <p:nvSpPr>
          <p:cNvPr id="6" name="Titel 2">
            <a:extLst>
              <a:ext uri="{FF2B5EF4-FFF2-40B4-BE49-F238E27FC236}">
                <a16:creationId xmlns:a16="http://schemas.microsoft.com/office/drawing/2014/main" id="{BACF9B33-8F6B-4955-AE20-74B7E93C31C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0297A766-372E-DC46-B3E8-5E6491868CF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11</a:t>
            </a:r>
            <a:endParaRPr lang="de-CH" sz="900" dirty="0"/>
          </a:p>
        </p:txBody>
      </p:sp>
    </p:spTree>
    <p:extLst>
      <p:ext uri="{BB962C8B-B14F-4D97-AF65-F5344CB8AC3E}">
        <p14:creationId xmlns:p14="http://schemas.microsoft.com/office/powerpoint/2010/main" val="1993565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8">
            <a:extLst>
              <a:ext uri="{FF2B5EF4-FFF2-40B4-BE49-F238E27FC236}">
                <a16:creationId xmlns:a16="http://schemas.microsoft.com/office/drawing/2014/main" id="{D783F1A6-C1AC-9349-9CE5-28D2656E686F}"/>
              </a:ext>
            </a:extLst>
          </p:cNvPr>
          <p:cNvSpPr txBox="1">
            <a:spLocks noChangeArrowheads="1"/>
          </p:cNvSpPr>
          <p:nvPr/>
        </p:nvSpPr>
        <p:spPr bwMode="auto">
          <a:xfrm>
            <a:off x="379413" y="1412776"/>
            <a:ext cx="113807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BEISPIELE</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Leistungsfähigkeit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Watt/kg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22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hoher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und </a:t>
            </a:r>
            <a:r>
              <a:rPr lang="en-GB" sz="2000" dirty="0" err="1">
                <a:latin typeface="Arial" panose="020B0604020202020204" pitchFamily="34" charset="0"/>
              </a:rPr>
              <a:t>maximalem</a:t>
            </a:r>
            <a:r>
              <a:rPr lang="en-GB" sz="2000" dirty="0">
                <a:latin typeface="Arial" panose="020B0604020202020204" pitchFamily="34" charset="0"/>
              </a:rPr>
              <a:t> </a:t>
            </a:r>
            <a:r>
              <a:rPr lang="en-GB" sz="2000" dirty="0" err="1">
                <a:latin typeface="Arial" panose="020B0604020202020204" pitchFamily="34" charset="0"/>
              </a:rPr>
              <a:t>Drehmoment</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Anaerobe </a:t>
            </a:r>
            <a:r>
              <a:rPr lang="en-GB" sz="2000" b="1" dirty="0" err="1">
                <a:latin typeface="Arial" panose="020B0604020202020204" pitchFamily="34" charset="0"/>
              </a:rPr>
              <a:t>Kapazität</a:t>
            </a:r>
            <a:endParaRPr lang="en-GB" sz="2000" dirty="0">
              <a:latin typeface="Arial" panose="020B0604020202020204" pitchFamily="34" charset="0"/>
            </a:endParaRPr>
          </a:p>
          <a:p>
            <a:pPr marL="342900" indent="-342900">
              <a:buClr>
                <a:schemeClr val="accent1"/>
              </a:buClr>
              <a:buFont typeface="Wingdings" pitchFamily="2" charset="2"/>
              <a:buChar char="§"/>
            </a:pPr>
            <a:r>
              <a:rPr lang="en-GB" sz="2000" dirty="0" err="1">
                <a:latin typeface="Arial" panose="020B0604020202020204" pitchFamily="34" charset="0"/>
              </a:rPr>
              <a:t>Radsprint</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a:t>
            </a:r>
            <a:r>
              <a:rPr lang="en-GB" sz="2000" dirty="0" err="1">
                <a:latin typeface="Arial" panose="020B0604020202020204" pitchFamily="34" charset="0"/>
              </a:rPr>
              <a:t>mit</a:t>
            </a:r>
            <a:r>
              <a:rPr lang="en-GB" sz="2000" dirty="0">
                <a:latin typeface="Arial" panose="020B0604020202020204" pitchFamily="34" charset="0"/>
              </a:rPr>
              <a:t> 60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20 sec und 30 km/h – </a:t>
            </a:r>
            <a:r>
              <a:rPr lang="en-GB" sz="2000" dirty="0" err="1">
                <a:latin typeface="Arial" panose="020B0604020202020204" pitchFamily="34" charset="0"/>
              </a:rPr>
              <a:t>Vergleich</a:t>
            </a:r>
            <a:endParaRPr lang="en-GB" sz="2000" dirty="0">
              <a:latin typeface="Arial" panose="020B0604020202020204" pitchFamily="34" charset="0"/>
            </a:endParaRP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unökonomische</a:t>
            </a:r>
            <a:r>
              <a:rPr lang="en-GB" sz="2000" dirty="0">
                <a:latin typeface="Arial" panose="020B0604020202020204" pitchFamily="34" charset="0"/>
              </a:rPr>
              <a:t>, aggressive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entleert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Leistungsfähigkeit</a:t>
            </a:r>
            <a:endParaRPr lang="en-GB" sz="2000" b="1"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 Watt pro kg </a:t>
            </a:r>
            <a:r>
              <a:rPr lang="en-GB" sz="2000" dirty="0" err="1">
                <a:latin typeface="Arial" panose="020B0604020202020204" pitchFamily="34" charset="0"/>
              </a:rPr>
              <a:t>Körpermasse</a:t>
            </a:r>
            <a:r>
              <a:rPr lang="en-GB" sz="2000" dirty="0">
                <a:latin typeface="Arial" panose="020B0604020202020204" pitchFamily="34" charset="0"/>
              </a:rPr>
              <a:t>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8 km/h</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Motorenleistung</a:t>
            </a:r>
            <a:r>
              <a:rPr lang="en-GB" sz="2000" dirty="0">
                <a:latin typeface="Arial" panose="020B0604020202020204" pitchFamily="34" charset="0"/>
              </a:rPr>
              <a:t> </a:t>
            </a:r>
            <a:r>
              <a:rPr lang="en-GB" sz="2000" dirty="0" err="1">
                <a:latin typeface="Arial" panose="020B0604020202020204" pitchFamily="34" charset="0"/>
              </a:rPr>
              <a:t>bei</a:t>
            </a:r>
            <a:r>
              <a:rPr lang="en-GB" sz="2000" dirty="0">
                <a:latin typeface="Arial" panose="020B0604020202020204" pitchFamily="34" charset="0"/>
              </a:rPr>
              <a:t> </a:t>
            </a:r>
            <a:r>
              <a:rPr lang="en-GB" sz="2000" dirty="0" err="1">
                <a:latin typeface="Arial" panose="020B0604020202020204" pitchFamily="34" charset="0"/>
              </a:rPr>
              <a:t>geringer</a:t>
            </a:r>
            <a:r>
              <a:rPr lang="en-GB" sz="2000" dirty="0">
                <a:latin typeface="Arial" panose="020B0604020202020204" pitchFamily="34" charset="0"/>
              </a:rPr>
              <a:t> bis </a:t>
            </a:r>
            <a:r>
              <a:rPr lang="en-GB" sz="2000" dirty="0" err="1">
                <a:latin typeface="Arial" panose="020B0604020202020204" pitchFamily="34" charset="0"/>
              </a:rPr>
              <a:t>mittlerer</a:t>
            </a:r>
            <a:r>
              <a:rPr lang="en-GB" sz="2000" dirty="0">
                <a:latin typeface="Arial" panose="020B0604020202020204" pitchFamily="34" charset="0"/>
              </a:rPr>
              <a:t> </a:t>
            </a:r>
            <a:r>
              <a:rPr lang="en-GB" sz="2000" dirty="0" err="1">
                <a:latin typeface="Arial" panose="020B0604020202020204" pitchFamily="34" charset="0"/>
              </a:rPr>
              <a:t>Tourenzahl</a:t>
            </a:r>
            <a:r>
              <a:rPr lang="en-GB" sz="2000" dirty="0">
                <a:latin typeface="Arial" panose="020B0604020202020204" pitchFamily="34" charset="0"/>
              </a:rPr>
              <a:t> in Watt.</a:t>
            </a:r>
          </a:p>
          <a:p>
            <a:pPr>
              <a:buClr>
                <a:schemeClr val="accent1"/>
              </a:buClr>
              <a:buNone/>
            </a:pPr>
            <a:r>
              <a:rPr lang="en-GB" sz="2000" b="1" dirty="0">
                <a:latin typeface="Arial" panose="020B0604020202020204" pitchFamily="34" charset="0"/>
              </a:rPr>
              <a:t>Aerobe </a:t>
            </a:r>
            <a:r>
              <a:rPr lang="en-GB" sz="2000" b="1" dirty="0" err="1">
                <a:latin typeface="Arial" panose="020B0604020202020204" pitchFamily="34" charset="0"/>
              </a:rPr>
              <a:t>Kapazität</a:t>
            </a:r>
            <a:endParaRPr lang="en-GB" sz="2000" dirty="0">
              <a:latin typeface="Arial" panose="020B0604020202020204" pitchFamily="34" charset="0"/>
            </a:endParaRPr>
          </a:p>
          <a:p>
            <a:pPr marL="285750" indent="-285750">
              <a:buClr>
                <a:schemeClr val="accent1"/>
              </a:buClr>
              <a:buFont typeface="Wingdings" pitchFamily="2" charset="2"/>
              <a:buChar char="§"/>
            </a:pPr>
            <a:r>
              <a:rPr lang="en-GB" sz="2000" dirty="0" err="1">
                <a:latin typeface="Arial" panose="020B0604020202020204" pitchFamily="34" charset="0"/>
              </a:rPr>
              <a:t>Radfahren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5 </a:t>
            </a:r>
            <a:r>
              <a:rPr lang="en-GB" sz="2000" dirty="0" err="1">
                <a:latin typeface="Arial" panose="020B0604020202020204" pitchFamily="34" charset="0"/>
              </a:rPr>
              <a:t>Stunden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20 km/h </a:t>
            </a:r>
            <a:r>
              <a:rPr lang="en-GB" sz="2000" dirty="0" err="1">
                <a:latin typeface="Arial" panose="020B0604020202020204" pitchFamily="34" charset="0"/>
              </a:rPr>
              <a:t>oder</a:t>
            </a:r>
            <a:r>
              <a:rPr lang="en-GB" sz="2000" dirty="0">
                <a:latin typeface="Arial" panose="020B0604020202020204" pitchFamily="34" charset="0"/>
              </a:rPr>
              <a:t> </a:t>
            </a:r>
            <a:r>
              <a:rPr lang="en-GB" sz="2000" dirty="0" err="1">
                <a:latin typeface="Arial" panose="020B0604020202020204" pitchFamily="34" charset="0"/>
              </a:rPr>
              <a:t>Laufen</a:t>
            </a:r>
            <a:r>
              <a:rPr lang="en-GB" sz="2000" dirty="0">
                <a:latin typeface="Arial" panose="020B0604020202020204" pitchFamily="34" charset="0"/>
              </a:rPr>
              <a:t> </a:t>
            </a:r>
            <a:r>
              <a:rPr lang="en-GB" sz="2000" dirty="0" err="1">
                <a:latin typeface="Arial" panose="020B0604020202020204" pitchFamily="34" charset="0"/>
              </a:rPr>
              <a:t>während</a:t>
            </a:r>
            <a:r>
              <a:rPr lang="en-GB" sz="2000" dirty="0">
                <a:latin typeface="Arial" panose="020B0604020202020204" pitchFamily="34" charset="0"/>
              </a:rPr>
              <a:t> 90 </a:t>
            </a:r>
            <a:r>
              <a:rPr lang="en-GB" sz="2000" dirty="0" err="1">
                <a:latin typeface="Arial" panose="020B0604020202020204" pitchFamily="34" charset="0"/>
              </a:rPr>
              <a:t>Minuten</a:t>
            </a:r>
            <a:r>
              <a:rPr lang="en-GB" sz="2000" dirty="0">
                <a:latin typeface="Arial" panose="020B0604020202020204" pitchFamily="34" charset="0"/>
              </a:rPr>
              <a:t> </a:t>
            </a:r>
            <a:r>
              <a:rPr lang="en-GB" sz="2000" dirty="0" err="1">
                <a:latin typeface="Arial" panose="020B0604020202020204" pitchFamily="34" charset="0"/>
              </a:rPr>
              <a:t>mit</a:t>
            </a:r>
            <a:r>
              <a:rPr lang="en-GB" sz="2000" dirty="0">
                <a:latin typeface="Arial" panose="020B0604020202020204" pitchFamily="34" charset="0"/>
              </a:rPr>
              <a:t> 10 km/h </a:t>
            </a:r>
          </a:p>
          <a:p>
            <a:pPr marL="285750" indent="-285750">
              <a:buClr>
                <a:schemeClr val="accent1"/>
              </a:buClr>
              <a:buFont typeface="Wingdings" pitchFamily="2" charset="2"/>
              <a:buChar char="Ø"/>
            </a:pPr>
            <a:r>
              <a:rPr lang="en-GB" sz="2000" dirty="0" err="1">
                <a:latin typeface="Arial" panose="020B0604020202020204" pitchFamily="34" charset="0"/>
              </a:rPr>
              <a:t>Vergleich</a:t>
            </a:r>
            <a:r>
              <a:rPr lang="en-GB" sz="2000" dirty="0">
                <a:latin typeface="Arial" panose="020B0604020202020204" pitchFamily="34" charset="0"/>
              </a:rPr>
              <a:t> Auto: </a:t>
            </a:r>
            <a:r>
              <a:rPr lang="en-GB" sz="2000" dirty="0" err="1">
                <a:latin typeface="Arial" panose="020B0604020202020204" pitchFamily="34" charset="0"/>
              </a:rPr>
              <a:t>Tankinhalt</a:t>
            </a:r>
            <a:r>
              <a:rPr lang="en-GB" sz="2000" dirty="0">
                <a:latin typeface="Arial" panose="020B0604020202020204" pitchFamily="34" charset="0"/>
              </a:rPr>
              <a:t>, der </a:t>
            </a:r>
            <a:r>
              <a:rPr lang="en-GB" sz="2000" dirty="0" err="1">
                <a:latin typeface="Arial" panose="020B0604020202020204" pitchFamily="34" charset="0"/>
              </a:rPr>
              <a:t>durch</a:t>
            </a:r>
            <a:r>
              <a:rPr lang="en-GB" sz="2000" dirty="0">
                <a:latin typeface="Arial" panose="020B0604020202020204" pitchFamily="34" charset="0"/>
              </a:rPr>
              <a:t> </a:t>
            </a:r>
            <a:r>
              <a:rPr lang="en-GB" sz="2000" dirty="0" err="1">
                <a:latin typeface="Arial" panose="020B0604020202020204" pitchFamily="34" charset="0"/>
              </a:rPr>
              <a:t>ökonomische</a:t>
            </a:r>
            <a:r>
              <a:rPr lang="en-GB" sz="2000" dirty="0">
                <a:latin typeface="Arial" panose="020B0604020202020204" pitchFamily="34" charset="0"/>
              </a:rPr>
              <a:t> </a:t>
            </a:r>
            <a:r>
              <a:rPr lang="en-GB" sz="2000" dirty="0" err="1">
                <a:latin typeface="Arial" panose="020B0604020202020204" pitchFamily="34" charset="0"/>
              </a:rPr>
              <a:t>Fahrweise</a:t>
            </a:r>
            <a:r>
              <a:rPr lang="en-GB" sz="2000" dirty="0">
                <a:latin typeface="Arial" panose="020B0604020202020204" pitchFamily="34" charset="0"/>
              </a:rPr>
              <a:t> </a:t>
            </a:r>
            <a:r>
              <a:rPr lang="en-GB" sz="2000" dirty="0" err="1">
                <a:latin typeface="Arial" panose="020B0604020202020204" pitchFamily="34" charset="0"/>
              </a:rPr>
              <a:t>genutzt</a:t>
            </a:r>
            <a:r>
              <a:rPr lang="en-GB" sz="2000" dirty="0">
                <a:latin typeface="Arial" panose="020B0604020202020204" pitchFamily="34" charset="0"/>
              </a:rPr>
              <a:t> </a:t>
            </a:r>
            <a:r>
              <a:rPr lang="en-GB" sz="2000" dirty="0" err="1">
                <a:latin typeface="Arial" panose="020B0604020202020204" pitchFamily="34" charset="0"/>
              </a:rPr>
              <a:t>wird</a:t>
            </a:r>
            <a:r>
              <a:rPr lang="en-GB" sz="2000" dirty="0">
                <a:latin typeface="Arial" panose="020B0604020202020204" pitchFamily="34" charset="0"/>
              </a:rPr>
              <a:t>.</a:t>
            </a:r>
          </a:p>
        </p:txBody>
      </p:sp>
      <p:sp>
        <p:nvSpPr>
          <p:cNvPr id="5" name="Titel 2">
            <a:extLst>
              <a:ext uri="{FF2B5EF4-FFF2-40B4-BE49-F238E27FC236}">
                <a16:creationId xmlns:a16="http://schemas.microsoft.com/office/drawing/2014/main" id="{42A77470-2709-4B9C-A234-32B24A8756A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Leistungsfähigkeit und Kapazität</a:t>
            </a:r>
          </a:p>
        </p:txBody>
      </p:sp>
      <p:sp>
        <p:nvSpPr>
          <p:cNvPr id="2" name="SeitenzahlBenutzerdefiniert">
            <a:extLst>
              <a:ext uri="{FF2B5EF4-FFF2-40B4-BE49-F238E27FC236}">
                <a16:creationId xmlns:a16="http://schemas.microsoft.com/office/drawing/2014/main" id="{D046F401-4203-A8C5-42F9-A7AFD1576EB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262656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5848-9224-9198-C257-3445CE33E4D7}"/>
            </a:ext>
          </a:extLst>
        </p:cNvPr>
        <p:cNvGrpSpPr/>
        <p:nvPr/>
      </p:nvGrpSpPr>
      <p:grpSpPr>
        <a:xfrm>
          <a:off x="0" y="0"/>
          <a:ext cx="0" cy="0"/>
          <a:chOff x="0" y="0"/>
          <a:chExt cx="0" cy="0"/>
        </a:xfrm>
      </p:grpSpPr>
      <p:sp>
        <p:nvSpPr>
          <p:cNvPr id="4" name="Titel 2">
            <a:extLst>
              <a:ext uri="{FF2B5EF4-FFF2-40B4-BE49-F238E27FC236}">
                <a16:creationId xmlns:a16="http://schemas.microsoft.com/office/drawing/2014/main" id="{21DD7D5B-056B-462E-BBA7-1D58A3CF664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endurance</a:t>
            </a:r>
            <a:br>
              <a:rPr lang="fr-CH" sz="2800" dirty="0">
                <a:solidFill>
                  <a:srgbClr val="000000"/>
                </a:solidFill>
              </a:rPr>
            </a:br>
            <a:r>
              <a:rPr lang="de-CH" sz="2800" b="0" kern="0" dirty="0">
                <a:latin typeface="Arial" panose="020B0604020202020204" pitchFamily="34" charset="0"/>
                <a:cs typeface="Arial" panose="020B0604020202020204" pitchFamily="34" charset="0"/>
              </a:rPr>
              <a:t>Performance et </a:t>
            </a:r>
            <a:r>
              <a:rPr lang="de-CH" sz="2800" b="0" kern="0" dirty="0" err="1">
                <a:latin typeface="Arial" panose="020B0604020202020204" pitchFamily="34" charset="0"/>
                <a:cs typeface="Arial" panose="020B0604020202020204" pitchFamily="34" charset="0"/>
              </a:rPr>
              <a:t>capacité</a:t>
            </a:r>
            <a:br>
              <a:rPr lang="de-CH" sz="2800" b="0" i="0" dirty="0">
                <a:solidFill>
                  <a:srgbClr val="1D1D1D"/>
                </a:solidFill>
                <a:effectLst/>
              </a:rPr>
            </a:br>
            <a:endParaRPr lang="de-CH" sz="2800" kern="0" dirty="0">
              <a:latin typeface="Arial" panose="020B0604020202020204" pitchFamily="34" charset="0"/>
              <a:cs typeface="Arial" panose="020B0604020202020204" pitchFamily="34" charset="0"/>
            </a:endParaRPr>
          </a:p>
        </p:txBody>
      </p:sp>
      <p:sp>
        <p:nvSpPr>
          <p:cNvPr id="5" name="Text Box 58">
            <a:extLst>
              <a:ext uri="{FF2B5EF4-FFF2-40B4-BE49-F238E27FC236}">
                <a16:creationId xmlns:a16="http://schemas.microsoft.com/office/drawing/2014/main" id="{FFEED116-FCB3-4080-B302-863237BCFC1C}"/>
              </a:ext>
            </a:extLst>
          </p:cNvPr>
          <p:cNvSpPr txBox="1">
            <a:spLocks noChangeArrowheads="1"/>
          </p:cNvSpPr>
          <p:nvPr/>
        </p:nvSpPr>
        <p:spPr bwMode="auto">
          <a:xfrm>
            <a:off x="379414" y="1412776"/>
            <a:ext cx="1147722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1200"/>
              </a:spcAft>
              <a:buClr>
                <a:schemeClr val="accent1"/>
              </a:buClr>
              <a:buNone/>
            </a:pPr>
            <a:r>
              <a:rPr lang="de-CH" altLang="de-DE" sz="2000" b="1" dirty="0">
                <a:latin typeface="Arial" panose="020B0604020202020204" pitchFamily="34" charset="0"/>
              </a:rPr>
              <a:t>EXEMPLES</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à 8 </a:t>
            </a:r>
            <a:r>
              <a:rPr lang="de-CH" altLang="de-DE" sz="2000" dirty="0" err="1">
                <a:latin typeface="Arial" panose="020B0604020202020204" pitchFamily="34" charset="0"/>
              </a:rPr>
              <a:t>watts</a:t>
            </a:r>
            <a:r>
              <a:rPr lang="de-CH" altLang="de-DE" sz="2000" dirty="0">
                <a:latin typeface="Arial" panose="020B0604020202020204" pitchFamily="34" charset="0"/>
              </a:rPr>
              <a:t>/kg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22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nombre</a:t>
            </a:r>
            <a:r>
              <a:rPr lang="de-CH" altLang="de-DE" sz="2000" dirty="0">
                <a:latin typeface="Arial" panose="020B0604020202020204" pitchFamily="34" charset="0"/>
              </a:rPr>
              <a:t> de </a:t>
            </a:r>
            <a:r>
              <a:rPr lang="de-CH" altLang="de-DE" sz="2000" dirty="0" err="1">
                <a:latin typeface="Arial" panose="020B0604020202020204" pitchFamily="34" charset="0"/>
              </a:rPr>
              <a:t>tours</a:t>
            </a:r>
            <a:r>
              <a:rPr lang="de-CH" altLang="de-DE" sz="2000" dirty="0">
                <a:latin typeface="Arial" panose="020B0604020202020204" pitchFamily="34" charset="0"/>
              </a:rPr>
              <a:t> </a:t>
            </a:r>
            <a:r>
              <a:rPr lang="de-CH" altLang="de-DE" sz="2000" dirty="0" err="1">
                <a:latin typeface="Arial" panose="020B0604020202020204" pitchFamily="34" charset="0"/>
              </a:rPr>
              <a:t>élevé</a:t>
            </a:r>
            <a:r>
              <a:rPr lang="de-CH" altLang="de-DE" sz="2000" dirty="0">
                <a:latin typeface="Arial" panose="020B0604020202020204" pitchFamily="34" charset="0"/>
              </a:rPr>
              <a:t> et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couple</a:t>
            </a:r>
            <a:r>
              <a:rPr lang="de-CH" altLang="de-DE" sz="2000" dirty="0">
                <a:latin typeface="Arial" panose="020B0604020202020204" pitchFamily="34" charset="0"/>
              </a:rPr>
              <a:t> maximal.</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anaérobie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Vélo</a:t>
            </a:r>
            <a:r>
              <a:rPr lang="de-CH" altLang="de-DE" sz="2000" dirty="0">
                <a:latin typeface="Arial" panose="020B0604020202020204" pitchFamily="34" charset="0"/>
              </a:rPr>
              <a:t> </a:t>
            </a:r>
            <a:r>
              <a:rPr lang="de-CH" altLang="de-DE" sz="2000" dirty="0" err="1">
                <a:latin typeface="Arial" panose="020B0604020202020204" pitchFamily="34" charset="0"/>
              </a:rPr>
              <a:t>sprint</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à 60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20 sec et 30 km/h - </a:t>
            </a:r>
            <a:r>
              <a:rPr lang="de-CH" altLang="de-DE" sz="2000" dirty="0" err="1">
                <a:latin typeface="Arial" panose="020B0604020202020204" pitchFamily="34" charset="0"/>
              </a:rPr>
              <a:t>Comparaison</a:t>
            </a:r>
            <a:endParaRPr lang="de-CH" altLang="de-DE" sz="2000" dirty="0">
              <a:latin typeface="Arial" panose="020B0604020202020204" pitchFamily="34" charset="0"/>
            </a:endParaRP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vidée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non </a:t>
            </a:r>
            <a:r>
              <a:rPr lang="de-CH" altLang="de-DE" sz="2000" dirty="0" err="1">
                <a:latin typeface="Arial" panose="020B0604020202020204" pitchFamily="34" charset="0"/>
              </a:rPr>
              <a:t>économique</a:t>
            </a:r>
            <a:r>
              <a:rPr lang="de-CH" altLang="de-DE" sz="2000" dirty="0">
                <a:latin typeface="Arial" panose="020B0604020202020204" pitchFamily="34" charset="0"/>
              </a:rPr>
              <a:t> et </a:t>
            </a:r>
            <a:r>
              <a:rPr lang="de-CH" altLang="de-DE" sz="2000" dirty="0" err="1">
                <a:latin typeface="Arial" panose="020B0604020202020204" pitchFamily="34" charset="0"/>
              </a:rPr>
              <a:t>agressive</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Puissance</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avec</a:t>
            </a:r>
            <a:r>
              <a:rPr lang="de-CH" altLang="de-DE" sz="2000" dirty="0">
                <a:latin typeface="Arial" panose="020B0604020202020204" pitchFamily="34" charset="0"/>
              </a:rPr>
              <a:t> 2 </a:t>
            </a:r>
            <a:r>
              <a:rPr lang="de-CH" altLang="de-DE" sz="2000" dirty="0" err="1">
                <a:latin typeface="Arial" panose="020B0604020202020204" pitchFamily="34" charset="0"/>
              </a:rPr>
              <a:t>watts</a:t>
            </a:r>
            <a:r>
              <a:rPr lang="de-CH" altLang="de-DE" sz="2000" dirty="0">
                <a:latin typeface="Arial" panose="020B0604020202020204" pitchFamily="34" charset="0"/>
              </a:rPr>
              <a:t> par kg de </a:t>
            </a:r>
            <a:r>
              <a:rPr lang="de-CH" altLang="de-DE" sz="2000" dirty="0" err="1">
                <a:latin typeface="Arial" panose="020B0604020202020204" pitchFamily="34" charset="0"/>
              </a:rPr>
              <a:t>masse</a:t>
            </a:r>
            <a:r>
              <a:rPr lang="de-CH" altLang="de-DE" sz="2000" dirty="0">
                <a:latin typeface="Arial" panose="020B0604020202020204" pitchFamily="34" charset="0"/>
              </a:rPr>
              <a:t> </a:t>
            </a:r>
            <a:r>
              <a:rPr lang="de-CH" altLang="de-DE" sz="2000" dirty="0" err="1">
                <a:latin typeface="Arial" panose="020B0604020202020204" pitchFamily="34" charset="0"/>
              </a:rPr>
              <a:t>corporelle</a:t>
            </a:r>
            <a:r>
              <a:rPr lang="de-CH" altLang="de-DE" sz="2000" dirty="0">
                <a:latin typeface="Arial" panose="020B0604020202020204" pitchFamily="34" charset="0"/>
              </a:rPr>
              <a:t>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à 8 km/h.</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puissance</a:t>
            </a:r>
            <a:r>
              <a:rPr lang="de-CH" altLang="de-DE" sz="2000" dirty="0">
                <a:latin typeface="Arial" panose="020B0604020202020204" pitchFamily="34" charset="0"/>
              </a:rPr>
              <a:t> du </a:t>
            </a:r>
            <a:r>
              <a:rPr lang="de-CH" altLang="de-DE" sz="2000" dirty="0" err="1">
                <a:latin typeface="Arial" panose="020B0604020202020204" pitchFamily="34" charset="0"/>
              </a:rPr>
              <a:t>moteur</a:t>
            </a:r>
            <a:r>
              <a:rPr lang="de-CH" altLang="de-DE" sz="2000" dirty="0">
                <a:latin typeface="Arial" panose="020B0604020202020204" pitchFamily="34" charset="0"/>
              </a:rPr>
              <a:t> à </a:t>
            </a:r>
            <a:r>
              <a:rPr lang="de-CH" altLang="de-DE" sz="2000" dirty="0" err="1">
                <a:latin typeface="Arial" panose="020B0604020202020204" pitchFamily="34" charset="0"/>
              </a:rPr>
              <a:t>un</a:t>
            </a:r>
            <a:r>
              <a:rPr lang="de-CH" altLang="de-DE" sz="2000" dirty="0">
                <a:latin typeface="Arial" panose="020B0604020202020204" pitchFamily="34" charset="0"/>
              </a:rPr>
              <a:t> </a:t>
            </a:r>
            <a:r>
              <a:rPr lang="de-CH" altLang="de-DE" sz="2000" dirty="0" err="1">
                <a:latin typeface="Arial" panose="020B0604020202020204" pitchFamily="34" charset="0"/>
              </a:rPr>
              <a:t>régime</a:t>
            </a:r>
            <a:r>
              <a:rPr lang="de-CH" altLang="de-DE" sz="2000" dirty="0">
                <a:latin typeface="Arial" panose="020B0604020202020204" pitchFamily="34" charset="0"/>
              </a:rPr>
              <a:t> </a:t>
            </a:r>
            <a:r>
              <a:rPr lang="de-CH" altLang="de-DE" sz="2000" dirty="0" err="1">
                <a:latin typeface="Arial" panose="020B0604020202020204" pitchFamily="34" charset="0"/>
              </a:rPr>
              <a:t>faible</a:t>
            </a:r>
            <a:r>
              <a:rPr lang="de-CH" altLang="de-DE" sz="2000" dirty="0">
                <a:latin typeface="Arial" panose="020B0604020202020204" pitchFamily="34" charset="0"/>
              </a:rPr>
              <a:t> à </a:t>
            </a:r>
            <a:r>
              <a:rPr lang="de-CH" altLang="de-DE" sz="2000" dirty="0" err="1">
                <a:latin typeface="Arial" panose="020B0604020202020204" pitchFamily="34" charset="0"/>
              </a:rPr>
              <a:t>moyen</a:t>
            </a:r>
            <a:r>
              <a:rPr lang="de-CH" altLang="de-DE" sz="2000" dirty="0">
                <a:latin typeface="Arial" panose="020B0604020202020204" pitchFamily="34" charset="0"/>
              </a:rPr>
              <a:t> en </a:t>
            </a:r>
            <a:r>
              <a:rPr lang="de-CH" altLang="de-DE" sz="2000" dirty="0" err="1">
                <a:latin typeface="Arial" panose="020B0604020202020204" pitchFamily="34" charset="0"/>
              </a:rPr>
              <a:t>watts</a:t>
            </a:r>
            <a:r>
              <a:rPr lang="de-CH" altLang="de-DE" sz="2000" dirty="0">
                <a:latin typeface="Arial" panose="020B0604020202020204" pitchFamily="34" charset="0"/>
              </a:rPr>
              <a:t>.</a:t>
            </a:r>
          </a:p>
          <a:p>
            <a:pPr>
              <a:buClr>
                <a:schemeClr val="accent1"/>
              </a:buClr>
              <a:buNone/>
            </a:pPr>
            <a:r>
              <a:rPr lang="de-CH" altLang="de-DE" sz="2000" b="1" dirty="0" err="1">
                <a:latin typeface="Arial" panose="020B0604020202020204" pitchFamily="34" charset="0"/>
              </a:rPr>
              <a:t>Capacité</a:t>
            </a:r>
            <a:r>
              <a:rPr lang="de-CH" altLang="de-DE" sz="2000" b="1" dirty="0">
                <a:latin typeface="Arial" panose="020B0604020202020204" pitchFamily="34" charset="0"/>
              </a:rPr>
              <a:t> </a:t>
            </a:r>
            <a:r>
              <a:rPr lang="de-CH" altLang="de-DE" sz="2000" b="1" dirty="0" err="1">
                <a:latin typeface="Arial" panose="020B0604020202020204" pitchFamily="34" charset="0"/>
              </a:rPr>
              <a:t>aérobie</a:t>
            </a:r>
            <a:endParaRPr lang="de-CH" altLang="de-DE" sz="2000" b="1" dirty="0">
              <a:latin typeface="Arial" panose="020B0604020202020204" pitchFamily="34" charset="0"/>
            </a:endParaRPr>
          </a:p>
          <a:p>
            <a:pPr marL="285750" indent="-285750">
              <a:buClr>
                <a:schemeClr val="accent1"/>
              </a:buClr>
              <a:buFont typeface="Wingdings" pitchFamily="2" charset="2"/>
              <a:buChar char="§"/>
            </a:pPr>
            <a:r>
              <a:rPr lang="de-CH" altLang="de-DE" sz="2000" dirty="0" err="1">
                <a:latin typeface="Arial" panose="020B0604020202020204" pitchFamily="34" charset="0"/>
              </a:rPr>
              <a:t>Cyclisme</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5 </a:t>
            </a:r>
            <a:r>
              <a:rPr lang="de-CH" altLang="de-DE" sz="2000" dirty="0" err="1">
                <a:latin typeface="Arial" panose="020B0604020202020204" pitchFamily="34" charset="0"/>
              </a:rPr>
              <a:t>heures</a:t>
            </a:r>
            <a:r>
              <a:rPr lang="de-CH" altLang="de-DE" sz="2000" dirty="0">
                <a:latin typeface="Arial" panose="020B0604020202020204" pitchFamily="34" charset="0"/>
              </a:rPr>
              <a:t> à 20 km/h </a:t>
            </a:r>
            <a:r>
              <a:rPr lang="de-CH" altLang="de-DE" sz="2000" dirty="0" err="1">
                <a:latin typeface="Arial" panose="020B0604020202020204" pitchFamily="34" charset="0"/>
              </a:rPr>
              <a:t>ou</a:t>
            </a:r>
            <a:r>
              <a:rPr lang="de-CH" altLang="de-DE" sz="2000" dirty="0">
                <a:latin typeface="Arial" panose="020B0604020202020204" pitchFamily="34" charset="0"/>
              </a:rPr>
              <a:t> </a:t>
            </a:r>
            <a:r>
              <a:rPr lang="de-CH" altLang="de-DE" sz="2000" dirty="0" err="1">
                <a:latin typeface="Arial" panose="020B0604020202020204" pitchFamily="34" charset="0"/>
              </a:rPr>
              <a:t>course</a:t>
            </a:r>
            <a:r>
              <a:rPr lang="de-CH" altLang="de-DE" sz="2000" dirty="0">
                <a:latin typeface="Arial" panose="020B0604020202020204" pitchFamily="34" charset="0"/>
              </a:rPr>
              <a:t> à </a:t>
            </a:r>
            <a:r>
              <a:rPr lang="de-CH" altLang="de-DE" sz="2000" dirty="0" err="1">
                <a:latin typeface="Arial" panose="020B0604020202020204" pitchFamily="34" charset="0"/>
              </a:rPr>
              <a:t>pied</a:t>
            </a:r>
            <a:r>
              <a:rPr lang="de-CH" altLang="de-DE" sz="2000" dirty="0">
                <a:latin typeface="Arial" panose="020B0604020202020204" pitchFamily="34" charset="0"/>
              </a:rPr>
              <a:t> </a:t>
            </a:r>
            <a:r>
              <a:rPr lang="de-CH" altLang="de-DE" sz="2000" dirty="0" err="1">
                <a:latin typeface="Arial" panose="020B0604020202020204" pitchFamily="34" charset="0"/>
              </a:rPr>
              <a:t>pendant</a:t>
            </a:r>
            <a:r>
              <a:rPr lang="de-CH" altLang="de-DE" sz="2000" dirty="0">
                <a:latin typeface="Arial" panose="020B0604020202020204" pitchFamily="34" charset="0"/>
              </a:rPr>
              <a:t> 90 </a:t>
            </a:r>
            <a:r>
              <a:rPr lang="de-CH" altLang="de-DE" sz="2000" dirty="0" err="1">
                <a:latin typeface="Arial" panose="020B0604020202020204" pitchFamily="34" charset="0"/>
              </a:rPr>
              <a:t>minutes</a:t>
            </a:r>
            <a:r>
              <a:rPr lang="de-CH" altLang="de-DE" sz="2000" dirty="0">
                <a:latin typeface="Arial" panose="020B0604020202020204" pitchFamily="34" charset="0"/>
              </a:rPr>
              <a:t> à 10 km/h. </a:t>
            </a:r>
          </a:p>
          <a:p>
            <a:pPr marL="285750" indent="-285750">
              <a:buClr>
                <a:schemeClr val="accent1"/>
              </a:buClr>
              <a:buFont typeface="Wingdings" pitchFamily="2" charset="2"/>
              <a:buChar char="Ø"/>
            </a:pPr>
            <a:r>
              <a:rPr lang="de-CH" altLang="de-DE" sz="2000" dirty="0" err="1">
                <a:latin typeface="Arial" panose="020B0604020202020204" pitchFamily="34" charset="0"/>
              </a:rPr>
              <a:t>Comparaison</a:t>
            </a:r>
            <a:r>
              <a:rPr lang="de-CH" altLang="de-DE" sz="2000" dirty="0">
                <a:latin typeface="Arial" panose="020B0604020202020204" pitchFamily="34" charset="0"/>
              </a:rPr>
              <a:t> </a:t>
            </a:r>
            <a:r>
              <a:rPr lang="de-CH" altLang="de-DE" sz="2000" dirty="0" err="1">
                <a:latin typeface="Arial" panose="020B0604020202020204" pitchFamily="34" charset="0"/>
              </a:rPr>
              <a:t>voiture</a:t>
            </a:r>
            <a:r>
              <a:rPr lang="de-CH" altLang="de-DE" sz="2000" dirty="0">
                <a:latin typeface="Arial" panose="020B0604020202020204" pitchFamily="34" charset="0"/>
              </a:rPr>
              <a:t> : </a:t>
            </a:r>
            <a:r>
              <a:rPr lang="de-CH" altLang="de-DE" sz="2000" dirty="0" err="1">
                <a:latin typeface="Arial" panose="020B0604020202020204" pitchFamily="34" charset="0"/>
              </a:rPr>
              <a:t>capacité</a:t>
            </a:r>
            <a:r>
              <a:rPr lang="de-CH" altLang="de-DE" sz="2000" dirty="0">
                <a:latin typeface="Arial" panose="020B0604020202020204" pitchFamily="34" charset="0"/>
              </a:rPr>
              <a:t> du </a:t>
            </a:r>
            <a:r>
              <a:rPr lang="de-CH" altLang="de-DE" sz="2000" dirty="0" err="1">
                <a:latin typeface="Arial" panose="020B0604020202020204" pitchFamily="34" charset="0"/>
              </a:rPr>
              <a:t>réservoir</a:t>
            </a:r>
            <a:r>
              <a:rPr lang="de-CH" altLang="de-DE" sz="2000" dirty="0">
                <a:latin typeface="Arial" panose="020B0604020202020204" pitchFamily="34" charset="0"/>
              </a:rPr>
              <a:t> </a:t>
            </a:r>
            <a:r>
              <a:rPr lang="de-CH" altLang="de-DE" sz="2000" dirty="0" err="1">
                <a:latin typeface="Arial" panose="020B0604020202020204" pitchFamily="34" charset="0"/>
              </a:rPr>
              <a:t>utilisée</a:t>
            </a:r>
            <a:r>
              <a:rPr lang="de-CH" altLang="de-DE" sz="2000" dirty="0">
                <a:latin typeface="Arial" panose="020B0604020202020204" pitchFamily="34" charset="0"/>
              </a:rPr>
              <a:t> par </a:t>
            </a:r>
            <a:r>
              <a:rPr lang="de-CH" altLang="de-DE" sz="2000" dirty="0" err="1">
                <a:latin typeface="Arial" panose="020B0604020202020204" pitchFamily="34" charset="0"/>
              </a:rPr>
              <a:t>une</a:t>
            </a:r>
            <a:r>
              <a:rPr lang="de-CH" altLang="de-DE" sz="2000" dirty="0">
                <a:latin typeface="Arial" panose="020B0604020202020204" pitchFamily="34" charset="0"/>
              </a:rPr>
              <a:t> </a:t>
            </a:r>
            <a:r>
              <a:rPr lang="de-CH" altLang="de-DE" sz="2000" dirty="0" err="1">
                <a:latin typeface="Arial" panose="020B0604020202020204" pitchFamily="34" charset="0"/>
              </a:rPr>
              <a:t>conduite</a:t>
            </a:r>
            <a:r>
              <a:rPr lang="de-CH" altLang="de-DE" sz="2000" dirty="0">
                <a:latin typeface="Arial" panose="020B0604020202020204" pitchFamily="34" charset="0"/>
              </a:rPr>
              <a:t> </a:t>
            </a:r>
            <a:r>
              <a:rPr lang="de-CH" altLang="de-DE" sz="2000" dirty="0" err="1">
                <a:latin typeface="Arial" panose="020B0604020202020204" pitchFamily="34" charset="0"/>
              </a:rPr>
              <a:t>économique</a:t>
            </a:r>
            <a:r>
              <a:rPr lang="de-CH" altLang="de-DE" sz="2000" dirty="0">
                <a:latin typeface="Arial" panose="020B0604020202020204" pitchFamily="34" charset="0"/>
              </a:rPr>
              <a:t>.</a:t>
            </a:r>
            <a:endParaRPr lang="en-GB" sz="200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626C5A9E-AE40-9327-7BF9-CED2E1121BC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2089641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FB26CB02-B9F4-46A1-B2F4-11EAAE8E74FB}"/>
              </a:ext>
            </a:extLst>
          </p:cNvPr>
          <p:cNvSpPr txBox="1">
            <a:spLocks noChangeArrowheads="1"/>
          </p:cNvSpPr>
          <p:nvPr/>
        </p:nvSpPr>
        <p:spPr bwMode="auto">
          <a:xfrm>
            <a:off x="379414" y="1412776"/>
            <a:ext cx="1147722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a:buNone/>
            </a:pPr>
            <a:r>
              <a:rPr lang="fr-CH" sz="2000" b="1" dirty="0">
                <a:latin typeface="Arial" panose="020B0604020202020204" pitchFamily="34" charset="0"/>
              </a:rPr>
              <a:t>ESEMPI</a:t>
            </a:r>
          </a:p>
          <a:p>
            <a:pPr algn="l">
              <a:buNone/>
            </a:pPr>
            <a:endParaRPr lang="fr-CH" sz="1000" b="1" dirty="0">
              <a:latin typeface="Arial" panose="020B0604020202020204" pitchFamily="34" charset="0"/>
            </a:endParaRPr>
          </a:p>
          <a:p>
            <a:pPr algn="l">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a 8 watt/kg o corsa a 22 km/h.</a:t>
            </a:r>
          </a:p>
          <a:p>
            <a:pPr marL="285750" indent="-285750">
              <a:buClr>
                <a:schemeClr val="accent1"/>
              </a:buClr>
              <a:buFont typeface="Wingdings" pitchFamily="2" charset="2"/>
              <a:buChar char="Ø"/>
            </a:pPr>
            <a:r>
              <a:rPr lang="fr-CH" sz="2000" dirty="0" err="1">
                <a:latin typeface="Arial" panose="020B0604020202020204" pitchFamily="34" charset="0"/>
              </a:rPr>
              <a:t>Confronto</a:t>
            </a:r>
            <a:r>
              <a:rPr lang="fr-CH" sz="2000" dirty="0">
                <a:latin typeface="Arial" panose="020B0604020202020204" pitchFamily="34" charset="0"/>
              </a:rPr>
              <a:t> con l'auto: </a:t>
            </a:r>
            <a:r>
              <a:rPr lang="fr-CH" sz="2000" dirty="0" err="1">
                <a:latin typeface="Arial" panose="020B0604020202020204" pitchFamily="34" charset="0"/>
              </a:rPr>
              <a:t>potenza</a:t>
            </a:r>
            <a:r>
              <a:rPr lang="fr-CH" sz="2000" dirty="0">
                <a:latin typeface="Arial" panose="020B0604020202020204" pitchFamily="34" charset="0"/>
              </a:rPr>
              <a:t> </a:t>
            </a:r>
            <a:r>
              <a:rPr lang="fr-CH" sz="2000" dirty="0" err="1">
                <a:latin typeface="Arial" panose="020B0604020202020204" pitchFamily="34" charset="0"/>
              </a:rPr>
              <a:t>del</a:t>
            </a:r>
            <a:r>
              <a:rPr lang="fr-CH" sz="2000" dirty="0">
                <a:latin typeface="Arial" panose="020B0604020202020204" pitchFamily="34" charset="0"/>
              </a:rPr>
              <a:t> motore a un </a:t>
            </a:r>
            <a:r>
              <a:rPr lang="fr-CH" sz="2000" dirty="0" err="1">
                <a:latin typeface="Arial" panose="020B0604020202020204" pitchFamily="34" charset="0"/>
              </a:rPr>
              <a:t>numero</a:t>
            </a:r>
            <a:r>
              <a:rPr lang="fr-CH" sz="2000" dirty="0">
                <a:latin typeface="Arial" panose="020B0604020202020204" pitchFamily="34" charset="0"/>
              </a:rPr>
              <a:t> </a:t>
            </a:r>
            <a:r>
              <a:rPr lang="fr-CH" sz="2000" dirty="0" err="1">
                <a:latin typeface="Arial" panose="020B0604020202020204" pitchFamily="34" charset="0"/>
              </a:rPr>
              <a:t>elevato</a:t>
            </a:r>
            <a:r>
              <a:rPr lang="fr-CH" sz="2000" dirty="0">
                <a:latin typeface="Arial" panose="020B0604020202020204" pitchFamily="34" charset="0"/>
              </a:rPr>
              <a:t> di </a:t>
            </a:r>
            <a:r>
              <a:rPr lang="fr-CH" sz="2000" dirty="0" err="1">
                <a:latin typeface="Arial" panose="020B0604020202020204" pitchFamily="34" charset="0"/>
              </a:rPr>
              <a:t>giri</a:t>
            </a:r>
            <a:r>
              <a:rPr lang="fr-CH" sz="2000" dirty="0">
                <a:latin typeface="Arial" panose="020B0604020202020204" pitchFamily="34" charset="0"/>
              </a:rPr>
              <a:t> e a </a:t>
            </a:r>
            <a:r>
              <a:rPr lang="fr-CH" sz="2000" dirty="0" err="1">
                <a:latin typeface="Arial" panose="020B0604020202020204" pitchFamily="34" charset="0"/>
              </a:rPr>
              <a:t>una</a:t>
            </a:r>
            <a:r>
              <a:rPr lang="fr-CH" sz="2000" dirty="0">
                <a:latin typeface="Arial" panose="020B0604020202020204" pitchFamily="34" charset="0"/>
              </a:rPr>
              <a:t> </a:t>
            </a:r>
            <a:r>
              <a:rPr lang="fr-CH" sz="2000" dirty="0" err="1">
                <a:latin typeface="Arial" panose="020B0604020202020204" pitchFamily="34" charset="0"/>
              </a:rPr>
              <a:t>coppia</a:t>
            </a:r>
            <a:r>
              <a:rPr lang="fr-CH" sz="2000" dirty="0">
                <a:latin typeface="Arial" panose="020B0604020202020204" pitchFamily="34" charset="0"/>
              </a:rPr>
              <a:t> </a:t>
            </a:r>
            <a:r>
              <a:rPr lang="fr-CH" sz="2000" dirty="0" err="1">
                <a:latin typeface="Arial" panose="020B0604020202020204" pitchFamily="34" charset="0"/>
              </a:rPr>
              <a:t>massima</a:t>
            </a:r>
            <a:r>
              <a:rPr lang="fr-CH" sz="2000" dirty="0">
                <a:latin typeface="Arial" panose="020B0604020202020204" pitchFamily="34" charset="0"/>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anaerobica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a:latin typeface="Arial" panose="020B0604020202020204" pitchFamily="34" charset="0"/>
              </a:rPr>
              <a:t>Sprint in </a:t>
            </a:r>
            <a:r>
              <a:rPr lang="fr-CH" sz="2000" dirty="0" err="1">
                <a:latin typeface="Arial" panose="020B0604020202020204" pitchFamily="34" charset="0"/>
              </a:rPr>
              <a:t>bicicletta</a:t>
            </a:r>
            <a:r>
              <a:rPr lang="fr-CH" sz="2000" dirty="0">
                <a:latin typeface="Arial" panose="020B0604020202020204" pitchFamily="34" charset="0"/>
              </a:rPr>
              <a:t> per 20 </a:t>
            </a:r>
            <a:r>
              <a:rPr lang="fr-CH" sz="2000" dirty="0" err="1">
                <a:latin typeface="Arial" panose="020B0604020202020204" pitchFamily="34" charset="0"/>
              </a:rPr>
              <a:t>secondi</a:t>
            </a:r>
            <a:r>
              <a:rPr lang="fr-CH" sz="2000" dirty="0">
                <a:latin typeface="Arial" panose="020B0604020202020204" pitchFamily="34" charset="0"/>
              </a:rPr>
              <a:t> a 60 km/h o corsa per 20 </a:t>
            </a:r>
            <a:r>
              <a:rPr lang="fr-CH" sz="2000" dirty="0" err="1">
                <a:latin typeface="Arial" panose="020B0604020202020204" pitchFamily="34" charset="0"/>
              </a:rPr>
              <a:t>secondi</a:t>
            </a:r>
            <a:r>
              <a:rPr lang="fr-CH" sz="2000" dirty="0">
                <a:latin typeface="Arial" panose="020B0604020202020204" pitchFamily="34" charset="0"/>
              </a:rPr>
              <a:t> a 30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svuotata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non </a:t>
            </a:r>
            <a:r>
              <a:rPr lang="fr-CH" sz="2000" i="0" u="none" strike="noStrike" dirty="0" err="1">
                <a:solidFill>
                  <a:srgbClr val="000000"/>
                </a:solidFill>
                <a:effectLst/>
              </a:rPr>
              <a:t>economica</a:t>
            </a:r>
            <a:r>
              <a:rPr lang="fr-CH" sz="2000" i="0" u="none" strike="noStrike" dirty="0">
                <a:solidFill>
                  <a:srgbClr val="000000"/>
                </a:solidFill>
                <a:effectLst/>
              </a:rPr>
              <a:t> e </a:t>
            </a:r>
            <a:r>
              <a:rPr lang="fr-CH" sz="2000" i="0" u="none" strike="noStrike" dirty="0" err="1">
                <a:solidFill>
                  <a:srgbClr val="000000"/>
                </a:solidFill>
                <a:effectLst/>
              </a:rPr>
              <a:t>aggressiva</a:t>
            </a:r>
            <a:r>
              <a:rPr lang="fr-CH" sz="2000" i="0" u="none" strike="noStrike" dirty="0">
                <a:solidFill>
                  <a:srgbClr val="000000"/>
                </a:solidFill>
                <a:effectLst/>
              </a:rPr>
              <a: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con 2 watt per kg di massa </a:t>
            </a:r>
            <a:r>
              <a:rPr lang="fr-CH" sz="2000" dirty="0" err="1">
                <a:latin typeface="Arial" panose="020B0604020202020204" pitchFamily="34" charset="0"/>
              </a:rPr>
              <a:t>corporea</a:t>
            </a:r>
            <a:r>
              <a:rPr lang="fr-CH" sz="2000" dirty="0">
                <a:latin typeface="Arial" panose="020B0604020202020204" pitchFamily="34" charset="0"/>
              </a:rPr>
              <a:t> o corsa a 8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potenza</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motore a un </a:t>
            </a:r>
            <a:r>
              <a:rPr lang="fr-CH" sz="2000" i="0" u="none" strike="noStrike" dirty="0" err="1">
                <a:solidFill>
                  <a:srgbClr val="000000"/>
                </a:solidFill>
                <a:effectLst/>
              </a:rPr>
              <a:t>regime</a:t>
            </a:r>
            <a:r>
              <a:rPr lang="fr-CH" sz="2000" i="0" u="none" strike="noStrike" dirty="0">
                <a:solidFill>
                  <a:srgbClr val="000000"/>
                </a:solidFill>
                <a:effectLst/>
              </a:rPr>
              <a:t> </a:t>
            </a:r>
            <a:r>
              <a:rPr lang="fr-CH" sz="2000" i="0" u="none" strike="noStrike" dirty="0" err="1">
                <a:solidFill>
                  <a:srgbClr val="000000"/>
                </a:solidFill>
                <a:effectLst/>
              </a:rPr>
              <a:t>basso</a:t>
            </a:r>
            <a:r>
              <a:rPr lang="fr-CH" sz="2000" i="0" u="none" strike="noStrike" dirty="0">
                <a:solidFill>
                  <a:srgbClr val="000000"/>
                </a:solidFill>
                <a:effectLst/>
              </a:rPr>
              <a:t> o medio in watt.</a:t>
            </a:r>
          </a:p>
          <a:p>
            <a:pPr>
              <a:buClr>
                <a:schemeClr val="accent1"/>
              </a:buClr>
              <a:buNone/>
            </a:pPr>
            <a:r>
              <a:rPr lang="fr-CH" sz="2000" b="1" dirty="0" err="1">
                <a:latin typeface="Arial" panose="020B0604020202020204" pitchFamily="34" charset="0"/>
              </a:rPr>
              <a:t>Capacità</a:t>
            </a:r>
            <a:r>
              <a:rPr lang="fr-CH" sz="2000" b="1" dirty="0">
                <a:latin typeface="Arial" panose="020B0604020202020204" pitchFamily="34" charset="0"/>
              </a:rPr>
              <a:t> </a:t>
            </a:r>
            <a:r>
              <a:rPr lang="fr-CH" sz="2000" b="1" dirty="0" err="1">
                <a:latin typeface="Arial" panose="020B0604020202020204" pitchFamily="34" charset="0"/>
              </a:rPr>
              <a:t>aerobica</a:t>
            </a:r>
            <a:endParaRPr lang="fr-CH" sz="2000" b="1" dirty="0">
              <a:latin typeface="Arial" panose="020B0604020202020204" pitchFamily="34" charset="0"/>
            </a:endParaRPr>
          </a:p>
          <a:p>
            <a:pPr marL="285750" indent="-285750">
              <a:buClr>
                <a:schemeClr val="accent1"/>
              </a:buClr>
              <a:buFont typeface="Wingdings" pitchFamily="2" charset="2"/>
              <a:buChar char="§"/>
            </a:pPr>
            <a:r>
              <a:rPr lang="fr-CH" sz="2000" dirty="0" err="1">
                <a:latin typeface="Arial" panose="020B0604020202020204" pitchFamily="34" charset="0"/>
              </a:rPr>
              <a:t>Ciclismo</a:t>
            </a:r>
            <a:r>
              <a:rPr lang="fr-CH" sz="2000" dirty="0">
                <a:latin typeface="Arial" panose="020B0604020202020204" pitchFamily="34" charset="0"/>
              </a:rPr>
              <a:t> per 5 ore a 20 km/h o corsa per 90 </a:t>
            </a:r>
            <a:r>
              <a:rPr lang="fr-CH" sz="2000" dirty="0" err="1">
                <a:latin typeface="Arial" panose="020B0604020202020204" pitchFamily="34" charset="0"/>
              </a:rPr>
              <a:t>minuti</a:t>
            </a:r>
            <a:r>
              <a:rPr lang="fr-CH" sz="2000" dirty="0">
                <a:latin typeface="Arial" panose="020B0604020202020204" pitchFamily="34" charset="0"/>
              </a:rPr>
              <a:t> a 10 km/h.</a:t>
            </a:r>
          </a:p>
          <a:p>
            <a:pPr marL="285750" indent="-285750">
              <a:buClr>
                <a:schemeClr val="accent1"/>
              </a:buClr>
              <a:buFont typeface="Wingdings" pitchFamily="2" charset="2"/>
              <a:buChar char="Ø"/>
            </a:pPr>
            <a:r>
              <a:rPr lang="fr-CH" sz="2000" i="0" u="none" strike="noStrike" dirty="0" err="1">
                <a:solidFill>
                  <a:srgbClr val="000000"/>
                </a:solidFill>
                <a:effectLst/>
              </a:rPr>
              <a:t>Confronto</a:t>
            </a:r>
            <a:r>
              <a:rPr lang="fr-CH" sz="2000" i="0" u="none" strike="noStrike" dirty="0">
                <a:solidFill>
                  <a:srgbClr val="000000"/>
                </a:solidFill>
                <a:effectLst/>
              </a:rPr>
              <a:t> con l'auto: </a:t>
            </a:r>
            <a:r>
              <a:rPr lang="fr-CH" sz="2000" i="0" u="none" strike="noStrike" dirty="0" err="1">
                <a:solidFill>
                  <a:srgbClr val="000000"/>
                </a:solidFill>
                <a:effectLst/>
              </a:rPr>
              <a:t>capacità</a:t>
            </a:r>
            <a:r>
              <a:rPr lang="fr-CH" sz="2000" i="0" u="none" strike="noStrike" dirty="0">
                <a:solidFill>
                  <a:srgbClr val="000000"/>
                </a:solidFill>
                <a:effectLst/>
              </a:rPr>
              <a:t> </a:t>
            </a:r>
            <a:r>
              <a:rPr lang="fr-CH" sz="2000" i="0" u="none" strike="noStrike" dirty="0" err="1">
                <a:solidFill>
                  <a:srgbClr val="000000"/>
                </a:solidFill>
                <a:effectLst/>
              </a:rPr>
              <a:t>del</a:t>
            </a:r>
            <a:r>
              <a:rPr lang="fr-CH" sz="2000" i="0" u="none" strike="noStrike" dirty="0">
                <a:solidFill>
                  <a:srgbClr val="000000"/>
                </a:solidFill>
                <a:effectLst/>
              </a:rPr>
              <a:t> </a:t>
            </a:r>
            <a:r>
              <a:rPr lang="fr-CH" sz="2000" i="0" u="none" strike="noStrike" dirty="0" err="1">
                <a:solidFill>
                  <a:srgbClr val="000000"/>
                </a:solidFill>
                <a:effectLst/>
              </a:rPr>
              <a:t>serbatoio</a:t>
            </a:r>
            <a:r>
              <a:rPr lang="fr-CH" sz="2000" i="0" u="none" strike="noStrike" dirty="0">
                <a:solidFill>
                  <a:srgbClr val="000000"/>
                </a:solidFill>
                <a:effectLst/>
              </a:rPr>
              <a:t> </a:t>
            </a:r>
            <a:r>
              <a:rPr lang="fr-CH" sz="2000" i="0" u="none" strike="noStrike" dirty="0" err="1">
                <a:solidFill>
                  <a:srgbClr val="000000"/>
                </a:solidFill>
                <a:effectLst/>
              </a:rPr>
              <a:t>utilizzata</a:t>
            </a:r>
            <a:r>
              <a:rPr lang="fr-CH" sz="2000" i="0" u="none" strike="noStrike" dirty="0">
                <a:solidFill>
                  <a:srgbClr val="000000"/>
                </a:solidFill>
                <a:effectLst/>
              </a:rPr>
              <a:t> da </a:t>
            </a:r>
            <a:r>
              <a:rPr lang="fr-CH" sz="2000" i="0" u="none" strike="noStrike" dirty="0" err="1">
                <a:solidFill>
                  <a:srgbClr val="000000"/>
                </a:solidFill>
                <a:effectLst/>
              </a:rPr>
              <a:t>una</a:t>
            </a:r>
            <a:r>
              <a:rPr lang="fr-CH" sz="2000" i="0" u="none" strike="noStrike" dirty="0">
                <a:solidFill>
                  <a:srgbClr val="000000"/>
                </a:solidFill>
                <a:effectLst/>
              </a:rPr>
              <a:t> guida </a:t>
            </a:r>
            <a:r>
              <a:rPr lang="fr-CH" sz="2000" i="0" u="none" strike="noStrike" dirty="0" err="1">
                <a:solidFill>
                  <a:srgbClr val="000000"/>
                </a:solidFill>
                <a:effectLst/>
              </a:rPr>
              <a:t>economica</a:t>
            </a:r>
            <a:r>
              <a:rPr lang="fr-CH" sz="2000" i="0" u="none" strike="noStrike" dirty="0">
                <a:solidFill>
                  <a:srgbClr val="000000"/>
                </a:solidFill>
                <a:effectLst/>
              </a:rPr>
              <a:t>.</a:t>
            </a:r>
          </a:p>
        </p:txBody>
      </p:sp>
      <p:sp>
        <p:nvSpPr>
          <p:cNvPr id="4" name="Titel 2">
            <a:extLst>
              <a:ext uri="{FF2B5EF4-FFF2-40B4-BE49-F238E27FC236}">
                <a16:creationId xmlns:a16="http://schemas.microsoft.com/office/drawing/2014/main" id="{D3E39495-1320-49EC-AB59-CBB4EA70BF2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resistenza</a:t>
            </a:r>
            <a:br>
              <a:rPr lang="fr-FR" sz="2800" dirty="0"/>
            </a:br>
            <a:r>
              <a:rPr lang="de-CH" sz="2800" b="0" kern="0" dirty="0" err="1">
                <a:latin typeface="Arial" panose="020B0604020202020204" pitchFamily="34" charset="0"/>
                <a:cs typeface="Arial" panose="020B0604020202020204" pitchFamily="34" charset="0"/>
              </a:rPr>
              <a:t>Prestazione</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capacità</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BB9B7F40-2F57-26B7-8469-0838F027D03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12</a:t>
            </a:r>
            <a:endParaRPr lang="de-CH" sz="900" dirty="0"/>
          </a:p>
        </p:txBody>
      </p:sp>
    </p:spTree>
    <p:extLst>
      <p:ext uri="{BB962C8B-B14F-4D97-AF65-F5344CB8AC3E}">
        <p14:creationId xmlns:p14="http://schemas.microsoft.com/office/powerpoint/2010/main" val="2776825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592E21-F3D8-DEC6-0F58-6E72A8F795CF}"/>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Energiebereitstellung</a:t>
            </a:r>
            <a:endParaRPr lang="de-CH" dirty="0"/>
          </a:p>
        </p:txBody>
      </p:sp>
      <p:pic>
        <p:nvPicPr>
          <p:cNvPr id="6" name="Picture 7" descr="Abb_42">
            <a:extLst>
              <a:ext uri="{FF2B5EF4-FFF2-40B4-BE49-F238E27FC236}">
                <a16:creationId xmlns:a16="http://schemas.microsoft.com/office/drawing/2014/main" id="{8E4EACC0-AD47-EACD-765E-CA5C9FD63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1561748"/>
            <a:ext cx="7632848" cy="490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
            <a:extLst>
              <a:ext uri="{FF2B5EF4-FFF2-40B4-BE49-F238E27FC236}">
                <a16:creationId xmlns:a16="http://schemas.microsoft.com/office/drawing/2014/main" id="{B33BD9D1-F584-F62F-8014-BF9794794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3000" y="1961813"/>
            <a:ext cx="1858336" cy="120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5">
            <a:extLst>
              <a:ext uri="{FF2B5EF4-FFF2-40B4-BE49-F238E27FC236}">
                <a16:creationId xmlns:a16="http://schemas.microsoft.com/office/drawing/2014/main" id="{461131A0-F457-0D68-9782-9FB3E43508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0376" y="1927518"/>
            <a:ext cx="1144231" cy="172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9D75739-D92B-8DAF-5FEB-1A4FBF4C33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1483" y="1953854"/>
            <a:ext cx="1986212" cy="158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a:extLst>
              <a:ext uri="{FF2B5EF4-FFF2-40B4-BE49-F238E27FC236}">
                <a16:creationId xmlns:a16="http://schemas.microsoft.com/office/drawing/2014/main" id="{AD0B39DC-A04B-391A-297E-2BAE307F266E}"/>
              </a:ext>
            </a:extLst>
          </p:cNvPr>
          <p:cNvSpPr/>
          <p:nvPr/>
        </p:nvSpPr>
        <p:spPr>
          <a:xfrm>
            <a:off x="3392373" y="5373216"/>
            <a:ext cx="903427" cy="39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 name="Ellipse 11">
            <a:extLst>
              <a:ext uri="{FF2B5EF4-FFF2-40B4-BE49-F238E27FC236}">
                <a16:creationId xmlns:a16="http://schemas.microsoft.com/office/drawing/2014/main" id="{98EB1E8A-34A2-6170-A6D4-25D5543660D1}"/>
              </a:ext>
            </a:extLst>
          </p:cNvPr>
          <p:cNvSpPr/>
          <p:nvPr/>
        </p:nvSpPr>
        <p:spPr>
          <a:xfrm>
            <a:off x="6056669" y="5373216"/>
            <a:ext cx="903427" cy="39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2" name="SeitenzahlBenutzerdefiniert">
            <a:extLst>
              <a:ext uri="{FF2B5EF4-FFF2-40B4-BE49-F238E27FC236}">
                <a16:creationId xmlns:a16="http://schemas.microsoft.com/office/drawing/2014/main" id="{BCB304C2-A65B-B2D2-2C8A-0E4B4AC4DC7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388190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p:cNvPicPr>
          <p:nvPr/>
        </p:nvPicPr>
        <p:blipFill>
          <a:blip r:embed="rId3">
            <a:alphaModFix/>
            <a:extLst>
              <a:ext uri="{28A0092B-C50C-407E-A947-70E740481C1C}">
                <a14:useLocalDpi xmlns:a14="http://schemas.microsoft.com/office/drawing/2010/main" val="0"/>
              </a:ext>
            </a:extLst>
          </a:blip>
          <a:srcRect/>
          <a:stretch/>
        </p:blipFill>
        <p:spPr>
          <a:xfrm>
            <a:off x="2026800" y="1558799"/>
            <a:ext cx="7239600" cy="4658400"/>
          </a:xfrm>
          <a:prstGeom prst="rect">
            <a:avLst/>
          </a:prstGeom>
        </p:spPr>
      </p:pic>
      <p:pic>
        <p:nvPicPr>
          <p:cNvPr id="14" name="Image 5">
            <a:extLst>
              <a:ext uri="{FF2B5EF4-FFF2-40B4-BE49-F238E27FC236}">
                <a16:creationId xmlns:a16="http://schemas.microsoft.com/office/drawing/2014/main" id="{B2BEF073-F2E3-42D0-843C-AF278E126E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2069" y="1755684"/>
            <a:ext cx="1253931" cy="18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8800" y="1753200"/>
            <a:ext cx="1956105" cy="126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3085200" y="5162400"/>
            <a:ext cx="990041" cy="425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2" name="Ellipse 11"/>
          <p:cNvSpPr/>
          <p:nvPr/>
        </p:nvSpPr>
        <p:spPr>
          <a:xfrm>
            <a:off x="5619600" y="5162400"/>
            <a:ext cx="990000" cy="425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Titel 2">
            <a:extLst>
              <a:ext uri="{FF2B5EF4-FFF2-40B4-BE49-F238E27FC236}">
                <a16:creationId xmlns:a16="http://schemas.microsoft.com/office/drawing/2014/main" id="{A9394A30-663F-4A46-AAB2-C7C7FB248AFB}"/>
              </a:ext>
            </a:extLst>
          </p:cNvPr>
          <p:cNvSpPr txBox="1">
            <a:spLocks/>
          </p:cNvSpPr>
          <p:nvPr/>
        </p:nvSpPr>
        <p:spPr>
          <a:xfrm>
            <a:off x="2207568" y="243729"/>
            <a:ext cx="8136904" cy="559546"/>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endParaRPr lang="fr-CH" kern="0" dirty="0">
              <a:latin typeface="Arial" panose="020B0604020202020204" pitchFamily="34" charset="0"/>
              <a:cs typeface="Arial" panose="020B0604020202020204" pitchFamily="34" charset="0"/>
            </a:endParaRPr>
          </a:p>
        </p:txBody>
      </p:sp>
      <p:sp>
        <p:nvSpPr>
          <p:cNvPr id="4" name="Titel 3">
            <a:extLst>
              <a:ext uri="{FF2B5EF4-FFF2-40B4-BE49-F238E27FC236}">
                <a16:creationId xmlns:a16="http://schemas.microsoft.com/office/drawing/2014/main" id="{3DF7B2E4-11B9-EAB7-B31E-F3C7614AAB7F}"/>
              </a:ext>
            </a:extLst>
          </p:cNvPr>
          <p:cNvSpPr>
            <a:spLocks noGrp="1"/>
          </p:cNvSpPr>
          <p:nvPr>
            <p:ph type="title"/>
          </p:nvPr>
        </p:nvSpPr>
        <p:spPr>
          <a:xfrm>
            <a:off x="378984" y="336318"/>
            <a:ext cx="10481104" cy="946253"/>
          </a:xfrm>
        </p:spPr>
        <p:txBody>
          <a:bodyPr/>
          <a:lstStyle/>
          <a:p>
            <a:pPr>
              <a:defRPr/>
            </a:pPr>
            <a:r>
              <a:rPr lang="de-CH" kern="0" dirty="0" err="1"/>
              <a:t>Qualités</a:t>
            </a:r>
            <a:r>
              <a:rPr lang="de-CH" kern="0" dirty="0"/>
              <a:t> </a:t>
            </a:r>
            <a:r>
              <a:rPr lang="de-CH" kern="0" dirty="0" err="1"/>
              <a:t>athlétiques</a:t>
            </a:r>
            <a:r>
              <a:rPr lang="de-CH" kern="0" dirty="0"/>
              <a:t> – </a:t>
            </a:r>
            <a:r>
              <a:rPr lang="de-CH" kern="0" dirty="0" err="1"/>
              <a:t>endurance</a:t>
            </a:r>
            <a:br>
              <a:rPr lang="de-CH" kern="0" dirty="0"/>
            </a:br>
            <a:r>
              <a:rPr lang="de-CH" b="0" kern="0" dirty="0" err="1">
                <a:solidFill>
                  <a:srgbClr val="1D1D1D"/>
                </a:solidFill>
              </a:rPr>
              <a:t>A</a:t>
            </a:r>
            <a:r>
              <a:rPr lang="de-CH" b="0" dirty="0" err="1">
                <a:solidFill>
                  <a:srgbClr val="1D1D1D"/>
                </a:solidFill>
              </a:rPr>
              <a:t>pprovisionnement</a:t>
            </a:r>
            <a:r>
              <a:rPr lang="de-CH" b="0" dirty="0">
                <a:solidFill>
                  <a:srgbClr val="1D1D1D"/>
                </a:solidFill>
              </a:rPr>
              <a:t> en </a:t>
            </a:r>
            <a:r>
              <a:rPr lang="de-CH" b="0" dirty="0" err="1">
                <a:solidFill>
                  <a:srgbClr val="1D1D1D"/>
                </a:solidFill>
              </a:rPr>
              <a:t>énergie</a:t>
            </a:r>
            <a:endParaRPr lang="fr-CH" kern="0" dirty="0">
              <a:latin typeface="Arial" panose="020B0604020202020204" pitchFamily="34" charset="0"/>
              <a:cs typeface="Arial" panose="020B0604020202020204" pitchFamily="34" charset="0"/>
            </a:endParaRPr>
          </a:p>
        </p:txBody>
      </p:sp>
      <p:pic>
        <p:nvPicPr>
          <p:cNvPr id="15" name="Image 6">
            <a:extLst>
              <a:ext uri="{FF2B5EF4-FFF2-40B4-BE49-F238E27FC236}">
                <a16:creationId xmlns:a16="http://schemas.microsoft.com/office/drawing/2014/main" id="{7FADDE19-906E-4D48-A45A-97871AFD3FC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3573" y="2054944"/>
            <a:ext cx="2176636" cy="173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itenzahlBenutzerdefiniert">
            <a:extLst>
              <a:ext uri="{FF2B5EF4-FFF2-40B4-BE49-F238E27FC236}">
                <a16:creationId xmlns:a16="http://schemas.microsoft.com/office/drawing/2014/main" id="{06F146F2-FF91-573B-44F0-A02C9EBFCC4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117415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18BBA-9504-5EF9-FEA6-A2873D60F24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604985B5-1E5B-4794-87FA-F116F76735DD}"/>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1C6DA1E7-81A7-D132-8C12-02BD78163025}"/>
              </a:ext>
            </a:extLst>
          </p:cNvPr>
          <p:cNvSpPr>
            <a:spLocks noGrp="1"/>
          </p:cNvSpPr>
          <p:nvPr>
            <p:ph type="title"/>
          </p:nvPr>
        </p:nvSpPr>
        <p:spPr/>
        <p:txBody>
          <a:bodyPr/>
          <a:lstStyle/>
          <a:p>
            <a:r>
              <a:rPr lang="it-IT" dirty="0"/>
              <a:t>Lo sport: molto più di una semplice attività ricreativa </a:t>
            </a:r>
            <a:endParaRPr lang="de-CH" dirty="0"/>
          </a:p>
        </p:txBody>
      </p:sp>
      <p:sp>
        <p:nvSpPr>
          <p:cNvPr id="5" name="Abgerundetes Rechteck 11">
            <a:extLst>
              <a:ext uri="{FF2B5EF4-FFF2-40B4-BE49-F238E27FC236}">
                <a16:creationId xmlns:a16="http://schemas.microsoft.com/office/drawing/2014/main" id="{6CFB5F21-50C4-4705-D519-E82452689B5A}"/>
              </a:ext>
            </a:extLst>
          </p:cNvPr>
          <p:cNvSpPr/>
          <p:nvPr/>
        </p:nvSpPr>
        <p:spPr bwMode="auto">
          <a:xfrm>
            <a:off x="2254549" y="1556792"/>
            <a:ext cx="7682901" cy="1986141"/>
          </a:xfrm>
          <a:prstGeom prst="roundRect">
            <a:avLst/>
          </a:prstGeom>
          <a:solidFill>
            <a:srgbClr val="FFFFCC"/>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marL="411480" algn="ctr">
              <a:spcBef>
                <a:spcPts val="700"/>
              </a:spcBef>
              <a:buClr>
                <a:schemeClr val="tx2"/>
              </a:buClr>
              <a:buSzPct val="95000"/>
            </a:pPr>
            <a:r>
              <a:rPr lang="it-IT" sz="2400" dirty="0"/>
              <a:t>Ciò che viene sollecitato si sviluppa,</a:t>
            </a:r>
          </a:p>
          <a:p>
            <a:pPr marL="411480" algn="ctr">
              <a:spcBef>
                <a:spcPts val="700"/>
              </a:spcBef>
              <a:buClr>
                <a:schemeClr val="tx2"/>
              </a:buClr>
              <a:buSzPct val="95000"/>
            </a:pPr>
            <a:r>
              <a:rPr lang="it-IT" sz="2400" dirty="0"/>
              <a:t>ciò che non viene utilizzato smette di svilupparsi</a:t>
            </a:r>
            <a:endParaRPr lang="de-CH" sz="2400" dirty="0"/>
          </a:p>
        </p:txBody>
      </p:sp>
      <p:sp>
        <p:nvSpPr>
          <p:cNvPr id="6" name="Abgerundetes Rechteck 12">
            <a:extLst>
              <a:ext uri="{FF2B5EF4-FFF2-40B4-BE49-F238E27FC236}">
                <a16:creationId xmlns:a16="http://schemas.microsoft.com/office/drawing/2014/main" id="{227D6E6D-215F-9D6D-7331-9C5169BFB6D0}"/>
              </a:ext>
            </a:extLst>
          </p:cNvPr>
          <p:cNvSpPr/>
          <p:nvPr/>
        </p:nvSpPr>
        <p:spPr bwMode="auto">
          <a:xfrm>
            <a:off x="2254549" y="3929496"/>
            <a:ext cx="7644801" cy="2148316"/>
          </a:xfrm>
          <a:prstGeom prst="roundRect">
            <a:avLst/>
          </a:prstGeom>
          <a:solidFill>
            <a:srgbClr val="DA4314"/>
          </a:solidFill>
          <a:ln w="12700" cap="flat" cmpd="sng" algn="ctr">
            <a:solidFill>
              <a:schemeClr val="tx1"/>
            </a:solidFill>
            <a:prstDash val="solid"/>
            <a:round/>
            <a:headEnd type="none" w="med" len="med"/>
            <a:tailEnd type="none" w="med" len="med"/>
          </a:ln>
          <a:effectLst/>
        </p:spPr>
        <p:txBody>
          <a:bodyPr vert="horz" wrap="square" lIns="91431" tIns="45715" rIns="91431" bIns="45715" numCol="1" rtlCol="0" anchor="ctr" anchorCtr="0" compatLnSpc="1">
            <a:prstTxWarp prst="textNoShape">
              <a:avLst/>
            </a:prstTxWarp>
          </a:bodyPr>
          <a:lstStyle/>
          <a:p>
            <a:pPr algn="ctr" eaLnBrk="1" hangingPunct="1"/>
            <a:r>
              <a:rPr lang="it-IT" altLang="de-DE" sz="2000" dirty="0"/>
              <a:t>La capacità di prestazione fisica costituisce la base per la capacità di sopportare il carico degli impegni militari e di fornire le prestazioni desiderate in situazioni estreme. Il soldato deve essere pronto a sopportare disagi fisici per un lungo periodo di tempo e a svolgere un incarico in condizioni precarie.</a:t>
            </a:r>
            <a:endParaRPr lang="de-CH" altLang="de-DE" sz="2000" dirty="0">
              <a:latin typeface="Arial" pitchFamily="34" charset="0"/>
            </a:endParaRPr>
          </a:p>
        </p:txBody>
      </p:sp>
      <p:sp>
        <p:nvSpPr>
          <p:cNvPr id="3" name="SeitenzahlBenutzerdefiniert">
            <a:extLst>
              <a:ext uri="{FF2B5EF4-FFF2-40B4-BE49-F238E27FC236}">
                <a16:creationId xmlns:a16="http://schemas.microsoft.com/office/drawing/2014/main" id="{4F772CED-6971-FEEA-871B-5CB66C30DA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a:t>
            </a:r>
            <a:endParaRPr lang="de-CH" sz="900" dirty="0"/>
          </a:p>
        </p:txBody>
      </p:sp>
    </p:spTree>
    <p:extLst>
      <p:ext uri="{BB962C8B-B14F-4D97-AF65-F5344CB8AC3E}">
        <p14:creationId xmlns:p14="http://schemas.microsoft.com/office/powerpoint/2010/main" val="274663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8372682-480A-48F5-9C30-C8F4B2FB9943}"/>
              </a:ext>
            </a:extLst>
          </p:cNvPr>
          <p:cNvPicPr>
            <a:picLocks/>
          </p:cNvPicPr>
          <p:nvPr/>
        </p:nvPicPr>
        <p:blipFill>
          <a:blip r:embed="rId3">
            <a:alphaModFix/>
            <a:extLst>
              <a:ext uri="{28A0092B-C50C-407E-A947-70E740481C1C}">
                <a14:useLocalDpi xmlns:a14="http://schemas.microsoft.com/office/drawing/2010/main" val="0"/>
              </a:ext>
            </a:extLst>
          </a:blip>
          <a:stretch>
            <a:fillRect/>
          </a:stretch>
        </p:blipFill>
        <p:spPr>
          <a:xfrm>
            <a:off x="2023200" y="1555200"/>
            <a:ext cx="7243200" cy="4641173"/>
          </a:xfrm>
          <a:prstGeom prst="rect">
            <a:avLst/>
          </a:prstGeom>
        </p:spPr>
      </p:pic>
      <p:sp>
        <p:nvSpPr>
          <p:cNvPr id="11" name="Titel 2">
            <a:extLst>
              <a:ext uri="{FF2B5EF4-FFF2-40B4-BE49-F238E27FC236}">
                <a16:creationId xmlns:a16="http://schemas.microsoft.com/office/drawing/2014/main" id="{A9394A30-663F-4A46-AAB2-C7C7FB248AFB}"/>
              </a:ext>
            </a:extLst>
          </p:cNvPr>
          <p:cNvSpPr txBox="1">
            <a:spLocks/>
          </p:cNvSpPr>
          <p:nvPr/>
        </p:nvSpPr>
        <p:spPr>
          <a:xfrm>
            <a:off x="2207568" y="243729"/>
            <a:ext cx="8136904" cy="559546"/>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endParaRPr lang="fr-CH" kern="0" dirty="0">
              <a:latin typeface="Arial" panose="020B0604020202020204" pitchFamily="34" charset="0"/>
              <a:cs typeface="Arial" panose="020B0604020202020204" pitchFamily="34" charset="0"/>
            </a:endParaRPr>
          </a:p>
        </p:txBody>
      </p:sp>
      <p:sp>
        <p:nvSpPr>
          <p:cNvPr id="4" name="Titel 3">
            <a:extLst>
              <a:ext uri="{FF2B5EF4-FFF2-40B4-BE49-F238E27FC236}">
                <a16:creationId xmlns:a16="http://schemas.microsoft.com/office/drawing/2014/main" id="{3DF7B2E4-11B9-EAB7-B31E-F3C7614AAB7F}"/>
              </a:ext>
            </a:extLst>
          </p:cNvPr>
          <p:cNvSpPr>
            <a:spLocks noGrp="1"/>
          </p:cNvSpPr>
          <p:nvPr>
            <p:ph type="title"/>
          </p:nvPr>
        </p:nvSpPr>
        <p:spPr>
          <a:xfrm>
            <a:off x="378984" y="336318"/>
            <a:ext cx="10481104" cy="946253"/>
          </a:xfrm>
        </p:spPr>
        <p:txBody>
          <a:bodyPr/>
          <a:lstStyle/>
          <a:p>
            <a:r>
              <a:rPr lang="de-CH" kern="0" dirty="0" err="1"/>
              <a:t>Atletica</a:t>
            </a:r>
            <a:r>
              <a:rPr lang="de-CH" kern="0" dirty="0"/>
              <a:t> – </a:t>
            </a:r>
            <a:r>
              <a:rPr lang="de-CH" kern="0" dirty="0" err="1"/>
              <a:t>resistenza</a:t>
            </a:r>
            <a:br>
              <a:rPr lang="fr-FR" dirty="0"/>
            </a:br>
            <a:r>
              <a:rPr lang="fr-CH" b="0" kern="0" dirty="0" err="1"/>
              <a:t>Fornitura</a:t>
            </a:r>
            <a:r>
              <a:rPr lang="fr-CH" b="0" kern="0" dirty="0"/>
              <a:t> di </a:t>
            </a:r>
            <a:r>
              <a:rPr lang="fr-CH" b="0" kern="0" dirty="0" err="1"/>
              <a:t>energia</a:t>
            </a:r>
            <a:endParaRPr lang="it-IT" dirty="0"/>
          </a:p>
        </p:txBody>
      </p:sp>
      <p:sp>
        <p:nvSpPr>
          <p:cNvPr id="14" name="Ellipse 13">
            <a:extLst>
              <a:ext uri="{FF2B5EF4-FFF2-40B4-BE49-F238E27FC236}">
                <a16:creationId xmlns:a16="http://schemas.microsoft.com/office/drawing/2014/main" id="{86692DF6-AFA3-4C36-8433-48C3C59B11F6}"/>
              </a:ext>
            </a:extLst>
          </p:cNvPr>
          <p:cNvSpPr/>
          <p:nvPr/>
        </p:nvSpPr>
        <p:spPr>
          <a:xfrm>
            <a:off x="3060000" y="5162400"/>
            <a:ext cx="990041" cy="425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defRPr/>
            </a:pPr>
            <a:endParaRPr lang="de-CH" dirty="0"/>
          </a:p>
        </p:txBody>
      </p:sp>
      <p:sp>
        <p:nvSpPr>
          <p:cNvPr id="15" name="Ellipse 14">
            <a:extLst>
              <a:ext uri="{FF2B5EF4-FFF2-40B4-BE49-F238E27FC236}">
                <a16:creationId xmlns:a16="http://schemas.microsoft.com/office/drawing/2014/main" id="{A5C3C4E0-689D-41D6-ACA1-ED0509C6CC21}"/>
              </a:ext>
            </a:extLst>
          </p:cNvPr>
          <p:cNvSpPr/>
          <p:nvPr/>
        </p:nvSpPr>
        <p:spPr>
          <a:xfrm>
            <a:off x="5594400" y="5162400"/>
            <a:ext cx="990041" cy="425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CH"/>
            </a:defPPr>
            <a:lvl1pPr algn="l" rtl="0" fontAlgn="base">
              <a:spcBef>
                <a:spcPct val="0"/>
              </a:spcBef>
              <a:spcAft>
                <a:spcPct val="0"/>
              </a:spcAft>
              <a:defRPr sz="1400" kern="1200">
                <a:solidFill>
                  <a:schemeClr val="lt1"/>
                </a:solidFill>
                <a:latin typeface="+mn-lt"/>
                <a:ea typeface="+mn-ea"/>
                <a:cs typeface="+mn-cs"/>
              </a:defRPr>
            </a:lvl1pPr>
            <a:lvl2pPr marL="457200" algn="l" rtl="0" fontAlgn="base">
              <a:spcBef>
                <a:spcPct val="0"/>
              </a:spcBef>
              <a:spcAft>
                <a:spcPct val="0"/>
              </a:spcAft>
              <a:defRPr sz="1400" kern="1200">
                <a:solidFill>
                  <a:schemeClr val="lt1"/>
                </a:solidFill>
                <a:latin typeface="+mn-lt"/>
                <a:ea typeface="+mn-ea"/>
                <a:cs typeface="+mn-cs"/>
              </a:defRPr>
            </a:lvl2pPr>
            <a:lvl3pPr marL="914400" algn="l" rtl="0" fontAlgn="base">
              <a:spcBef>
                <a:spcPct val="0"/>
              </a:spcBef>
              <a:spcAft>
                <a:spcPct val="0"/>
              </a:spcAft>
              <a:defRPr sz="1400" kern="1200">
                <a:solidFill>
                  <a:schemeClr val="lt1"/>
                </a:solidFill>
                <a:latin typeface="+mn-lt"/>
                <a:ea typeface="+mn-ea"/>
                <a:cs typeface="+mn-cs"/>
              </a:defRPr>
            </a:lvl3pPr>
            <a:lvl4pPr marL="1371600" algn="l" rtl="0" fontAlgn="base">
              <a:spcBef>
                <a:spcPct val="0"/>
              </a:spcBef>
              <a:spcAft>
                <a:spcPct val="0"/>
              </a:spcAft>
              <a:defRPr sz="1400" kern="1200">
                <a:solidFill>
                  <a:schemeClr val="lt1"/>
                </a:solidFill>
                <a:latin typeface="+mn-lt"/>
                <a:ea typeface="+mn-ea"/>
                <a:cs typeface="+mn-cs"/>
              </a:defRPr>
            </a:lvl4pPr>
            <a:lvl5pPr marL="1828800" algn="l" rtl="0" fontAlgn="base">
              <a:spcBef>
                <a:spcPct val="0"/>
              </a:spcBef>
              <a:spcAft>
                <a:spcPct val="0"/>
              </a:spcAft>
              <a:defRPr sz="1400" kern="1200">
                <a:solidFill>
                  <a:schemeClr val="lt1"/>
                </a:solidFill>
                <a:latin typeface="+mn-lt"/>
                <a:ea typeface="+mn-ea"/>
                <a:cs typeface="+mn-cs"/>
              </a:defRPr>
            </a:lvl5pPr>
            <a:lvl6pPr marL="2286000" algn="l" defTabSz="914400" rtl="0" eaLnBrk="1" latinLnBrk="0" hangingPunct="1">
              <a:defRPr sz="1400" kern="1200">
                <a:solidFill>
                  <a:schemeClr val="lt1"/>
                </a:solidFill>
                <a:latin typeface="+mn-lt"/>
                <a:ea typeface="+mn-ea"/>
                <a:cs typeface="+mn-cs"/>
              </a:defRPr>
            </a:lvl6pPr>
            <a:lvl7pPr marL="2743200" algn="l" defTabSz="914400" rtl="0" eaLnBrk="1" latinLnBrk="0" hangingPunct="1">
              <a:defRPr sz="1400" kern="1200">
                <a:solidFill>
                  <a:schemeClr val="lt1"/>
                </a:solidFill>
                <a:latin typeface="+mn-lt"/>
                <a:ea typeface="+mn-ea"/>
                <a:cs typeface="+mn-cs"/>
              </a:defRPr>
            </a:lvl7pPr>
            <a:lvl8pPr marL="3200400" algn="l" defTabSz="914400" rtl="0" eaLnBrk="1" latinLnBrk="0" hangingPunct="1">
              <a:defRPr sz="1400" kern="1200">
                <a:solidFill>
                  <a:schemeClr val="lt1"/>
                </a:solidFill>
                <a:latin typeface="+mn-lt"/>
                <a:ea typeface="+mn-ea"/>
                <a:cs typeface="+mn-cs"/>
              </a:defRPr>
            </a:lvl8pPr>
            <a:lvl9pPr marL="3657600" algn="l" defTabSz="914400" rtl="0" eaLnBrk="1" latinLnBrk="0" hangingPunct="1">
              <a:defRPr sz="1400" kern="1200">
                <a:solidFill>
                  <a:schemeClr val="lt1"/>
                </a:solidFill>
                <a:latin typeface="+mn-lt"/>
                <a:ea typeface="+mn-ea"/>
                <a:cs typeface="+mn-cs"/>
              </a:defRPr>
            </a:lvl9pPr>
          </a:lstStyle>
          <a:p>
            <a:pPr algn="ctr">
              <a:defRPr/>
            </a:pPr>
            <a:endParaRPr lang="de-CH" dirty="0"/>
          </a:p>
        </p:txBody>
      </p:sp>
      <p:pic>
        <p:nvPicPr>
          <p:cNvPr id="10" name="Image 4">
            <a:extLst>
              <a:ext uri="{FF2B5EF4-FFF2-40B4-BE49-F238E27FC236}">
                <a16:creationId xmlns:a16="http://schemas.microsoft.com/office/drawing/2014/main" id="{35EE4F19-4FF3-40BC-BBC4-9DFE723AA2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9616" y="1751944"/>
            <a:ext cx="1956105" cy="126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5">
            <a:extLst>
              <a:ext uri="{FF2B5EF4-FFF2-40B4-BE49-F238E27FC236}">
                <a16:creationId xmlns:a16="http://schemas.microsoft.com/office/drawing/2014/main" id="{F55FF4ED-C638-4091-A628-1614E72DB7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2069" y="1755684"/>
            <a:ext cx="1253931" cy="18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6">
            <a:extLst>
              <a:ext uri="{FF2B5EF4-FFF2-40B4-BE49-F238E27FC236}">
                <a16:creationId xmlns:a16="http://schemas.microsoft.com/office/drawing/2014/main" id="{7D47B235-4270-492E-AE45-94CBE2DEA95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3573" y="2054944"/>
            <a:ext cx="2176636" cy="173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itenzahlBenutzerdefiniert">
            <a:extLst>
              <a:ext uri="{FF2B5EF4-FFF2-40B4-BE49-F238E27FC236}">
                <a16:creationId xmlns:a16="http://schemas.microsoft.com/office/drawing/2014/main" id="{CF2B6222-B25A-E1D2-B2AD-0B35CC85A9D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13</a:t>
            </a:r>
            <a:endParaRPr lang="de-CH" sz="900" dirty="0"/>
          </a:p>
        </p:txBody>
      </p:sp>
    </p:spTree>
    <p:extLst>
      <p:ext uri="{BB962C8B-B14F-4D97-AF65-F5344CB8AC3E}">
        <p14:creationId xmlns:p14="http://schemas.microsoft.com/office/powerpoint/2010/main" val="282092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FCB7214-4D79-524A-2E4A-C844E2BD3C4E}"/>
              </a:ext>
            </a:extLst>
          </p:cNvPr>
          <p:cNvSpPr>
            <a:spLocks noGrp="1"/>
          </p:cNvSpPr>
          <p:nvPr>
            <p:ph idx="1"/>
          </p:nvPr>
        </p:nvSpPr>
        <p:spPr/>
        <p:txBody>
          <a:bodyPr/>
          <a:lstStyle/>
          <a:p>
            <a:endParaRPr lang="de-CH" dirty="0"/>
          </a:p>
        </p:txBody>
      </p:sp>
      <p:sp>
        <p:nvSpPr>
          <p:cNvPr id="4" name="Titel 3">
            <a:extLst>
              <a:ext uri="{FF2B5EF4-FFF2-40B4-BE49-F238E27FC236}">
                <a16:creationId xmlns:a16="http://schemas.microsoft.com/office/drawing/2014/main" id="{6F1BF5DB-5FEC-7EBF-E8AE-9A53ADB30AD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Ziele und Effekte des Ausdauertrainings</a:t>
            </a:r>
            <a:endParaRPr lang="de-CH" dirty="0"/>
          </a:p>
        </p:txBody>
      </p:sp>
      <p:graphicFrame>
        <p:nvGraphicFramePr>
          <p:cNvPr id="5" name="Diagramm 4">
            <a:extLst>
              <a:ext uri="{FF2B5EF4-FFF2-40B4-BE49-F238E27FC236}">
                <a16:creationId xmlns:a16="http://schemas.microsoft.com/office/drawing/2014/main" id="{6850DF4C-ACF4-2D9F-4EDE-D73E7D4BE193}"/>
              </a:ext>
            </a:extLst>
          </p:cNvPr>
          <p:cNvGraphicFramePr/>
          <p:nvPr>
            <p:extLst>
              <p:ext uri="{D42A27DB-BD31-4B8C-83A1-F6EECF244321}">
                <p14:modId xmlns:p14="http://schemas.microsoft.com/office/powerpoint/2010/main" val="4035361047"/>
              </p:ext>
            </p:extLst>
          </p:nvPr>
        </p:nvGraphicFramePr>
        <p:xfrm>
          <a:off x="2090466" y="1498477"/>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30279539-110A-F573-05DC-284C9AE9C71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0873" y="1398940"/>
            <a:ext cx="1881195" cy="17102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09630B0E-3E86-C0D2-2636-383D45D4BAF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5070" y="5142763"/>
            <a:ext cx="1761860" cy="16859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EF4BD9C7-5596-110B-C417-7BD25BF420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7724" y="4388386"/>
            <a:ext cx="1721670" cy="17102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0BF99510-B596-7E1E-9E06-B14C2F5623A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31569" y="2119036"/>
            <a:ext cx="1666875" cy="17102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9475EFDE-8FED-9669-32F3-DDB89AB1B2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1186" y="4388386"/>
            <a:ext cx="1710228" cy="17102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5A97E00E-DF97-806B-CB81-DECAF363CC4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7369" y="2119036"/>
            <a:ext cx="1674045" cy="17102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DDFCA3A9-35F0-1D8C-3E16-D6863F2AC74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0885" y="3255862"/>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AE514F9D-4708-3367-C51D-02B217E851C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16567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C9B04612-4DEC-4605-9D7C-CE5AD8A699D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84F8A92A-B79C-2472-1B5F-20B941979CA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39606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2">
            <a:extLst>
              <a:ext uri="{FF2B5EF4-FFF2-40B4-BE49-F238E27FC236}">
                <a16:creationId xmlns:a16="http://schemas.microsoft.com/office/drawing/2014/main" id="{C9561486-8927-084A-BFAD-84526474827F}"/>
              </a:ext>
            </a:extLst>
          </p:cNvPr>
          <p:cNvGraphicFramePr/>
          <p:nvPr/>
        </p:nvGraphicFramePr>
        <p:xfrm>
          <a:off x="2090466" y="1484784"/>
          <a:ext cx="8011068" cy="5220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U80840771\AppData\Local\Microsoft\Windows\Temporary Internet Files\Content.IE5\MAAXOSMG\sigmund-freud11[1].jpg">
            <a:extLst>
              <a:ext uri="{FF2B5EF4-FFF2-40B4-BE49-F238E27FC236}">
                <a16:creationId xmlns:a16="http://schemas.microsoft.com/office/drawing/2014/main" id="{5C4C81D1-DAFC-314B-95B4-0249F23A10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1884" y="1351938"/>
            <a:ext cx="1853459" cy="17413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4" descr="Bildergebnis für immunsystem">
            <a:hlinkClick r:id="rId9"/>
            <a:extLst>
              <a:ext uri="{FF2B5EF4-FFF2-40B4-BE49-F238E27FC236}">
                <a16:creationId xmlns:a16="http://schemas.microsoft.com/office/drawing/2014/main" id="{C4075A3F-DB58-4E40-A941-088DFF09F9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5588" y="5068636"/>
            <a:ext cx="1819755" cy="174132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5" descr="C:\Users\U80840771\AppData\Local\Microsoft\Windows\Temporary Internet Files\Content.IE5\MAAXOSMG\Muskelnhalsundruecken[1].jpg">
            <a:extLst>
              <a:ext uri="{FF2B5EF4-FFF2-40B4-BE49-F238E27FC236}">
                <a16:creationId xmlns:a16="http://schemas.microsoft.com/office/drawing/2014/main" id="{B5C376DF-B6A3-8448-82C6-57B8633617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2253" y="4342005"/>
            <a:ext cx="1755223"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8" descr="Bildergebnis für herz-kreislaufsystem">
            <a:hlinkClick r:id="rId12"/>
            <a:extLst>
              <a:ext uri="{FF2B5EF4-FFF2-40B4-BE49-F238E27FC236}">
                <a16:creationId xmlns:a16="http://schemas.microsoft.com/office/drawing/2014/main" id="{1E763B63-DDBF-4045-9F76-4B24107FC3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4172" y="2084691"/>
            <a:ext cx="1699359" cy="17435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descr="C:\Users\U80840771\AppData\Local\Microsoft\Windows\Temporary Internet Files\Content.IE5\NGDAN7U0\2825dc2dcc5762ae52586150eaee8fa7[1].jpg">
            <a:extLst>
              <a:ext uri="{FF2B5EF4-FFF2-40B4-BE49-F238E27FC236}">
                <a16:creationId xmlns:a16="http://schemas.microsoft.com/office/drawing/2014/main" id="{35BEC54E-998A-6C46-89D4-3901CE747D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715" y="4342004"/>
            <a:ext cx="1755223" cy="17552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C:\Users\U80840771\AppData\Local\Microsoft\Windows\Temporary Internet Files\Content.IE5\UX2PAVXP\hoher-blutdruck-gesunde-ernährung-diät[1].jpg">
            <a:extLst>
              <a:ext uri="{FF2B5EF4-FFF2-40B4-BE49-F238E27FC236}">
                <a16:creationId xmlns:a16="http://schemas.microsoft.com/office/drawing/2014/main" id="{D07B1AB6-18E0-DA47-8D7A-E95D166F1A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4761" y="2060990"/>
            <a:ext cx="1718086" cy="175522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9" descr="C:\Users\U80840771\AppData\Local\Microsoft\Windows\Temporary Internet Files\Content.IE5\03JEKBK7\Ausdauer-Training-sportarten-fahrradfahren-lang[1].jpg">
            <a:extLst>
              <a:ext uri="{FF2B5EF4-FFF2-40B4-BE49-F238E27FC236}">
                <a16:creationId xmlns:a16="http://schemas.microsoft.com/office/drawing/2014/main" id="{31F132AA-A653-8549-B282-7A5FDB7598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45415" y="3209480"/>
            <a:ext cx="1695933" cy="17435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Titel 2">
            <a:extLst>
              <a:ext uri="{FF2B5EF4-FFF2-40B4-BE49-F238E27FC236}">
                <a16:creationId xmlns:a16="http://schemas.microsoft.com/office/drawing/2014/main" id="{1AB80EDF-1845-4E3D-9677-7E71C30FE4D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2FAB33B4-9428-0747-2DB9-28F34852F3F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14</a:t>
            </a:r>
            <a:endParaRPr lang="de-CH" sz="900" dirty="0"/>
          </a:p>
        </p:txBody>
      </p:sp>
    </p:spTree>
    <p:extLst>
      <p:ext uri="{BB962C8B-B14F-4D97-AF65-F5344CB8AC3E}">
        <p14:creationId xmlns:p14="http://schemas.microsoft.com/office/powerpoint/2010/main" val="24964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23629936-1428-3F4C-9C2D-C5769FDA5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29"/>
          <a:stretch/>
        </p:blipFill>
        <p:spPr bwMode="auto">
          <a:xfrm>
            <a:off x="1800224" y="1556792"/>
            <a:ext cx="859155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2">
            <a:extLst>
              <a:ext uri="{FF2B5EF4-FFF2-40B4-BE49-F238E27FC236}">
                <a16:creationId xmlns:a16="http://schemas.microsoft.com/office/drawing/2014/main" id="{2630B2D7-A9C7-4195-8CA9-360E1B1FE8C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Ausdauertrainings</a:t>
            </a:r>
          </a:p>
        </p:txBody>
      </p:sp>
      <p:sp>
        <p:nvSpPr>
          <p:cNvPr id="2" name="SeitenzahlBenutzerdefiniert">
            <a:extLst>
              <a:ext uri="{FF2B5EF4-FFF2-40B4-BE49-F238E27FC236}">
                <a16:creationId xmlns:a16="http://schemas.microsoft.com/office/drawing/2014/main" id="{9C7BE8F2-0B31-B719-399A-C873A737A71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421614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3BBD-DBCB-5869-43F2-E7B179F78451}"/>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D9345354-6846-7B53-897E-FE8900BDD0F0}"/>
              </a:ext>
            </a:extLst>
          </p:cNvPr>
          <p:cNvPicPr/>
          <p:nvPr/>
        </p:nvPicPr>
        <p:blipFill rotWithShape="1">
          <a:blip r:embed="rId3">
            <a:extLst>
              <a:ext uri="{28A0092B-C50C-407E-A947-70E740481C1C}">
                <a14:useLocalDpi xmlns:a14="http://schemas.microsoft.com/office/drawing/2010/main" val="0"/>
              </a:ext>
            </a:extLst>
          </a:blip>
          <a:srcRect b="7143"/>
          <a:stretch/>
        </p:blipFill>
        <p:spPr bwMode="auto">
          <a:xfrm>
            <a:off x="1980084" y="1628800"/>
            <a:ext cx="8231832" cy="4680519"/>
          </a:xfrm>
          <a:prstGeom prst="rect">
            <a:avLst/>
          </a:prstGeom>
          <a:noFill/>
          <a:ln>
            <a:noFill/>
          </a:ln>
        </p:spPr>
      </p:pic>
      <p:sp>
        <p:nvSpPr>
          <p:cNvPr id="4" name="Titel 2">
            <a:extLst>
              <a:ext uri="{FF2B5EF4-FFF2-40B4-BE49-F238E27FC236}">
                <a16:creationId xmlns:a16="http://schemas.microsoft.com/office/drawing/2014/main" id="{E4E912C3-D84E-4F39-8895-BA510076375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d’endurance</a:t>
            </a:r>
            <a:endParaRPr lang="de-CH" sz="2800" b="0" kern="0" dirty="0">
              <a:latin typeface="Arial" panose="020B0604020202020204" pitchFamily="34" charset="0"/>
              <a:cs typeface="Arial" panose="020B0604020202020204" pitchFamily="34" charset="0"/>
            </a:endParaRPr>
          </a:p>
        </p:txBody>
      </p:sp>
      <p:sp>
        <p:nvSpPr>
          <p:cNvPr id="3" name="SeitenzahlBenutzerdefiniert">
            <a:extLst>
              <a:ext uri="{FF2B5EF4-FFF2-40B4-BE49-F238E27FC236}">
                <a16:creationId xmlns:a16="http://schemas.microsoft.com/office/drawing/2014/main" id="{24591015-82B6-7724-82A4-1563EF76358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3161445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a:extLst>
              <a:ext uri="{FF2B5EF4-FFF2-40B4-BE49-F238E27FC236}">
                <a16:creationId xmlns:a16="http://schemas.microsoft.com/office/drawing/2014/main" id="{5E5CA1BE-C614-CAD4-29AC-A12D716F8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5" y="1628800"/>
            <a:ext cx="8407390" cy="4543486"/>
          </a:xfrm>
          <a:prstGeom prst="rect">
            <a:avLst/>
          </a:prstGeom>
        </p:spPr>
      </p:pic>
      <p:sp>
        <p:nvSpPr>
          <p:cNvPr id="5" name="Titel 2">
            <a:extLst>
              <a:ext uri="{FF2B5EF4-FFF2-40B4-BE49-F238E27FC236}">
                <a16:creationId xmlns:a16="http://schemas.microsoft.com/office/drawing/2014/main" id="{F8E4C8F0-3521-4B92-936C-5FC7F422F29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fr-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di </a:t>
            </a:r>
            <a:r>
              <a:rPr lang="fr-CH" sz="2800" b="0" kern="0" dirty="0" err="1">
                <a:latin typeface="Arial" panose="020B0604020202020204" pitchFamily="34" charset="0"/>
                <a:cs typeface="Arial" panose="020B0604020202020204" pitchFamily="34" charset="0"/>
              </a:rPr>
              <a:t>resistenza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83B6C4C3-AB99-C724-79D8-B8A8E540D61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15</a:t>
            </a:r>
            <a:endParaRPr lang="de-CH" sz="900" dirty="0"/>
          </a:p>
        </p:txBody>
      </p:sp>
    </p:spTree>
    <p:extLst>
      <p:ext uri="{BB962C8B-B14F-4D97-AF65-F5344CB8AC3E}">
        <p14:creationId xmlns:p14="http://schemas.microsoft.com/office/powerpoint/2010/main" val="2238158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6A8063C-01CD-8CD6-9E70-09B5D91CFFF7}"/>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Methodische Aspekte des Ausdauertrainings</a:t>
            </a:r>
            <a:endParaRPr lang="de-CH" dirty="0"/>
          </a:p>
        </p:txBody>
      </p:sp>
      <p:pic>
        <p:nvPicPr>
          <p:cNvPr id="8" name="Picture 3" descr="Bro_esa_d_4_Verhältnis.jpg">
            <a:extLst>
              <a:ext uri="{FF2B5EF4-FFF2-40B4-BE49-F238E27FC236}">
                <a16:creationId xmlns:a16="http://schemas.microsoft.com/office/drawing/2014/main" id="{9B889777-3C47-D6D8-2B80-897C73638B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5636" y="2276872"/>
            <a:ext cx="6120680" cy="2662906"/>
          </a:xfrm>
          <a:prstGeom prst="rect">
            <a:avLst/>
          </a:prstGeom>
          <a:noFill/>
          <a:ln>
            <a:noFill/>
          </a:ln>
        </p:spPr>
      </p:pic>
      <p:pic>
        <p:nvPicPr>
          <p:cNvPr id="2" name="Picture 3">
            <a:extLst>
              <a:ext uri="{FF2B5EF4-FFF2-40B4-BE49-F238E27FC236}">
                <a16:creationId xmlns:a16="http://schemas.microsoft.com/office/drawing/2014/main" id="{E4F5F2F4-127E-854B-F4C5-8EB065768D6B}"/>
              </a:ext>
            </a:extLst>
          </p:cNvPr>
          <p:cNvPicPr>
            <a:picLocks noChangeAspect="1"/>
          </p:cNvPicPr>
          <p:nvPr/>
        </p:nvPicPr>
        <p:blipFill rotWithShape="1">
          <a:blip r:embed="rId4"/>
          <a:srcRect t="315" b="315"/>
          <a:stretch/>
        </p:blipFill>
        <p:spPr>
          <a:xfrm>
            <a:off x="478277" y="2060333"/>
            <a:ext cx="5217359" cy="3240000"/>
          </a:xfrm>
          <a:prstGeom prst="rect">
            <a:avLst/>
          </a:prstGeom>
        </p:spPr>
      </p:pic>
      <p:sp>
        <p:nvSpPr>
          <p:cNvPr id="3" name="SeitenzahlBenutzerdefiniert">
            <a:extLst>
              <a:ext uri="{FF2B5EF4-FFF2-40B4-BE49-F238E27FC236}">
                <a16:creationId xmlns:a16="http://schemas.microsoft.com/office/drawing/2014/main" id="{1D5886F9-B50C-B2A2-1AE2-CD23247FD93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778685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BD5A-AA1C-2659-0CB2-EE9ACF6C6D29}"/>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5F05E749-8C3C-4A2C-91F7-DA0E01D5C1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fr-FR" sz="2800" dirty="0"/>
            </a:br>
            <a:r>
              <a:rPr lang="fr-FR" sz="2800" b="0" dirty="0"/>
              <a:t>Aspect méthodologique de l’entrainement de </a:t>
            </a:r>
            <a:r>
              <a:rPr lang="fr-CH" sz="2800" b="0" dirty="0"/>
              <a:t>l’endurance</a:t>
            </a:r>
            <a:endParaRPr lang="de-CH" sz="2800" b="0" dirty="0"/>
          </a:p>
        </p:txBody>
      </p:sp>
      <p:pic>
        <p:nvPicPr>
          <p:cNvPr id="9" name="Grafik 8">
            <a:extLst>
              <a:ext uri="{FF2B5EF4-FFF2-40B4-BE49-F238E27FC236}">
                <a16:creationId xmlns:a16="http://schemas.microsoft.com/office/drawing/2014/main" id="{C1D02787-B64A-060B-251B-84D14B7B85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73" y="2205224"/>
            <a:ext cx="5183277" cy="3240000"/>
          </a:xfrm>
          <a:prstGeom prst="rect">
            <a:avLst/>
          </a:prstGeom>
        </p:spPr>
      </p:pic>
      <p:pic>
        <p:nvPicPr>
          <p:cNvPr id="4" name="Grafik 3" descr="Ein Bild, das Text, Screenshot, Schrift, Design enthält.&#10;&#10;KI-generierte Inhalte können fehlerhaft sein.">
            <a:extLst>
              <a:ext uri="{FF2B5EF4-FFF2-40B4-BE49-F238E27FC236}">
                <a16:creationId xmlns:a16="http://schemas.microsoft.com/office/drawing/2014/main" id="{C0218772-E5CA-3669-12D3-B579E6D22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920" y="2205224"/>
            <a:ext cx="6453589" cy="2376000"/>
          </a:xfrm>
          <a:prstGeom prst="rect">
            <a:avLst/>
          </a:prstGeom>
        </p:spPr>
      </p:pic>
      <p:sp>
        <p:nvSpPr>
          <p:cNvPr id="2" name="SeitenzahlBenutzerdefiniert">
            <a:extLst>
              <a:ext uri="{FF2B5EF4-FFF2-40B4-BE49-F238E27FC236}">
                <a16:creationId xmlns:a16="http://schemas.microsoft.com/office/drawing/2014/main" id="{3D31BFD2-D6E8-9E02-7A08-41DD7F23405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1792097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25D5-9409-BA82-13A5-13AE3B4AD1E8}"/>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224467BB-C385-4673-807A-A08B676B00E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di resistenza</a:t>
            </a:r>
            <a:endParaRPr lang="de-CH" sz="2800" b="0" kern="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16F63035-376B-3651-A6FD-9DD3E05229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51" y="2205224"/>
            <a:ext cx="5166099" cy="3240000"/>
          </a:xfrm>
          <a:prstGeom prst="rect">
            <a:avLst/>
          </a:prstGeom>
        </p:spPr>
      </p:pic>
      <p:pic>
        <p:nvPicPr>
          <p:cNvPr id="6" name="Grafik 5" descr="Ein Bild, das Text, Screenshot, Schrift, Design enthält.&#10;&#10;KI-generierte Inhalte können fehlerhaft sein.">
            <a:extLst>
              <a:ext uri="{FF2B5EF4-FFF2-40B4-BE49-F238E27FC236}">
                <a16:creationId xmlns:a16="http://schemas.microsoft.com/office/drawing/2014/main" id="{42F91614-2B24-DA68-2AD1-71DB965C6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105" y="2205224"/>
            <a:ext cx="6160244" cy="2268000"/>
          </a:xfrm>
          <a:prstGeom prst="rect">
            <a:avLst/>
          </a:prstGeom>
        </p:spPr>
      </p:pic>
      <p:sp>
        <p:nvSpPr>
          <p:cNvPr id="2" name="SeitenzahlBenutzerdefiniert">
            <a:extLst>
              <a:ext uri="{FF2B5EF4-FFF2-40B4-BE49-F238E27FC236}">
                <a16:creationId xmlns:a16="http://schemas.microsoft.com/office/drawing/2014/main" id="{8E537038-867D-F27E-DF89-7577DDA4221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16</a:t>
            </a:r>
            <a:endParaRPr lang="de-CH" sz="900" dirty="0"/>
          </a:p>
        </p:txBody>
      </p:sp>
    </p:spTree>
    <p:extLst>
      <p:ext uri="{BB962C8B-B14F-4D97-AF65-F5344CB8AC3E}">
        <p14:creationId xmlns:p14="http://schemas.microsoft.com/office/powerpoint/2010/main" val="136549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2A324-47AC-2E0D-AC70-42553916F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EBAA07-E61C-6020-E1F9-EA99DB420A78}"/>
              </a:ext>
            </a:extLst>
          </p:cNvPr>
          <p:cNvSpPr>
            <a:spLocks noGrp="1"/>
          </p:cNvSpPr>
          <p:nvPr>
            <p:ph type="title"/>
          </p:nvPr>
        </p:nvSpPr>
        <p:spPr/>
        <p:txBody>
          <a:bodyPr/>
          <a:lstStyle/>
          <a:p>
            <a:r>
              <a:rPr lang="de-DE" dirty="0"/>
              <a:t>Es ist nie zu spät, um körperlich aktiv zu werden!</a:t>
            </a:r>
            <a:endParaRPr lang="de-DE" b="0" dirty="0"/>
          </a:p>
        </p:txBody>
      </p:sp>
      <p:pic>
        <p:nvPicPr>
          <p:cNvPr id="5" name="Image 4">
            <a:extLst>
              <a:ext uri="{FF2B5EF4-FFF2-40B4-BE49-F238E27FC236}">
                <a16:creationId xmlns:a16="http://schemas.microsoft.com/office/drawing/2014/main" id="{995FF272-BFCC-4CFB-9D4F-2F03DBB4FC7A}"/>
              </a:ext>
            </a:extLst>
          </p:cNvPr>
          <p:cNvPicPr>
            <a:picLocks noChangeAspect="1"/>
          </p:cNvPicPr>
          <p:nvPr/>
        </p:nvPicPr>
        <p:blipFill>
          <a:blip r:embed="rId3"/>
          <a:stretch>
            <a:fillRect/>
          </a:stretch>
        </p:blipFill>
        <p:spPr>
          <a:xfrm>
            <a:off x="1703512" y="1563368"/>
            <a:ext cx="8569529" cy="4536000"/>
          </a:xfrm>
          <a:prstGeom prst="rect">
            <a:avLst/>
          </a:prstGeom>
        </p:spPr>
      </p:pic>
      <p:pic>
        <p:nvPicPr>
          <p:cNvPr id="6" name="Image 5">
            <a:hlinkClick r:id="rId4"/>
            <a:extLst>
              <a:ext uri="{FF2B5EF4-FFF2-40B4-BE49-F238E27FC236}">
                <a16:creationId xmlns:a16="http://schemas.microsoft.com/office/drawing/2014/main" id="{E9894F51-3A3C-4004-84D2-5E056FF9F7FA}"/>
              </a:ext>
            </a:extLst>
          </p:cNvPr>
          <p:cNvPicPr>
            <a:picLocks noChangeAspect="1"/>
          </p:cNvPicPr>
          <p:nvPr/>
        </p:nvPicPr>
        <p:blipFill>
          <a:blip r:embed="rId5"/>
          <a:stretch>
            <a:fillRect/>
          </a:stretch>
        </p:blipFill>
        <p:spPr>
          <a:xfrm>
            <a:off x="378984" y="1563368"/>
            <a:ext cx="425472" cy="425472"/>
          </a:xfrm>
          <a:prstGeom prst="rect">
            <a:avLst/>
          </a:prstGeom>
        </p:spPr>
      </p:pic>
      <p:sp>
        <p:nvSpPr>
          <p:cNvPr id="3" name="SeitenzahlBenutzerdefiniert">
            <a:extLst>
              <a:ext uri="{FF2B5EF4-FFF2-40B4-BE49-F238E27FC236}">
                <a16:creationId xmlns:a16="http://schemas.microsoft.com/office/drawing/2014/main" id="{C0699186-56DF-7D3A-9F8B-EBBBC6880C2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a:t>
            </a:r>
            <a:endParaRPr lang="de-CH" sz="900" dirty="0"/>
          </a:p>
        </p:txBody>
      </p:sp>
    </p:spTree>
    <p:extLst>
      <p:ext uri="{BB962C8B-B14F-4D97-AF65-F5344CB8AC3E}">
        <p14:creationId xmlns:p14="http://schemas.microsoft.com/office/powerpoint/2010/main" val="3339074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EEDD-0ED1-4655-53FA-65C1EC7184C7}"/>
            </a:ext>
          </a:extLst>
        </p:cNvPr>
        <p:cNvGrpSpPr/>
        <p:nvPr/>
      </p:nvGrpSpPr>
      <p:grpSpPr>
        <a:xfrm>
          <a:off x="0" y="0"/>
          <a:ext cx="0" cy="0"/>
          <a:chOff x="0" y="0"/>
          <a:chExt cx="0" cy="0"/>
        </a:xfrm>
      </p:grpSpPr>
      <p:sp>
        <p:nvSpPr>
          <p:cNvPr id="7" name="Titel 2">
            <a:extLst>
              <a:ext uri="{FF2B5EF4-FFF2-40B4-BE49-F238E27FC236}">
                <a16:creationId xmlns:a16="http://schemas.microsoft.com/office/drawing/2014/main" id="{0C4222E9-581E-C58F-3E14-71FC59ACE40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 </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Trainingsmethoden</a:t>
            </a:r>
          </a:p>
        </p:txBody>
      </p:sp>
      <p:pic>
        <p:nvPicPr>
          <p:cNvPr id="3" name="Picture 2">
            <a:extLst>
              <a:ext uri="{FF2B5EF4-FFF2-40B4-BE49-F238E27FC236}">
                <a16:creationId xmlns:a16="http://schemas.microsoft.com/office/drawing/2014/main" id="{C81DB8F5-8963-4C2A-BA22-1D7F4D647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921" y="1556792"/>
            <a:ext cx="7356158"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itenzahlBenutzerdefiniert">
            <a:extLst>
              <a:ext uri="{FF2B5EF4-FFF2-40B4-BE49-F238E27FC236}">
                <a16:creationId xmlns:a16="http://schemas.microsoft.com/office/drawing/2014/main" id="{6D8DB3C6-8CD6-EE83-5A7C-A08D26AE077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4108167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E302206-A66C-7134-9EF4-EB164EF15BB2}"/>
              </a:ext>
            </a:extLst>
          </p:cNvPr>
          <p:cNvPicPr>
            <a:picLocks noChangeAspect="1"/>
          </p:cNvPicPr>
          <p:nvPr/>
        </p:nvPicPr>
        <p:blipFill>
          <a:blip r:embed="rId2"/>
          <a:stretch>
            <a:fillRect/>
          </a:stretch>
        </p:blipFill>
        <p:spPr>
          <a:xfrm>
            <a:off x="2056573" y="1493915"/>
            <a:ext cx="8078854" cy="5040000"/>
          </a:xfrm>
          <a:prstGeom prst="rect">
            <a:avLst/>
          </a:prstGeom>
        </p:spPr>
      </p:pic>
      <p:sp>
        <p:nvSpPr>
          <p:cNvPr id="5" name="Titel 2">
            <a:extLst>
              <a:ext uri="{FF2B5EF4-FFF2-40B4-BE49-F238E27FC236}">
                <a16:creationId xmlns:a16="http://schemas.microsoft.com/office/drawing/2014/main" id="{7E3BB826-AEE4-442B-BE41-8444B94D287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fr-CH" sz="2800" dirty="0">
                <a:solidFill>
                  <a:srgbClr val="000000"/>
                </a:solidFill>
              </a:rPr>
              <a:t>Endurance</a:t>
            </a:r>
            <a:br>
              <a:rPr lang="fr-CH" sz="2800" dirty="0">
                <a:solidFill>
                  <a:srgbClr val="000000"/>
                </a:solidFill>
              </a:rPr>
            </a:br>
            <a:r>
              <a:rPr lang="de-CH" sz="2800" b="0" dirty="0" err="1">
                <a:solidFill>
                  <a:srgbClr val="1D1D1D"/>
                </a:solidFill>
              </a:rPr>
              <a:t>Méthodes</a:t>
            </a:r>
            <a:r>
              <a:rPr lang="de-CH" sz="2800" b="0" dirty="0">
                <a:solidFill>
                  <a:srgbClr val="1D1D1D"/>
                </a:solidFill>
              </a:rPr>
              <a:t> </a:t>
            </a:r>
            <a:r>
              <a:rPr lang="de-CH" sz="2800" b="0" dirty="0" err="1">
                <a:solidFill>
                  <a:srgbClr val="1D1D1D"/>
                </a:solidFill>
              </a:rPr>
              <a:t>d'entraînement</a:t>
            </a:r>
            <a:endParaRPr lang="de-CH" sz="2800" b="0" i="0" dirty="0">
              <a:solidFill>
                <a:srgbClr val="1D1D1D"/>
              </a:solidFill>
              <a:effectLst/>
            </a:endParaRPr>
          </a:p>
        </p:txBody>
      </p:sp>
      <p:sp>
        <p:nvSpPr>
          <p:cNvPr id="2" name="SeitenzahlBenutzerdefiniert">
            <a:extLst>
              <a:ext uri="{FF2B5EF4-FFF2-40B4-BE49-F238E27FC236}">
                <a16:creationId xmlns:a16="http://schemas.microsoft.com/office/drawing/2014/main" id="{AFC60A3D-9E04-86DB-EB5C-7AB385CC965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3650671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EF8982-56BF-E67C-3C38-30C0D87DAF93}"/>
              </a:ext>
            </a:extLst>
          </p:cNvPr>
          <p:cNvPicPr>
            <a:picLocks noChangeAspect="1"/>
          </p:cNvPicPr>
          <p:nvPr/>
        </p:nvPicPr>
        <p:blipFill>
          <a:blip r:embed="rId2"/>
          <a:stretch>
            <a:fillRect/>
          </a:stretch>
        </p:blipFill>
        <p:spPr>
          <a:xfrm>
            <a:off x="1999889" y="1556792"/>
            <a:ext cx="8075940" cy="5040000"/>
          </a:xfrm>
          <a:prstGeom prst="rect">
            <a:avLst/>
          </a:prstGeom>
        </p:spPr>
      </p:pic>
      <p:sp>
        <p:nvSpPr>
          <p:cNvPr id="6" name="Titel 2">
            <a:extLst>
              <a:ext uri="{FF2B5EF4-FFF2-40B4-BE49-F238E27FC236}">
                <a16:creationId xmlns:a16="http://schemas.microsoft.com/office/drawing/2014/main" id="{4C4BD8CB-13D4-4EB7-96B1-0ED76C3757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it-IT" sz="2800" kern="0" dirty="0">
                <a:latin typeface="Arial" panose="020B0604020202020204" pitchFamily="34" charset="0"/>
                <a:cs typeface="Arial" panose="020B0604020202020204" pitchFamily="34" charset="0"/>
              </a:rPr>
            </a:br>
            <a:r>
              <a:rPr lang="de-CH" sz="2800" b="0" dirty="0">
                <a:solidFill>
                  <a:srgbClr val="1D1D1D"/>
                </a:solidFill>
              </a:rPr>
              <a:t>Metodi di </a:t>
            </a:r>
            <a:r>
              <a:rPr lang="de-CH" sz="2800" b="0" dirty="0" err="1">
                <a:solidFill>
                  <a:srgbClr val="1D1D1D"/>
                </a:solidFill>
              </a:rPr>
              <a:t>allenamento</a:t>
            </a:r>
            <a:endParaRPr lang="de-CH" sz="2800" b="0" i="0" dirty="0">
              <a:solidFill>
                <a:srgbClr val="1D1D1D"/>
              </a:solidFill>
              <a:effectLst/>
            </a:endParaRPr>
          </a:p>
        </p:txBody>
      </p:sp>
      <p:sp>
        <p:nvSpPr>
          <p:cNvPr id="2" name="SeitenzahlBenutzerdefiniert">
            <a:extLst>
              <a:ext uri="{FF2B5EF4-FFF2-40B4-BE49-F238E27FC236}">
                <a16:creationId xmlns:a16="http://schemas.microsoft.com/office/drawing/2014/main" id="{72190B90-2848-10E6-051A-584748C2249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17</a:t>
            </a:r>
            <a:endParaRPr lang="de-CH" sz="900" dirty="0"/>
          </a:p>
        </p:txBody>
      </p:sp>
    </p:spTree>
    <p:extLst>
      <p:ext uri="{BB962C8B-B14F-4D97-AF65-F5344CB8AC3E}">
        <p14:creationId xmlns:p14="http://schemas.microsoft.com/office/powerpoint/2010/main" val="3083779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Trainingsmethoden</a:t>
            </a:r>
            <a:endParaRPr lang="de-CH" dirty="0"/>
          </a:p>
        </p:txBody>
      </p:sp>
      <p:graphicFrame>
        <p:nvGraphicFramePr>
          <p:cNvPr id="4" name="Tabelle 3"/>
          <p:cNvGraphicFramePr>
            <a:graphicFrameLocks noGrp="1"/>
          </p:cNvGraphicFramePr>
          <p:nvPr>
            <p:extLst>
              <p:ext uri="{D42A27DB-BD31-4B8C-83A1-F6EECF244321}">
                <p14:modId xmlns:p14="http://schemas.microsoft.com/office/powerpoint/2010/main" val="2736564270"/>
              </p:ext>
            </p:extLst>
          </p:nvPr>
        </p:nvGraphicFramePr>
        <p:xfrm>
          <a:off x="3895435" y="1556792"/>
          <a:ext cx="7920881" cy="4725396"/>
        </p:xfrm>
        <a:graphic>
          <a:graphicData uri="http://schemas.openxmlformats.org/drawingml/2006/table">
            <a:tbl>
              <a:tblPr firstRow="1" firstCol="1" bandRow="1"/>
              <a:tblGrid>
                <a:gridCol w="525389">
                  <a:extLst>
                    <a:ext uri="{9D8B030D-6E8A-4147-A177-3AD203B41FA5}">
                      <a16:colId xmlns:a16="http://schemas.microsoft.com/office/drawing/2014/main" val="20000"/>
                    </a:ext>
                  </a:extLst>
                </a:gridCol>
                <a:gridCol w="889054">
                  <a:extLst>
                    <a:ext uri="{9D8B030D-6E8A-4147-A177-3AD203B41FA5}">
                      <a16:colId xmlns:a16="http://schemas.microsoft.com/office/drawing/2014/main" val="20001"/>
                    </a:ext>
                  </a:extLst>
                </a:gridCol>
                <a:gridCol w="1037258">
                  <a:extLst>
                    <a:ext uri="{9D8B030D-6E8A-4147-A177-3AD203B41FA5}">
                      <a16:colId xmlns:a16="http://schemas.microsoft.com/office/drawing/2014/main" val="20002"/>
                    </a:ext>
                  </a:extLst>
                </a:gridCol>
                <a:gridCol w="1320147">
                  <a:extLst>
                    <a:ext uri="{9D8B030D-6E8A-4147-A177-3AD203B41FA5}">
                      <a16:colId xmlns:a16="http://schemas.microsoft.com/office/drawing/2014/main" val="20003"/>
                    </a:ext>
                  </a:extLst>
                </a:gridCol>
                <a:gridCol w="2411266">
                  <a:extLst>
                    <a:ext uri="{9D8B030D-6E8A-4147-A177-3AD203B41FA5}">
                      <a16:colId xmlns:a16="http://schemas.microsoft.com/office/drawing/2014/main" val="20004"/>
                    </a:ext>
                  </a:extLst>
                </a:gridCol>
                <a:gridCol w="1737767">
                  <a:extLst>
                    <a:ext uri="{9D8B030D-6E8A-4147-A177-3AD203B41FA5}">
                      <a16:colId xmlns:a16="http://schemas.microsoft.com/office/drawing/2014/main" val="20005"/>
                    </a:ext>
                  </a:extLst>
                </a:gridCol>
              </a:tblGrid>
              <a:tr h="482504">
                <a:tc>
                  <a:txBody>
                    <a:bodyPr/>
                    <a:lstStyle/>
                    <a:p>
                      <a:pPr>
                        <a:lnSpc>
                          <a:spcPct val="115000"/>
                        </a:lnSpc>
                        <a:spcAft>
                          <a:spcPts val="0"/>
                        </a:spcAft>
                      </a:pPr>
                      <a:r>
                        <a:rPr lang="de-CH" sz="1200" b="1" dirty="0">
                          <a:effectLst/>
                          <a:latin typeface="+mj-lt"/>
                          <a:ea typeface="Calibri"/>
                          <a:cs typeface="Times New Roman"/>
                        </a:rPr>
                        <a:t>Wert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mj-lt"/>
                          <a:ea typeface="Calibri"/>
                          <a:cs typeface="Arial"/>
                        </a:rPr>
                        <a:t>% HFmax</a:t>
                      </a:r>
                      <a:endParaRPr lang="de-CH"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mj-lt"/>
                          <a:ea typeface="Calibri"/>
                          <a:cs typeface="Times New Roman"/>
                        </a:rPr>
                        <a:t>Intensitäts-stufe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mj-lt"/>
                          <a:ea typeface="Calibri"/>
                          <a:cs typeface="Times New Roman"/>
                        </a:rPr>
                        <a:t>Sprechregel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200" b="1" dirty="0">
                          <a:effectLst/>
                          <a:latin typeface="+mj-lt"/>
                          <a:ea typeface="Calibri"/>
                          <a:cs typeface="Arial"/>
                        </a:rPr>
                        <a:t>Primäre Trainingswirkung</a:t>
                      </a:r>
                      <a:endParaRPr lang="de-CH" sz="12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latinLnBrk="0" hangingPunct="1">
                        <a:lnSpc>
                          <a:spcPct val="115000"/>
                        </a:lnSpc>
                        <a:spcAft>
                          <a:spcPts val="0"/>
                        </a:spcAft>
                      </a:pPr>
                      <a:r>
                        <a:rPr lang="de-CH" sz="1200" b="1" kern="1200" dirty="0">
                          <a:solidFill>
                            <a:schemeClr val="tx1"/>
                          </a:solidFill>
                          <a:effectLst/>
                          <a:latin typeface="+mj-lt"/>
                          <a:ea typeface="Calibri"/>
                          <a:cs typeface="Arial"/>
                        </a:rPr>
                        <a:t>Zweckmässige Trainingsmethode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6975">
                <a:tc>
                  <a:txBody>
                    <a:bodyPr/>
                    <a:lstStyle/>
                    <a:p>
                      <a:pPr algn="ctr">
                        <a:lnSpc>
                          <a:spcPct val="115000"/>
                        </a:lnSpc>
                        <a:spcAft>
                          <a:spcPts val="0"/>
                        </a:spcAft>
                      </a:pPr>
                      <a:r>
                        <a:rPr lang="de-CH" sz="1100" b="1" dirty="0">
                          <a:effectLst/>
                          <a:latin typeface="+mj-lt"/>
                          <a:ea typeface="Calibri"/>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100" dirty="0">
                          <a:effectLst/>
                          <a:latin typeface="+mj-lt"/>
                          <a:ea typeface="Calibri"/>
                          <a:cs typeface="Arial"/>
                        </a:rPr>
                        <a:t>60-70%</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100" dirty="0">
                          <a:effectLst/>
                          <a:latin typeface="+mj-lt"/>
                          <a:ea typeface="Calibri"/>
                          <a:cs typeface="Times New Roman"/>
                        </a:rPr>
                        <a:t>sehr</a:t>
                      </a:r>
                      <a:r>
                        <a:rPr lang="de-CH" sz="1100" baseline="0" dirty="0">
                          <a:effectLst/>
                          <a:latin typeface="+mj-lt"/>
                          <a:ea typeface="Calibri"/>
                          <a:cs typeface="Times New Roman"/>
                        </a:rPr>
                        <a:t> locker</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e-CH" sz="1100" dirty="0">
                          <a:effectLst/>
                          <a:latin typeface="+mj-lt"/>
                          <a:ea typeface="Calibri"/>
                          <a:cs typeface="Times New Roman"/>
                        </a:rPr>
                        <a:t>singen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100" dirty="0">
                          <a:effectLst/>
                          <a:latin typeface="+mj-lt"/>
                          <a:ea typeface="Calibri"/>
                          <a:cs typeface="Arial"/>
                        </a:rPr>
                        <a:t>Regeneration;</a:t>
                      </a:r>
                      <a:r>
                        <a:rPr lang="de-CH" sz="1100" baseline="0" dirty="0">
                          <a:effectLst/>
                          <a:latin typeface="+mj-lt"/>
                          <a:ea typeface="Calibri"/>
                          <a:cs typeface="Arial"/>
                        </a:rPr>
                        <a:t> Entwicklung der Erholungsfähigkeit</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de-CH" sz="1100" dirty="0">
                          <a:effectLst/>
                          <a:latin typeface="+mj-lt"/>
                          <a:ea typeface="Calibri"/>
                          <a:cs typeface="Times New Roman"/>
                        </a:rPr>
                        <a:t>Kontinuierliche Dauermethode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0001"/>
                  </a:ext>
                </a:extLst>
              </a:tr>
              <a:tr h="832872">
                <a:tc>
                  <a:txBody>
                    <a:bodyPr/>
                    <a:lstStyle/>
                    <a:p>
                      <a:pPr algn="ctr">
                        <a:lnSpc>
                          <a:spcPct val="115000"/>
                        </a:lnSpc>
                        <a:spcAft>
                          <a:spcPts val="0"/>
                        </a:spcAft>
                      </a:pPr>
                      <a:r>
                        <a:rPr lang="de-CH" sz="1100" b="1" dirty="0">
                          <a:effectLst/>
                          <a:latin typeface="+mj-lt"/>
                          <a:ea typeface="Calibri"/>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100" dirty="0">
                          <a:effectLst/>
                          <a:latin typeface="+mj-lt"/>
                          <a:ea typeface="Calibri"/>
                          <a:cs typeface="Arial"/>
                        </a:rPr>
                        <a:t>70-80%</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100" dirty="0">
                          <a:effectLst/>
                          <a:latin typeface="+mj-lt"/>
                          <a:ea typeface="Calibri"/>
                          <a:cs typeface="Times New Roman"/>
                        </a:rPr>
                        <a:t>locker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100" dirty="0">
                          <a:effectLst/>
                          <a:latin typeface="+mj-lt"/>
                          <a:ea typeface="Calibri"/>
                          <a:cs typeface="Times New Roman"/>
                        </a:rPr>
                        <a:t>plaudern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de-CH" sz="1100" dirty="0">
                          <a:effectLst/>
                          <a:latin typeface="+mj-lt"/>
                          <a:ea typeface="Calibri"/>
                          <a:cs typeface="Arial"/>
                        </a:rPr>
                        <a:t>Entwicklung der </a:t>
                      </a:r>
                      <a:r>
                        <a:rPr lang="de-CH" sz="1100" i="1" dirty="0">
                          <a:effectLst/>
                          <a:latin typeface="+mj-lt"/>
                          <a:ea typeface="Calibri"/>
                          <a:cs typeface="Arial"/>
                        </a:rPr>
                        <a:t>aeroben Kapazität</a:t>
                      </a:r>
                      <a:r>
                        <a:rPr lang="de-CH" sz="1100" dirty="0">
                          <a:effectLst/>
                          <a:latin typeface="+mj-lt"/>
                          <a:ea typeface="Calibri"/>
                          <a:cs typeface="Arial"/>
                        </a:rPr>
                        <a:t> (wie lange?)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rowSpan="2">
                  <a:txBody>
                    <a:bodyPr/>
                    <a:lstStyle/>
                    <a:p>
                      <a:pPr>
                        <a:lnSpc>
                          <a:spcPct val="115000"/>
                        </a:lnSpc>
                        <a:spcAft>
                          <a:spcPts val="0"/>
                        </a:spcAft>
                      </a:pPr>
                      <a:r>
                        <a:rPr lang="de-CH" sz="1100" dirty="0">
                          <a:effectLst/>
                          <a:latin typeface="+mj-lt"/>
                          <a:ea typeface="Calibri"/>
                          <a:cs typeface="Times New Roman"/>
                        </a:rPr>
                        <a:t>Kontinuierliche Dauermethode</a:t>
                      </a:r>
                    </a:p>
                    <a:p>
                      <a:pPr>
                        <a:lnSpc>
                          <a:spcPct val="115000"/>
                        </a:lnSpc>
                        <a:spcAft>
                          <a:spcPts val="0"/>
                        </a:spcAft>
                      </a:pPr>
                      <a:endParaRPr lang="de-CH" sz="1100" dirty="0">
                        <a:effectLst/>
                        <a:latin typeface="+mj-lt"/>
                        <a:ea typeface="Calibri"/>
                        <a:cs typeface="Times New Roman"/>
                      </a:endParaRPr>
                    </a:p>
                    <a:p>
                      <a:pPr>
                        <a:lnSpc>
                          <a:spcPct val="115000"/>
                        </a:lnSpc>
                        <a:spcAft>
                          <a:spcPts val="0"/>
                        </a:spcAft>
                      </a:pPr>
                      <a:r>
                        <a:rPr lang="de-CH" sz="1100" dirty="0">
                          <a:effectLst/>
                          <a:latin typeface="+mj-lt"/>
                          <a:ea typeface="Calibri"/>
                          <a:cs typeface="Times New Roman"/>
                        </a:rPr>
                        <a:t>Variable Dauermethode</a:t>
                      </a:r>
                    </a:p>
                    <a:p>
                      <a:pPr>
                        <a:lnSpc>
                          <a:spcPct val="115000"/>
                        </a:lnSpc>
                        <a:spcAft>
                          <a:spcPts val="0"/>
                        </a:spcAft>
                      </a:pPr>
                      <a:endParaRPr lang="de-CH" sz="1100" dirty="0">
                        <a:effectLst/>
                        <a:latin typeface="+mj-lt"/>
                        <a:ea typeface="Calibri"/>
                        <a:cs typeface="Times New Roman"/>
                      </a:endParaRPr>
                    </a:p>
                    <a:p>
                      <a:pPr>
                        <a:lnSpc>
                          <a:spcPct val="115000"/>
                        </a:lnSpc>
                        <a:spcAft>
                          <a:spcPts val="0"/>
                        </a:spcAft>
                      </a:pPr>
                      <a:r>
                        <a:rPr lang="de-CH" sz="1100" dirty="0">
                          <a:effectLst/>
                          <a:latin typeface="+mj-lt"/>
                          <a:ea typeface="Calibri"/>
                          <a:cs typeface="Times New Roman"/>
                        </a:rPr>
                        <a:t>Extensive</a:t>
                      </a:r>
                      <a:r>
                        <a:rPr lang="de-CH" sz="1100" baseline="0" dirty="0">
                          <a:effectLst/>
                          <a:latin typeface="+mj-lt"/>
                          <a:ea typeface="Calibri"/>
                          <a:cs typeface="Times New Roman"/>
                        </a:rPr>
                        <a:t> </a:t>
                      </a:r>
                      <a:r>
                        <a:rPr lang="de-CH" sz="1100" dirty="0">
                          <a:effectLst/>
                          <a:latin typeface="+mj-lt"/>
                          <a:ea typeface="Calibri"/>
                          <a:cs typeface="Times New Roman"/>
                        </a:rPr>
                        <a:t>Intervallmethode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F77B"/>
                    </a:solidFill>
                  </a:tcPr>
                </a:tc>
                <a:extLst>
                  <a:ext uri="{0D108BD9-81ED-4DB2-BD59-A6C34878D82A}">
                    <a16:rowId xmlns:a16="http://schemas.microsoft.com/office/drawing/2014/main" val="10002"/>
                  </a:ext>
                </a:extLst>
              </a:tr>
              <a:tr h="742633">
                <a:tc>
                  <a:txBody>
                    <a:bodyPr/>
                    <a:lstStyle/>
                    <a:p>
                      <a:pPr algn="ctr">
                        <a:lnSpc>
                          <a:spcPct val="115000"/>
                        </a:lnSpc>
                        <a:spcAft>
                          <a:spcPts val="0"/>
                        </a:spcAft>
                      </a:pPr>
                      <a:r>
                        <a:rPr lang="de-CH" sz="1100" b="1" dirty="0">
                          <a:effectLst/>
                          <a:latin typeface="+mj-lt"/>
                          <a:ea typeface="Calibri"/>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100" dirty="0">
                          <a:effectLst/>
                          <a:latin typeface="+mj-lt"/>
                          <a:ea typeface="Calibri"/>
                          <a:cs typeface="Arial"/>
                        </a:rPr>
                        <a:t>80-90%</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100" dirty="0">
                          <a:effectLst/>
                          <a:latin typeface="+mj-lt"/>
                          <a:ea typeface="Calibri"/>
                          <a:cs typeface="Times New Roman"/>
                        </a:rPr>
                        <a:t>mittel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100" dirty="0">
                          <a:effectLst/>
                          <a:latin typeface="+mj-lt"/>
                          <a:ea typeface="Calibri"/>
                          <a:cs typeface="Times New Roman"/>
                        </a:rPr>
                        <a:t>sprechen in ganzen Sätzen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de-CH" sz="1100" kern="1200" dirty="0">
                          <a:solidFill>
                            <a:schemeClr val="tx1"/>
                          </a:solidFill>
                          <a:effectLst/>
                          <a:latin typeface="+mn-lt"/>
                          <a:ea typeface="Calibri"/>
                          <a:cs typeface="Arial"/>
                        </a:rPr>
                        <a:t>Entwicklung der </a:t>
                      </a:r>
                      <a:r>
                        <a:rPr lang="de-CH" sz="1100" i="1" kern="1200" dirty="0">
                          <a:solidFill>
                            <a:schemeClr val="tx1"/>
                          </a:solidFill>
                          <a:effectLst/>
                          <a:latin typeface="+mn-lt"/>
                          <a:ea typeface="Calibri"/>
                          <a:cs typeface="Arial"/>
                        </a:rPr>
                        <a:t>aeroben Leistungsfähigkeit </a:t>
                      </a:r>
                      <a:r>
                        <a:rPr lang="de-CH" sz="1100" kern="1200" dirty="0">
                          <a:solidFill>
                            <a:schemeClr val="tx1"/>
                          </a:solidFill>
                          <a:effectLst/>
                          <a:latin typeface="+mn-lt"/>
                          <a:ea typeface="Calibri"/>
                          <a:cs typeface="Arial"/>
                        </a:rPr>
                        <a:t>(wie schnell?)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302653">
                <a:tc>
                  <a:txBody>
                    <a:bodyPr/>
                    <a:lstStyle/>
                    <a:p>
                      <a:pPr algn="ctr">
                        <a:lnSpc>
                          <a:spcPct val="115000"/>
                        </a:lnSpc>
                        <a:spcAft>
                          <a:spcPts val="0"/>
                        </a:spcAft>
                      </a:pPr>
                      <a:r>
                        <a:rPr lang="de-CH" sz="1100" b="1" dirty="0">
                          <a:effectLst/>
                          <a:latin typeface="+mj-lt"/>
                          <a:ea typeface="Calibri"/>
                          <a:cs typeface="Times New Roman"/>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100" dirty="0">
                          <a:effectLst/>
                          <a:latin typeface="+mj-lt"/>
                          <a:ea typeface="Calibri"/>
                          <a:cs typeface="Arial"/>
                        </a:rPr>
                        <a:t>90-95%</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100" dirty="0">
                          <a:effectLst/>
                          <a:latin typeface="+mj-lt"/>
                          <a:ea typeface="Calibri"/>
                          <a:cs typeface="Times New Roman"/>
                        </a:rPr>
                        <a:t>hart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100" dirty="0">
                          <a:effectLst/>
                          <a:latin typeface="+mj-lt"/>
                          <a:ea typeface="Calibri"/>
                          <a:cs typeface="Times New Roman"/>
                        </a:rPr>
                        <a:t>knapper Wortwechsel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nSpc>
                          <a:spcPct val="115000"/>
                        </a:lnSpc>
                        <a:spcAft>
                          <a:spcPts val="0"/>
                        </a:spcAft>
                      </a:pPr>
                      <a:r>
                        <a:rPr lang="de-CH" sz="1100" dirty="0">
                          <a:effectLst/>
                          <a:latin typeface="+mj-lt"/>
                          <a:ea typeface="Calibri"/>
                          <a:cs typeface="Arial"/>
                        </a:rPr>
                        <a:t>Übergang zur </a:t>
                      </a:r>
                      <a:r>
                        <a:rPr lang="de-CH" sz="1100" i="1" dirty="0">
                          <a:effectLst/>
                          <a:latin typeface="+mj-lt"/>
                          <a:ea typeface="Calibri"/>
                          <a:cs typeface="Arial"/>
                        </a:rPr>
                        <a:t>anaeroben Energiebereitstellung </a:t>
                      </a:r>
                      <a:r>
                        <a:rPr lang="de-CH" sz="1100" i="0" dirty="0">
                          <a:effectLst/>
                          <a:latin typeface="+mj-lt"/>
                          <a:ea typeface="Calibri"/>
                          <a:cs typeface="Arial"/>
                        </a:rPr>
                        <a:t>(ohne Sauerstoff);</a:t>
                      </a:r>
                    </a:p>
                    <a:p>
                      <a:pPr>
                        <a:lnSpc>
                          <a:spcPct val="115000"/>
                        </a:lnSpc>
                        <a:spcAft>
                          <a:spcPts val="0"/>
                        </a:spcAft>
                      </a:pPr>
                      <a:r>
                        <a:rPr lang="de-CH" sz="1100" dirty="0">
                          <a:effectLst/>
                          <a:latin typeface="+mj-lt"/>
                          <a:ea typeface="Calibri"/>
                          <a:cs typeface="Arial"/>
                        </a:rPr>
                        <a:t>Verbesserung der Laktattoleranz</a:t>
                      </a:r>
                      <a:r>
                        <a:rPr lang="de-CH" sz="1100" baseline="0" dirty="0">
                          <a:effectLst/>
                          <a:latin typeface="+mj-lt"/>
                          <a:ea typeface="Calibri"/>
                          <a:cs typeface="Arial"/>
                        </a:rPr>
                        <a:t> (Übersäuerung der Muskeln)</a:t>
                      </a:r>
                      <a:endParaRPr lang="de-CH" sz="1100" dirty="0">
                        <a:effectLst/>
                        <a:latin typeface="+mj-lt"/>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rowSpan="2">
                  <a:txBody>
                    <a:bodyPr/>
                    <a:lstStyle/>
                    <a:p>
                      <a:pPr>
                        <a:lnSpc>
                          <a:spcPct val="115000"/>
                        </a:lnSpc>
                        <a:spcAft>
                          <a:spcPts val="0"/>
                        </a:spcAft>
                      </a:pPr>
                      <a:r>
                        <a:rPr lang="de-CH" sz="1100" dirty="0">
                          <a:effectLst/>
                          <a:latin typeface="+mj-lt"/>
                          <a:ea typeface="Calibri"/>
                          <a:cs typeface="Times New Roman"/>
                        </a:rPr>
                        <a:t>Intensive Intervallmethode</a:t>
                      </a:r>
                    </a:p>
                    <a:p>
                      <a:pPr>
                        <a:lnSpc>
                          <a:spcPct val="115000"/>
                        </a:lnSpc>
                        <a:spcAft>
                          <a:spcPts val="0"/>
                        </a:spcAft>
                      </a:pPr>
                      <a:endParaRPr lang="de-CH" sz="1100" dirty="0">
                        <a:effectLst/>
                        <a:latin typeface="+mj-lt"/>
                        <a:ea typeface="Calibri"/>
                        <a:cs typeface="Times New Roman"/>
                      </a:endParaRPr>
                    </a:p>
                    <a:p>
                      <a:pPr>
                        <a:lnSpc>
                          <a:spcPct val="115000"/>
                        </a:lnSpc>
                        <a:spcAft>
                          <a:spcPts val="0"/>
                        </a:spcAft>
                      </a:pPr>
                      <a:r>
                        <a:rPr lang="de-CH" sz="1100" dirty="0">
                          <a:effectLst/>
                          <a:latin typeface="+mj-lt"/>
                          <a:ea typeface="Calibri"/>
                          <a:cs typeface="Times New Roman"/>
                        </a:rPr>
                        <a:t>Intermittierende Methode</a:t>
                      </a:r>
                    </a:p>
                    <a:p>
                      <a:pPr>
                        <a:lnSpc>
                          <a:spcPct val="115000"/>
                        </a:lnSpc>
                        <a:spcAft>
                          <a:spcPts val="0"/>
                        </a:spcAft>
                      </a:pPr>
                      <a:endParaRPr lang="de-CH" sz="1100" dirty="0">
                        <a:effectLst/>
                        <a:latin typeface="+mj-lt"/>
                        <a:ea typeface="Calibri"/>
                        <a:cs typeface="Times New Roman"/>
                      </a:endParaRPr>
                    </a:p>
                    <a:p>
                      <a:pPr>
                        <a:lnSpc>
                          <a:spcPct val="115000"/>
                        </a:lnSpc>
                        <a:spcAft>
                          <a:spcPts val="0"/>
                        </a:spcAft>
                      </a:pPr>
                      <a:r>
                        <a:rPr lang="de-CH" sz="1100" dirty="0">
                          <a:effectLst/>
                          <a:latin typeface="+mj-lt"/>
                          <a:ea typeface="Calibri"/>
                          <a:cs typeface="Times New Roman"/>
                        </a:rPr>
                        <a:t>Wiederholungsmethode</a:t>
                      </a:r>
                    </a:p>
                    <a:p>
                      <a:pPr>
                        <a:lnSpc>
                          <a:spcPct val="115000"/>
                        </a:lnSpc>
                        <a:spcAft>
                          <a:spcPts val="0"/>
                        </a:spcAft>
                      </a:pPr>
                      <a:endParaRPr lang="de-CH" sz="1100" dirty="0">
                        <a:effectLst/>
                        <a:latin typeface="+mj-lt"/>
                        <a:ea typeface="Calibri"/>
                        <a:cs typeface="Times New Roman"/>
                      </a:endParaRPr>
                    </a:p>
                    <a:p>
                      <a:pPr>
                        <a:lnSpc>
                          <a:spcPct val="115000"/>
                        </a:lnSpc>
                        <a:spcAft>
                          <a:spcPts val="0"/>
                        </a:spcAft>
                      </a:pPr>
                      <a:r>
                        <a:rPr lang="de-CH" sz="1100" dirty="0">
                          <a:effectLst/>
                          <a:latin typeface="+mj-lt"/>
                          <a:ea typeface="Calibri"/>
                          <a:cs typeface="Times New Roman"/>
                        </a:rPr>
                        <a:t>Wettkampfmethode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4314"/>
                    </a:solidFill>
                  </a:tcPr>
                </a:tc>
                <a:extLst>
                  <a:ext uri="{0D108BD9-81ED-4DB2-BD59-A6C34878D82A}">
                    <a16:rowId xmlns:a16="http://schemas.microsoft.com/office/drawing/2014/main" val="10004"/>
                  </a:ext>
                </a:extLst>
              </a:tr>
              <a:tr h="807759">
                <a:tc>
                  <a:txBody>
                    <a:bodyPr/>
                    <a:lstStyle/>
                    <a:p>
                      <a:pPr algn="ctr">
                        <a:lnSpc>
                          <a:spcPct val="115000"/>
                        </a:lnSpc>
                        <a:spcAft>
                          <a:spcPts val="0"/>
                        </a:spcAft>
                      </a:pPr>
                      <a:r>
                        <a:rPr lang="de-CH" sz="1100" b="1" dirty="0">
                          <a:effectLst/>
                          <a:latin typeface="+mj-lt"/>
                          <a:ea typeface="Calibri"/>
                          <a:cs typeface="Times New Roman"/>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100" dirty="0">
                          <a:effectLst/>
                          <a:latin typeface="+mj-lt"/>
                          <a:ea typeface="Calibri"/>
                          <a:cs typeface="Arial"/>
                        </a:rPr>
                        <a:t>95-100%</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100" dirty="0">
                          <a:effectLst/>
                          <a:latin typeface="+mj-lt"/>
                          <a:ea typeface="Calibri"/>
                          <a:cs typeface="Times New Roman"/>
                        </a:rPr>
                        <a:t>sehr</a:t>
                      </a:r>
                      <a:r>
                        <a:rPr lang="de-CH" sz="1100" baseline="0" dirty="0">
                          <a:effectLst/>
                          <a:latin typeface="+mj-lt"/>
                          <a:ea typeface="Calibri"/>
                          <a:cs typeface="Times New Roman"/>
                        </a:rPr>
                        <a:t> hart</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100" dirty="0">
                          <a:effectLst/>
                          <a:latin typeface="+mj-lt"/>
                          <a:ea typeface="Calibri"/>
                          <a:cs typeface="Times New Roman"/>
                        </a:rPr>
                        <a:t>kein Wortwechsel mehr möglich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0"/>
                        </a:spcAft>
                      </a:pPr>
                      <a:r>
                        <a:rPr lang="de-CH" sz="1100" dirty="0">
                          <a:effectLst/>
                          <a:latin typeface="+mj-lt"/>
                          <a:ea typeface="Calibri"/>
                          <a:cs typeface="Arial"/>
                        </a:rPr>
                        <a:t>Entwicklung der </a:t>
                      </a:r>
                      <a:r>
                        <a:rPr lang="de-CH" sz="1100" i="1" dirty="0">
                          <a:effectLst/>
                          <a:latin typeface="+mj-lt"/>
                          <a:ea typeface="Calibri"/>
                          <a:cs typeface="Arial"/>
                        </a:rPr>
                        <a:t>anaeroben Kapazität /</a:t>
                      </a:r>
                      <a:r>
                        <a:rPr lang="de-CH" sz="1100" i="1" baseline="0" dirty="0">
                          <a:effectLst/>
                          <a:latin typeface="+mj-lt"/>
                          <a:ea typeface="Calibri"/>
                          <a:cs typeface="Arial"/>
                        </a:rPr>
                        <a:t> Leistungsfähigkeit</a:t>
                      </a:r>
                      <a:r>
                        <a:rPr lang="de-CH" sz="1100" baseline="0" dirty="0">
                          <a:effectLst/>
                          <a:latin typeface="+mj-lt"/>
                          <a:ea typeface="Calibri"/>
                          <a:cs typeface="Arial"/>
                        </a:rPr>
                        <a:t>.</a:t>
                      </a: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vMerge="1">
                  <a:txBody>
                    <a:bodyPr/>
                    <a:lstStyle/>
                    <a:p>
                      <a:pPr>
                        <a:lnSpc>
                          <a:spcPct val="115000"/>
                        </a:lnSpc>
                        <a:spcAft>
                          <a:spcPts val="0"/>
                        </a:spcAft>
                      </a:pPr>
                      <a:endParaRPr lang="de-CH" sz="1100" dirty="0">
                        <a:effectLst/>
                        <a:latin typeface="+mj-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bl>
          </a:graphicData>
        </a:graphic>
      </p:graphicFrame>
      <p:pic>
        <p:nvPicPr>
          <p:cNvPr id="6" name="Grafik 5">
            <a:extLst>
              <a:ext uri="{FF2B5EF4-FFF2-40B4-BE49-F238E27FC236}">
                <a16:creationId xmlns:a16="http://schemas.microsoft.com/office/drawing/2014/main" id="{0F986DB0-C474-0046-00B5-B49E96C74125}"/>
              </a:ext>
            </a:extLst>
          </p:cNvPr>
          <p:cNvPicPr>
            <a:picLocks noChangeAspect="1"/>
          </p:cNvPicPr>
          <p:nvPr/>
        </p:nvPicPr>
        <p:blipFill>
          <a:blip r:embed="rId3"/>
          <a:stretch>
            <a:fillRect/>
          </a:stretch>
        </p:blipFill>
        <p:spPr>
          <a:xfrm>
            <a:off x="375684" y="1933922"/>
            <a:ext cx="3391373" cy="4134427"/>
          </a:xfrm>
          <a:prstGeom prst="rect">
            <a:avLst/>
          </a:prstGeom>
        </p:spPr>
      </p:pic>
      <p:sp>
        <p:nvSpPr>
          <p:cNvPr id="3" name="SeitenzahlBenutzerdefiniert">
            <a:extLst>
              <a:ext uri="{FF2B5EF4-FFF2-40B4-BE49-F238E27FC236}">
                <a16:creationId xmlns:a16="http://schemas.microsoft.com/office/drawing/2014/main" id="{297B677C-E7C7-29FA-4EEC-AD6E0C3F3F4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2356907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FDFF-7EA3-BD23-B3F9-A7CFE450C84C}"/>
            </a:ext>
          </a:extLst>
        </p:cNvPr>
        <p:cNvGrpSpPr/>
        <p:nvPr/>
      </p:nvGrpSpPr>
      <p:grpSpPr>
        <a:xfrm>
          <a:off x="0" y="0"/>
          <a:ext cx="0" cy="0"/>
          <a:chOff x="0" y="0"/>
          <a:chExt cx="0" cy="0"/>
        </a:xfrm>
      </p:grpSpPr>
      <p:pic>
        <p:nvPicPr>
          <p:cNvPr id="6" name="Grafik 5" descr="Ein Bild, das Text, Screenshot, parallel, Schrift enthält.&#10;&#10;KI-generierte Inhalte können fehlerhaft sein.">
            <a:extLst>
              <a:ext uri="{FF2B5EF4-FFF2-40B4-BE49-F238E27FC236}">
                <a16:creationId xmlns:a16="http://schemas.microsoft.com/office/drawing/2014/main" id="{55171015-635A-6D22-F9FC-0C6B98426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129" y="1585901"/>
            <a:ext cx="7772400" cy="4723419"/>
          </a:xfrm>
          <a:prstGeom prst="rect">
            <a:avLst/>
          </a:prstGeom>
        </p:spPr>
      </p:pic>
      <p:sp>
        <p:nvSpPr>
          <p:cNvPr id="4" name="Titel 2">
            <a:extLst>
              <a:ext uri="{FF2B5EF4-FFF2-40B4-BE49-F238E27FC236}">
                <a16:creationId xmlns:a16="http://schemas.microsoft.com/office/drawing/2014/main" id="{D7829ABF-C366-48AF-93CB-37282886A15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fr-CH" sz="2800" dirty="0">
                <a:solidFill>
                  <a:srgbClr val="000000"/>
                </a:solidFill>
              </a:rPr>
            </a:br>
            <a:r>
              <a:rPr lang="de-CH" sz="2800" b="0" i="0" dirty="0" err="1">
                <a:solidFill>
                  <a:srgbClr val="1D1D1D"/>
                </a:solidFill>
                <a:effectLst/>
              </a:rPr>
              <a:t>Méthodes</a:t>
            </a:r>
            <a:r>
              <a:rPr lang="de-CH" sz="2800" b="0" i="0" dirty="0">
                <a:solidFill>
                  <a:srgbClr val="1D1D1D"/>
                </a:solidFill>
                <a:effectLst/>
              </a:rPr>
              <a:t> </a:t>
            </a:r>
            <a:r>
              <a:rPr lang="de-CH" sz="2800" b="0" i="0" dirty="0" err="1">
                <a:solidFill>
                  <a:srgbClr val="1D1D1D"/>
                </a:solidFill>
                <a:effectLst/>
              </a:rPr>
              <a:t>d'entraînement</a:t>
            </a:r>
            <a:endParaRPr lang="de-CH" sz="2800" b="0" i="0" dirty="0">
              <a:solidFill>
                <a:srgbClr val="1D1D1D"/>
              </a:solidFill>
              <a:effectLst/>
            </a:endParaRPr>
          </a:p>
        </p:txBody>
      </p:sp>
      <p:pic>
        <p:nvPicPr>
          <p:cNvPr id="5" name="Grafik 4">
            <a:extLst>
              <a:ext uri="{FF2B5EF4-FFF2-40B4-BE49-F238E27FC236}">
                <a16:creationId xmlns:a16="http://schemas.microsoft.com/office/drawing/2014/main" id="{F59AC9A9-DAC0-8B39-6E29-6FDD5160A80D}"/>
              </a:ext>
            </a:extLst>
          </p:cNvPr>
          <p:cNvPicPr>
            <a:picLocks noChangeAspect="1"/>
          </p:cNvPicPr>
          <p:nvPr/>
        </p:nvPicPr>
        <p:blipFill>
          <a:blip r:embed="rId4"/>
          <a:stretch>
            <a:fillRect/>
          </a:stretch>
        </p:blipFill>
        <p:spPr>
          <a:xfrm>
            <a:off x="357471" y="1847054"/>
            <a:ext cx="3686689" cy="4201111"/>
          </a:xfrm>
          <a:prstGeom prst="rect">
            <a:avLst/>
          </a:prstGeom>
        </p:spPr>
      </p:pic>
      <p:sp>
        <p:nvSpPr>
          <p:cNvPr id="2" name="SeitenzahlBenutzerdefiniert">
            <a:extLst>
              <a:ext uri="{FF2B5EF4-FFF2-40B4-BE49-F238E27FC236}">
                <a16:creationId xmlns:a16="http://schemas.microsoft.com/office/drawing/2014/main" id="{555C9250-E13C-4F89-E347-174F02F63CD1}"/>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617264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22AEC-D6F7-4265-6558-A35B9A5AC39F}"/>
            </a:ext>
          </a:extLst>
        </p:cNvPr>
        <p:cNvGrpSpPr/>
        <p:nvPr/>
      </p:nvGrpSpPr>
      <p:grpSpPr>
        <a:xfrm>
          <a:off x="0" y="0"/>
          <a:ext cx="0" cy="0"/>
          <a:chOff x="0" y="0"/>
          <a:chExt cx="0" cy="0"/>
        </a:xfrm>
      </p:grpSpPr>
      <p:pic>
        <p:nvPicPr>
          <p:cNvPr id="6" name="Grafik 5" descr="Ein Bild, das Text, Screenshot, Schrift, Zahl enthält.&#10;&#10;KI-generierte Inhalte können fehlerhaft sein.">
            <a:extLst>
              <a:ext uri="{FF2B5EF4-FFF2-40B4-BE49-F238E27FC236}">
                <a16:creationId xmlns:a16="http://schemas.microsoft.com/office/drawing/2014/main" id="{A9579EC7-3EBF-BAD2-D603-14465C0B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740" y="1484784"/>
            <a:ext cx="8246260" cy="4772755"/>
          </a:xfrm>
          <a:prstGeom prst="rect">
            <a:avLst/>
          </a:prstGeom>
        </p:spPr>
      </p:pic>
      <p:sp>
        <p:nvSpPr>
          <p:cNvPr id="4" name="Titel 2">
            <a:extLst>
              <a:ext uri="{FF2B5EF4-FFF2-40B4-BE49-F238E27FC236}">
                <a16:creationId xmlns:a16="http://schemas.microsoft.com/office/drawing/2014/main" id="{E16BA364-3C65-405A-ADDD-51B5D36CE915}"/>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it-IT" sz="2800" kern="0" dirty="0">
                <a:latin typeface="Arial" panose="020B0604020202020204" pitchFamily="34" charset="0"/>
                <a:cs typeface="Arial" panose="020B0604020202020204" pitchFamily="34" charset="0"/>
              </a:rPr>
            </a:br>
            <a:r>
              <a:rPr lang="de-CH" sz="2800" b="0" i="0" dirty="0">
                <a:solidFill>
                  <a:srgbClr val="1D1D1D"/>
                </a:solidFill>
                <a:effectLst/>
              </a:rPr>
              <a:t>Metodi di </a:t>
            </a:r>
            <a:r>
              <a:rPr lang="de-CH" sz="2800" b="0" i="0" dirty="0" err="1">
                <a:solidFill>
                  <a:srgbClr val="1D1D1D"/>
                </a:solidFill>
                <a:effectLst/>
              </a:rPr>
              <a:t>allenamento</a:t>
            </a:r>
            <a:endParaRPr lang="de-CH" sz="2800" b="0" i="0" dirty="0">
              <a:solidFill>
                <a:srgbClr val="1D1D1D"/>
              </a:solidFill>
              <a:effectLst/>
            </a:endParaRPr>
          </a:p>
        </p:txBody>
      </p:sp>
      <p:pic>
        <p:nvPicPr>
          <p:cNvPr id="5" name="Grafik 4">
            <a:extLst>
              <a:ext uri="{FF2B5EF4-FFF2-40B4-BE49-F238E27FC236}">
                <a16:creationId xmlns:a16="http://schemas.microsoft.com/office/drawing/2014/main" id="{F50B50D0-C5BB-AE15-0577-C26988E18758}"/>
              </a:ext>
            </a:extLst>
          </p:cNvPr>
          <p:cNvPicPr>
            <a:picLocks noChangeAspect="1"/>
          </p:cNvPicPr>
          <p:nvPr/>
        </p:nvPicPr>
        <p:blipFill>
          <a:blip r:embed="rId4"/>
          <a:stretch>
            <a:fillRect/>
          </a:stretch>
        </p:blipFill>
        <p:spPr>
          <a:xfrm>
            <a:off x="257090" y="2071161"/>
            <a:ext cx="3307650" cy="3600000"/>
          </a:xfrm>
          <a:prstGeom prst="rect">
            <a:avLst/>
          </a:prstGeom>
        </p:spPr>
      </p:pic>
      <p:sp>
        <p:nvSpPr>
          <p:cNvPr id="2" name="SeitenzahlBenutzerdefiniert">
            <a:extLst>
              <a:ext uri="{FF2B5EF4-FFF2-40B4-BE49-F238E27FC236}">
                <a16:creationId xmlns:a16="http://schemas.microsoft.com/office/drawing/2014/main" id="{8A5DC7C6-7498-8581-1238-6E8514017D2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18</a:t>
            </a:r>
            <a:endParaRPr lang="de-CH" sz="900" dirty="0"/>
          </a:p>
        </p:txBody>
      </p:sp>
    </p:spTree>
    <p:extLst>
      <p:ext uri="{BB962C8B-B14F-4D97-AF65-F5344CB8AC3E}">
        <p14:creationId xmlns:p14="http://schemas.microsoft.com/office/powerpoint/2010/main" val="3292717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0A86ED-6B96-1CA7-F59D-5B7AA714638E}"/>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Ausdauer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Bestimmung der </a:t>
            </a:r>
            <a:r>
              <a:rPr lang="de-CH" b="0" kern="0" dirty="0" err="1">
                <a:latin typeface="Arial" panose="020B0604020202020204" pitchFamily="34" charset="0"/>
                <a:cs typeface="Arial" panose="020B0604020202020204" pitchFamily="34" charset="0"/>
              </a:rPr>
              <a:t>HF</a:t>
            </a:r>
            <a:r>
              <a:rPr lang="de-CH" b="0" kern="0" baseline="-25000" dirty="0" err="1">
                <a:latin typeface="Arial" panose="020B0604020202020204" pitchFamily="34" charset="0"/>
                <a:cs typeface="Arial" panose="020B0604020202020204" pitchFamily="34" charset="0"/>
              </a:rPr>
              <a:t>max</a:t>
            </a:r>
            <a:endParaRPr lang="de-CH" dirty="0"/>
          </a:p>
        </p:txBody>
      </p:sp>
      <p:graphicFrame>
        <p:nvGraphicFramePr>
          <p:cNvPr id="6" name="Tabelle 5">
            <a:extLst>
              <a:ext uri="{FF2B5EF4-FFF2-40B4-BE49-F238E27FC236}">
                <a16:creationId xmlns:a16="http://schemas.microsoft.com/office/drawing/2014/main" id="{F57A156E-923C-C2CB-8471-98E281EBB092}"/>
              </a:ext>
            </a:extLst>
          </p:cNvPr>
          <p:cNvGraphicFramePr>
            <a:graphicFrameLocks noGrp="1"/>
          </p:cNvGraphicFramePr>
          <p:nvPr>
            <p:extLst>
              <p:ext uri="{D42A27DB-BD31-4B8C-83A1-F6EECF244321}">
                <p14:modId xmlns:p14="http://schemas.microsoft.com/office/powerpoint/2010/main" val="965063022"/>
              </p:ext>
            </p:extLst>
          </p:nvPr>
        </p:nvGraphicFramePr>
        <p:xfrm>
          <a:off x="2156047" y="2237987"/>
          <a:ext cx="7879905" cy="2382026"/>
        </p:xfrm>
        <a:graphic>
          <a:graphicData uri="http://schemas.openxmlformats.org/drawingml/2006/table">
            <a:tbl>
              <a:tblPr firstRow="1" firstCol="1" bandRow="1"/>
              <a:tblGrid>
                <a:gridCol w="1530204">
                  <a:extLst>
                    <a:ext uri="{9D8B030D-6E8A-4147-A177-3AD203B41FA5}">
                      <a16:colId xmlns:a16="http://schemas.microsoft.com/office/drawing/2014/main" val="20000"/>
                    </a:ext>
                  </a:extLst>
                </a:gridCol>
                <a:gridCol w="6349701">
                  <a:extLst>
                    <a:ext uri="{9D8B030D-6E8A-4147-A177-3AD203B41FA5}">
                      <a16:colId xmlns:a16="http://schemas.microsoft.com/office/drawing/2014/main" val="20001"/>
                    </a:ext>
                  </a:extLst>
                </a:gridCol>
              </a:tblGrid>
              <a:tr h="1191013">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3" marR="381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3" marR="381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013">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3" marR="381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Alter</a:t>
                      </a:r>
                      <a:endParaRPr lang="de-CH" sz="5400" dirty="0">
                        <a:effectLst/>
                        <a:latin typeface="Calibri"/>
                        <a:ea typeface="Calibri"/>
                        <a:cs typeface="Times New Roman"/>
                      </a:endParaRPr>
                    </a:p>
                  </a:txBody>
                  <a:tcPr marL="38173" marR="381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2" name="SeitenzahlBenutzerdefiniert">
            <a:extLst>
              <a:ext uri="{FF2B5EF4-FFF2-40B4-BE49-F238E27FC236}">
                <a16:creationId xmlns:a16="http://schemas.microsoft.com/office/drawing/2014/main" id="{DBCFA8F3-6FFF-ABE9-92E7-021C378D617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2941735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0A801A32-4B0C-0426-E73A-CDC0E1EB8756}"/>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âge</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5" name="Titel 2">
            <a:extLst>
              <a:ext uri="{FF2B5EF4-FFF2-40B4-BE49-F238E27FC236}">
                <a16:creationId xmlns:a16="http://schemas.microsoft.com/office/drawing/2014/main" id="{2A282150-3DA3-4C18-A393-D895E9BDA16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fr-CH" sz="2800" dirty="0">
                <a:solidFill>
                  <a:srgbClr val="000000"/>
                </a:solidFill>
              </a:rPr>
            </a:br>
            <a:r>
              <a:rPr lang="de-CH" sz="2800" b="0" kern="0" dirty="0" err="1">
                <a:latin typeface="Arial" panose="020B0604020202020204" pitchFamily="34" charset="0"/>
                <a:cs typeface="Arial" panose="020B0604020202020204" pitchFamily="34" charset="0"/>
              </a:rPr>
              <a:t>Déterminer</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fréquence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cardiaque</a:t>
            </a:r>
            <a:r>
              <a:rPr lang="de-CH" sz="2800" b="0" kern="0" dirty="0">
                <a:latin typeface="Arial" panose="020B0604020202020204" pitchFamily="34" charset="0"/>
                <a:cs typeface="Arial" panose="020B0604020202020204" pitchFamily="34" charset="0"/>
              </a:rPr>
              <a:t> maximale</a:t>
            </a:r>
            <a:endParaRPr lang="de-CH" sz="2800" b="0" i="0" dirty="0">
              <a:solidFill>
                <a:srgbClr val="1D1D1D"/>
              </a:solidFill>
              <a:effectLst/>
            </a:endParaRPr>
          </a:p>
        </p:txBody>
      </p:sp>
      <p:sp>
        <p:nvSpPr>
          <p:cNvPr id="2" name="SeitenzahlBenutzerdefiniert">
            <a:extLst>
              <a:ext uri="{FF2B5EF4-FFF2-40B4-BE49-F238E27FC236}">
                <a16:creationId xmlns:a16="http://schemas.microsoft.com/office/drawing/2014/main" id="{00622758-6EE4-92E6-B4EB-D28E2CD566E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903612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6">
            <a:extLst>
              <a:ext uri="{FF2B5EF4-FFF2-40B4-BE49-F238E27FC236}">
                <a16:creationId xmlns:a16="http://schemas.microsoft.com/office/drawing/2014/main" id="{EEE8A842-1B61-CBF2-C6EB-69CCF5BC9571}"/>
              </a:ext>
            </a:extLst>
          </p:cNvPr>
          <p:cNvGraphicFramePr>
            <a:graphicFrameLocks noGrp="1"/>
          </p:cNvGraphicFramePr>
          <p:nvPr/>
        </p:nvGraphicFramePr>
        <p:xfrm>
          <a:off x="2163234" y="2237581"/>
          <a:ext cx="7880350" cy="2382838"/>
        </p:xfrm>
        <a:graphic>
          <a:graphicData uri="http://schemas.openxmlformats.org/drawingml/2006/table">
            <a:tbl>
              <a:tblPr firstRow="1" firstCol="1" bandRow="1"/>
              <a:tblGrid>
                <a:gridCol w="1530290">
                  <a:extLst>
                    <a:ext uri="{9D8B030D-6E8A-4147-A177-3AD203B41FA5}">
                      <a16:colId xmlns:a16="http://schemas.microsoft.com/office/drawing/2014/main" val="20000"/>
                    </a:ext>
                  </a:extLst>
                </a:gridCol>
                <a:gridCol w="6350060">
                  <a:extLst>
                    <a:ext uri="{9D8B030D-6E8A-4147-A177-3AD203B41FA5}">
                      <a16:colId xmlns:a16="http://schemas.microsoft.com/office/drawing/2014/main" val="20001"/>
                    </a:ext>
                  </a:extLst>
                </a:gridCol>
              </a:tblGrid>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tc>
                  <a:txBody>
                    <a:bodyPr/>
                    <a:lstStyle/>
                    <a:p>
                      <a:pPr algn="ctr">
                        <a:lnSpc>
                          <a:spcPct val="115000"/>
                        </a:lnSpc>
                        <a:spcAft>
                          <a:spcPts val="0"/>
                        </a:spcAft>
                      </a:pPr>
                      <a:r>
                        <a:rPr lang="de-CH" sz="5400" dirty="0">
                          <a:effectLst/>
                          <a:latin typeface="Arial"/>
                          <a:ea typeface="Calibri"/>
                          <a:cs typeface="Times New Roman"/>
                        </a:rPr>
                        <a:t>220</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6923C"/>
                    </a:solidFill>
                  </a:tcPr>
                </a:tc>
                <a:extLst>
                  <a:ext uri="{0D108BD9-81ED-4DB2-BD59-A6C34878D82A}">
                    <a16:rowId xmlns:a16="http://schemas.microsoft.com/office/drawing/2014/main" val="10000"/>
                  </a:ext>
                </a:extLst>
              </a:tr>
              <a:tr h="1191419">
                <a:tc>
                  <a:txBody>
                    <a:bodyPr/>
                    <a:lstStyle/>
                    <a:p>
                      <a:pPr algn="ctr">
                        <a:lnSpc>
                          <a:spcPct val="115000"/>
                        </a:lnSpc>
                        <a:spcAft>
                          <a:spcPts val="0"/>
                        </a:spcAft>
                      </a:pPr>
                      <a:r>
                        <a:rPr lang="de-CH" sz="5400" dirty="0">
                          <a:effectLst/>
                          <a:latin typeface="Arial"/>
                          <a:ea typeface="Calibri"/>
                          <a:cs typeface="Times New Roman"/>
                        </a:rPr>
                        <a:t>♀</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tc>
                  <a:txBody>
                    <a:bodyPr/>
                    <a:lstStyle/>
                    <a:p>
                      <a:pPr algn="ctr">
                        <a:lnSpc>
                          <a:spcPct val="115000"/>
                        </a:lnSpc>
                        <a:spcAft>
                          <a:spcPts val="0"/>
                        </a:spcAft>
                      </a:pPr>
                      <a:r>
                        <a:rPr lang="de-CH" sz="5400" dirty="0">
                          <a:effectLst/>
                          <a:latin typeface="Arial"/>
                          <a:ea typeface="Calibri"/>
                          <a:cs typeface="Times New Roman"/>
                        </a:rPr>
                        <a:t>226</a:t>
                      </a:r>
                      <a:r>
                        <a:rPr lang="de-CH" sz="2800" dirty="0">
                          <a:effectLst/>
                          <a:latin typeface="Arial"/>
                          <a:ea typeface="Calibri"/>
                          <a:cs typeface="Times New Roman"/>
                        </a:rPr>
                        <a:t> </a:t>
                      </a:r>
                      <a:r>
                        <a:rPr lang="de-CH" sz="5400" dirty="0">
                          <a:effectLst/>
                          <a:latin typeface="Arial"/>
                          <a:ea typeface="Calibri"/>
                          <a:cs typeface="Times New Roman"/>
                        </a:rPr>
                        <a:t>– </a:t>
                      </a:r>
                      <a:r>
                        <a:rPr lang="de-CH" sz="5400" dirty="0" err="1">
                          <a:effectLst/>
                          <a:latin typeface="Arial"/>
                          <a:ea typeface="Calibri"/>
                          <a:cs typeface="Times New Roman"/>
                        </a:rPr>
                        <a:t>età</a:t>
                      </a:r>
                      <a:endParaRPr lang="de-CH" sz="5400" dirty="0">
                        <a:effectLst/>
                        <a:latin typeface="Calibri"/>
                        <a:ea typeface="Calibri"/>
                        <a:cs typeface="Times New Roman"/>
                      </a:endParaRPr>
                    </a:p>
                  </a:txBody>
                  <a:tcPr marL="38175" marR="38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6228"/>
                    </a:solidFill>
                  </a:tcPr>
                </a:tc>
                <a:extLst>
                  <a:ext uri="{0D108BD9-81ED-4DB2-BD59-A6C34878D82A}">
                    <a16:rowId xmlns:a16="http://schemas.microsoft.com/office/drawing/2014/main" val="10001"/>
                  </a:ext>
                </a:extLst>
              </a:tr>
            </a:tbl>
          </a:graphicData>
        </a:graphic>
      </p:graphicFrame>
      <p:sp>
        <p:nvSpPr>
          <p:cNvPr id="6" name="Titel 2">
            <a:extLst>
              <a:ext uri="{FF2B5EF4-FFF2-40B4-BE49-F238E27FC236}">
                <a16:creationId xmlns:a16="http://schemas.microsoft.com/office/drawing/2014/main" id="{25FAC2AD-2D2C-43DC-A60F-A1F898B1864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it-IT"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Determinare</a:t>
            </a:r>
            <a:r>
              <a:rPr lang="de-CH" sz="2800" b="0" kern="0" dirty="0">
                <a:latin typeface="Arial" panose="020B0604020202020204" pitchFamily="34" charset="0"/>
                <a:cs typeface="Arial" panose="020B0604020202020204" pitchFamily="34" charset="0"/>
              </a:rPr>
              <a:t> la </a:t>
            </a:r>
            <a:r>
              <a:rPr lang="de-CH" sz="2800" b="0" kern="0" dirty="0" err="1">
                <a:latin typeface="Arial" panose="020B0604020202020204" pitchFamily="34" charset="0"/>
                <a:cs typeface="Arial" panose="020B0604020202020204" pitchFamily="34" charset="0"/>
              </a:rPr>
              <a:t>frequenza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cardiaca</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massimale</a:t>
            </a:r>
            <a:endParaRPr lang="de-CH" sz="2800" b="0" i="0" dirty="0">
              <a:solidFill>
                <a:srgbClr val="1D1D1D"/>
              </a:solidFill>
              <a:effectLst/>
            </a:endParaRPr>
          </a:p>
        </p:txBody>
      </p:sp>
      <p:sp>
        <p:nvSpPr>
          <p:cNvPr id="2" name="SeitenzahlBenutzerdefiniert">
            <a:extLst>
              <a:ext uri="{FF2B5EF4-FFF2-40B4-BE49-F238E27FC236}">
                <a16:creationId xmlns:a16="http://schemas.microsoft.com/office/drawing/2014/main" id="{61097165-DD45-4834-B799-C1DDAE45A24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19</a:t>
            </a:r>
            <a:endParaRPr lang="de-CH" sz="900" dirty="0"/>
          </a:p>
        </p:txBody>
      </p:sp>
    </p:spTree>
    <p:extLst>
      <p:ext uri="{BB962C8B-B14F-4D97-AF65-F5344CB8AC3E}">
        <p14:creationId xmlns:p14="http://schemas.microsoft.com/office/powerpoint/2010/main" val="3026866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1">
            <a:extLst>
              <a:ext uri="{FF2B5EF4-FFF2-40B4-BE49-F238E27FC236}">
                <a16:creationId xmlns:a16="http://schemas.microsoft.com/office/drawing/2014/main" id="{3784DB25-5E42-1749-A336-BC7327C53EEE}"/>
              </a:ext>
            </a:extLst>
          </p:cNvPr>
          <p:cNvSpPr/>
          <p:nvPr/>
        </p:nvSpPr>
        <p:spPr>
          <a:xfrm>
            <a:off x="411167" y="1556792"/>
            <a:ext cx="8587259" cy="1790427"/>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Objektive Methode</a:t>
            </a:r>
          </a:p>
          <a:p>
            <a:pPr>
              <a:spcAft>
                <a:spcPts val="0"/>
              </a:spcAft>
            </a:pPr>
            <a:r>
              <a:rPr lang="de-DE" altLang="de-DE" sz="2400" dirty="0">
                <a:solidFill>
                  <a:schemeClr val="tx1"/>
                </a:solidFill>
                <a:latin typeface="Arial" pitchFamily="34" charset="0"/>
              </a:rPr>
              <a:t>Dauer (min)	x	Herzfrequenzzone(1-5)</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 </a:t>
            </a:r>
          </a:p>
          <a:p>
            <a:pPr>
              <a:spcAft>
                <a:spcPts val="0"/>
              </a:spcAft>
            </a:pPr>
            <a:r>
              <a:rPr lang="de-DE" altLang="de-DE" sz="1800" i="1" dirty="0">
                <a:solidFill>
                  <a:schemeClr val="tx1"/>
                </a:solidFill>
                <a:latin typeface="Arial" pitchFamily="34" charset="0"/>
              </a:rPr>
              <a:t>30min		x	Zone 3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90</a:t>
            </a:r>
          </a:p>
        </p:txBody>
      </p:sp>
      <p:sp>
        <p:nvSpPr>
          <p:cNvPr id="7" name="Abgerundetes Rechteck 7">
            <a:extLst>
              <a:ext uri="{FF2B5EF4-FFF2-40B4-BE49-F238E27FC236}">
                <a16:creationId xmlns:a16="http://schemas.microsoft.com/office/drawing/2014/main" id="{F2D98374-2E2D-244C-A636-5707ABE7A584}"/>
              </a:ext>
            </a:extLst>
          </p:cNvPr>
          <p:cNvSpPr/>
          <p:nvPr/>
        </p:nvSpPr>
        <p:spPr>
          <a:xfrm>
            <a:off x="407368" y="3563242"/>
            <a:ext cx="8591058" cy="179042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a:latin typeface="Arial" pitchFamily="34" charset="0"/>
              </a:rPr>
              <a:t>Subjektive Methode</a:t>
            </a:r>
          </a:p>
          <a:p>
            <a:pPr>
              <a:spcAft>
                <a:spcPts val="0"/>
              </a:spcAft>
            </a:pPr>
            <a:r>
              <a:rPr lang="de-DE" altLang="de-DE" sz="2400" dirty="0">
                <a:solidFill>
                  <a:schemeClr val="tx1"/>
                </a:solidFill>
                <a:latin typeface="Arial" pitchFamily="34" charset="0"/>
              </a:rPr>
              <a:t>Dauer (min)	x	Wert </a:t>
            </a:r>
            <a:r>
              <a:rPr lang="de-DE" altLang="de-DE" sz="2400" dirty="0" err="1">
                <a:solidFill>
                  <a:schemeClr val="tx1"/>
                </a:solidFill>
                <a:latin typeface="Arial" pitchFamily="34" charset="0"/>
              </a:rPr>
              <a:t>gemäss</a:t>
            </a:r>
            <a:r>
              <a:rPr lang="de-DE" altLang="de-DE" sz="2400" dirty="0">
                <a:solidFill>
                  <a:schemeClr val="tx1"/>
                </a:solidFill>
                <a:latin typeface="Arial" pitchFamily="34" charset="0"/>
              </a:rPr>
              <a:t> Intensitätsskala (1-10)</a:t>
            </a:r>
          </a:p>
          <a:p>
            <a:pPr>
              <a:spcAft>
                <a:spcPts val="0"/>
              </a:spcAft>
            </a:pPr>
            <a:endParaRPr lang="de-DE" altLang="de-DE" sz="1600" i="1" dirty="0">
              <a:solidFill>
                <a:schemeClr val="bg1"/>
              </a:solidFill>
              <a:latin typeface="Arial" pitchFamily="34" charset="0"/>
            </a:endParaRPr>
          </a:p>
          <a:p>
            <a:pPr>
              <a:spcAft>
                <a:spcPts val="0"/>
              </a:spcAft>
            </a:pPr>
            <a:r>
              <a:rPr lang="de-DE" altLang="de-DE" sz="1800" i="1" dirty="0">
                <a:solidFill>
                  <a:schemeClr val="bg1"/>
                </a:solidFill>
                <a:latin typeface="Arial" pitchFamily="34" charset="0"/>
              </a:rPr>
              <a:t>Bsp.</a:t>
            </a:r>
          </a:p>
          <a:p>
            <a:pPr>
              <a:spcAft>
                <a:spcPts val="0"/>
              </a:spcAft>
            </a:pPr>
            <a:r>
              <a:rPr lang="de-DE" altLang="de-DE" sz="1800" i="1" dirty="0">
                <a:solidFill>
                  <a:schemeClr val="tx1"/>
                </a:solidFill>
                <a:latin typeface="Arial" pitchFamily="34" charset="0"/>
              </a:rPr>
              <a:t>60min		x	7 = </a:t>
            </a:r>
            <a:r>
              <a:rPr lang="de-DE" altLang="de-DE" sz="1800" i="1" dirty="0" err="1">
                <a:solidFill>
                  <a:schemeClr val="tx1"/>
                </a:solidFill>
                <a:latin typeface="Arial" pitchFamily="34" charset="0"/>
              </a:rPr>
              <a:t>Trainingsload</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8" name="Bild 2" descr="Screen Shot 2017-03-28 at 09.47.37.png">
            <a:extLst>
              <a:ext uri="{FF2B5EF4-FFF2-40B4-BE49-F238E27FC236}">
                <a16:creationId xmlns:a16="http://schemas.microsoft.com/office/drawing/2014/main" id="{D2315552-EFCE-5F48-A10A-E66F1727F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802" y="3284984"/>
            <a:ext cx="2541806" cy="3266153"/>
          </a:xfrm>
          <a:prstGeom prst="rect">
            <a:avLst/>
          </a:prstGeom>
        </p:spPr>
      </p:pic>
      <p:sp>
        <p:nvSpPr>
          <p:cNvPr id="9" name="Titel 2">
            <a:extLst>
              <a:ext uri="{FF2B5EF4-FFF2-40B4-BE49-F238E27FC236}">
                <a16:creationId xmlns:a16="http://schemas.microsoft.com/office/drawing/2014/main" id="{86CCF902-1871-4BE8-890D-D1BE69D03F8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Trainingsload</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D95115A8-FB79-1EDD-C50F-8C47AAE191D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5265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80D4D-451E-B493-D777-03AE481D5A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55F3DE-8576-E9B3-B874-2E3015A53E6F}"/>
              </a:ext>
            </a:extLst>
          </p:cNvPr>
          <p:cNvSpPr>
            <a:spLocks noGrp="1"/>
          </p:cNvSpPr>
          <p:nvPr>
            <p:ph type="title"/>
          </p:nvPr>
        </p:nvSpPr>
        <p:spPr/>
        <p:txBody>
          <a:bodyPr/>
          <a:lstStyle/>
          <a:p>
            <a:r>
              <a:rPr lang="fr-CH" dirty="0"/>
              <a:t>Il n’est jamais trop tard pour reprendre une activité physique! </a:t>
            </a:r>
            <a:endParaRPr lang="de-DE" b="0" dirty="0"/>
          </a:p>
        </p:txBody>
      </p:sp>
      <p:pic>
        <p:nvPicPr>
          <p:cNvPr id="3" name="Image 5">
            <a:hlinkClick r:id="rId3"/>
            <a:extLst>
              <a:ext uri="{FF2B5EF4-FFF2-40B4-BE49-F238E27FC236}">
                <a16:creationId xmlns:a16="http://schemas.microsoft.com/office/drawing/2014/main" id="{2C2646FC-9C4C-85F1-2BE2-065A918856F5}"/>
              </a:ext>
            </a:extLst>
          </p:cNvPr>
          <p:cNvPicPr>
            <a:picLocks noChangeAspect="1"/>
          </p:cNvPicPr>
          <p:nvPr/>
        </p:nvPicPr>
        <p:blipFill>
          <a:blip r:embed="rId4"/>
          <a:stretch>
            <a:fillRect/>
          </a:stretch>
        </p:blipFill>
        <p:spPr>
          <a:xfrm>
            <a:off x="378984" y="1563368"/>
            <a:ext cx="425472" cy="425472"/>
          </a:xfrm>
          <a:prstGeom prst="rect">
            <a:avLst/>
          </a:prstGeom>
        </p:spPr>
      </p:pic>
      <p:pic>
        <p:nvPicPr>
          <p:cNvPr id="4" name="Image 4">
            <a:extLst>
              <a:ext uri="{FF2B5EF4-FFF2-40B4-BE49-F238E27FC236}">
                <a16:creationId xmlns:a16="http://schemas.microsoft.com/office/drawing/2014/main" id="{124CB2E2-7F8C-B089-94A5-ED1C3A157E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15721" y="1572052"/>
            <a:ext cx="8560557" cy="4536000"/>
          </a:xfrm>
          <a:prstGeom prst="rect">
            <a:avLst/>
          </a:prstGeom>
        </p:spPr>
      </p:pic>
      <p:sp>
        <p:nvSpPr>
          <p:cNvPr id="5" name="SeitenzahlBenutzerdefiniert">
            <a:extLst>
              <a:ext uri="{FF2B5EF4-FFF2-40B4-BE49-F238E27FC236}">
                <a16:creationId xmlns:a16="http://schemas.microsoft.com/office/drawing/2014/main" id="{6D1FD9F1-66E5-0D23-FD2A-EC6F93CA31C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a:t>
            </a:r>
            <a:endParaRPr lang="de-CH" sz="900" dirty="0"/>
          </a:p>
        </p:txBody>
      </p:sp>
    </p:spTree>
    <p:extLst>
      <p:ext uri="{BB962C8B-B14F-4D97-AF65-F5344CB8AC3E}">
        <p14:creationId xmlns:p14="http://schemas.microsoft.com/office/powerpoint/2010/main" val="2624365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a:extLst>
              <a:ext uri="{FF2B5EF4-FFF2-40B4-BE49-F238E27FC236}">
                <a16:creationId xmlns:a16="http://schemas.microsoft.com/office/drawing/2014/main" id="{45D16B68-B5CB-05A6-2394-655824470100}"/>
              </a:ext>
            </a:extLst>
          </p:cNvPr>
          <p:cNvPicPr>
            <a:picLocks noChangeAspect="1"/>
          </p:cNvPicPr>
          <p:nvPr/>
        </p:nvPicPr>
        <p:blipFill>
          <a:blip r:embed="rId3"/>
          <a:stretch>
            <a:fillRect/>
          </a:stretch>
        </p:blipFill>
        <p:spPr>
          <a:xfrm>
            <a:off x="8696017" y="3605636"/>
            <a:ext cx="2944599" cy="2777360"/>
          </a:xfrm>
          <a:prstGeom prst="rect">
            <a:avLst/>
          </a:prstGeom>
        </p:spPr>
      </p:pic>
      <p:sp>
        <p:nvSpPr>
          <p:cNvPr id="5" name="Abgerundetes Rechteck 1">
            <a:extLst>
              <a:ext uri="{FF2B5EF4-FFF2-40B4-BE49-F238E27FC236}">
                <a16:creationId xmlns:a16="http://schemas.microsoft.com/office/drawing/2014/main" id="{834860D9-FF8B-5762-643B-A985EB3107B8}"/>
              </a:ext>
            </a:extLst>
          </p:cNvPr>
          <p:cNvSpPr/>
          <p:nvPr/>
        </p:nvSpPr>
        <p:spPr>
          <a:xfrm>
            <a:off x="335360" y="1908959"/>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objective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zone</a:t>
            </a:r>
            <a:r>
              <a:rPr lang="de-DE" altLang="de-DE" sz="2400" dirty="0">
                <a:solidFill>
                  <a:schemeClr val="tx1"/>
                </a:solidFill>
                <a:latin typeface="Arial" pitchFamily="34" charset="0"/>
              </a:rPr>
              <a:t> de </a:t>
            </a:r>
            <a:r>
              <a:rPr lang="de-DE" altLang="de-DE" sz="2400" dirty="0" err="1">
                <a:solidFill>
                  <a:schemeClr val="tx1"/>
                </a:solidFill>
                <a:latin typeface="Arial" pitchFamily="34" charset="0"/>
              </a:rPr>
              <a:t>fréquence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cardiaque</a:t>
            </a:r>
            <a:r>
              <a:rPr lang="de-DE" altLang="de-DE" sz="2400" dirty="0">
                <a:solidFill>
                  <a:schemeClr val="tx1"/>
                </a:solidFill>
                <a:latin typeface="Arial" pitchFamily="34" charset="0"/>
              </a:rPr>
              <a:t> (1-5)</a:t>
            </a:r>
          </a:p>
          <a:p>
            <a:pPr>
              <a:spcAft>
                <a:spcPts val="0"/>
              </a:spcAft>
            </a:pPr>
            <a:r>
              <a:rPr lang="de-DE" altLang="de-DE" sz="1800" i="1" dirty="0">
                <a:solidFill>
                  <a:schemeClr val="tx1"/>
                </a:solidFill>
                <a:latin typeface="Arial" pitchFamily="34" charset="0"/>
              </a:rPr>
              <a:t>ex. 30min	x	Zone 3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90</a:t>
            </a:r>
          </a:p>
        </p:txBody>
      </p:sp>
      <p:sp>
        <p:nvSpPr>
          <p:cNvPr id="6" name="Abgerundetes Rechteck 7">
            <a:extLst>
              <a:ext uri="{FF2B5EF4-FFF2-40B4-BE49-F238E27FC236}">
                <a16:creationId xmlns:a16="http://schemas.microsoft.com/office/drawing/2014/main" id="{80C8F935-B684-A69F-E920-586AFDA89584}"/>
              </a:ext>
            </a:extLst>
          </p:cNvPr>
          <p:cNvSpPr/>
          <p:nvPr/>
        </p:nvSpPr>
        <p:spPr>
          <a:xfrm>
            <a:off x="335360" y="3605636"/>
            <a:ext cx="8231832" cy="1520041"/>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Méthode</a:t>
            </a:r>
            <a:r>
              <a:rPr lang="de-DE" altLang="de-DE" sz="2400" b="1" dirty="0">
                <a:latin typeface="Arial" pitchFamily="34" charset="0"/>
              </a:rPr>
              <a:t> </a:t>
            </a:r>
            <a:r>
              <a:rPr lang="de-DE" altLang="de-DE" sz="2400" b="1" dirty="0" err="1">
                <a:latin typeface="Arial" pitchFamily="34" charset="0"/>
              </a:rPr>
              <a:t>subjective</a:t>
            </a:r>
            <a:endParaRPr lang="de-DE" altLang="de-DE" sz="2400" b="1" dirty="0">
              <a:latin typeface="Arial" pitchFamily="34" charset="0"/>
            </a:endParaRPr>
          </a:p>
          <a:p>
            <a:pPr>
              <a:spcAft>
                <a:spcPts val="0"/>
              </a:spcAft>
            </a:pPr>
            <a:r>
              <a:rPr lang="de-DE" altLang="de-DE" sz="2400" dirty="0" err="1">
                <a:solidFill>
                  <a:schemeClr val="tx1"/>
                </a:solidFill>
                <a:latin typeface="Arial" pitchFamily="34" charset="0"/>
              </a:rPr>
              <a:t>Durée</a:t>
            </a:r>
            <a:r>
              <a:rPr lang="de-DE" altLang="de-DE" sz="2400" dirty="0">
                <a:solidFill>
                  <a:schemeClr val="tx1"/>
                </a:solidFill>
                <a:latin typeface="Arial" pitchFamily="34" charset="0"/>
              </a:rPr>
              <a:t> (min)	x	</a:t>
            </a:r>
            <a:r>
              <a:rPr lang="de-DE" altLang="de-DE" sz="2400" dirty="0" err="1">
                <a:solidFill>
                  <a:schemeClr val="tx1"/>
                </a:solidFill>
                <a:latin typeface="Arial" pitchFamily="34" charset="0"/>
              </a:rPr>
              <a:t>valeur</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selon</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échelle</a:t>
            </a:r>
            <a:r>
              <a:rPr lang="de-DE" altLang="de-DE" sz="2400" dirty="0">
                <a:solidFill>
                  <a:schemeClr val="tx1"/>
                </a:solidFill>
                <a:latin typeface="Arial" pitchFamily="34" charset="0"/>
              </a:rPr>
              <a:t> </a:t>
            </a:r>
            <a:r>
              <a:rPr lang="de-DE" altLang="de-DE" sz="2400" dirty="0" err="1">
                <a:solidFill>
                  <a:schemeClr val="tx1"/>
                </a:solidFill>
                <a:latin typeface="Arial" pitchFamily="34" charset="0"/>
              </a:rPr>
              <a:t>d‘intensité</a:t>
            </a:r>
            <a:r>
              <a:rPr lang="de-DE" altLang="de-DE" sz="2400" dirty="0">
                <a:solidFill>
                  <a:schemeClr val="tx1"/>
                </a:solidFill>
                <a:latin typeface="Arial" pitchFamily="34" charset="0"/>
              </a:rPr>
              <a:t> (1-10)</a:t>
            </a:r>
          </a:p>
          <a:p>
            <a:pPr>
              <a:spcAft>
                <a:spcPts val="0"/>
              </a:spcAft>
            </a:pPr>
            <a:r>
              <a:rPr lang="de-DE" altLang="de-DE" sz="1800" i="1" dirty="0">
                <a:solidFill>
                  <a:schemeClr val="tx1"/>
                </a:solidFill>
                <a:latin typeface="Arial" pitchFamily="34" charset="0"/>
              </a:rPr>
              <a:t>ex. 60min	x	7 = </a:t>
            </a:r>
            <a:r>
              <a:rPr lang="de-DE" altLang="de-DE" sz="1800" i="1" dirty="0" err="1">
                <a:solidFill>
                  <a:schemeClr val="tx1"/>
                </a:solidFill>
                <a:latin typeface="Arial" pitchFamily="34" charset="0"/>
              </a:rPr>
              <a:t>charge</a:t>
            </a:r>
            <a:r>
              <a:rPr lang="de-DE" altLang="de-DE" sz="1800" i="1" dirty="0">
                <a:solidFill>
                  <a:schemeClr val="tx1"/>
                </a:solidFill>
                <a:latin typeface="Arial" pitchFamily="34" charset="0"/>
              </a:rPr>
              <a:t> </a:t>
            </a:r>
            <a:r>
              <a:rPr lang="de-DE" altLang="de-DE" sz="1800" i="1" dirty="0" err="1">
                <a:solidFill>
                  <a:schemeClr val="tx1"/>
                </a:solidFill>
                <a:latin typeface="Arial" pitchFamily="34" charset="0"/>
              </a:rPr>
              <a:t>d‘entrainement</a:t>
            </a:r>
            <a:r>
              <a:rPr lang="de-DE"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sp>
        <p:nvSpPr>
          <p:cNvPr id="8" name="Titel 2">
            <a:extLst>
              <a:ext uri="{FF2B5EF4-FFF2-40B4-BE49-F238E27FC236}">
                <a16:creationId xmlns:a16="http://schemas.microsoft.com/office/drawing/2014/main" id="{0A3E2882-7FF8-40FF-A8F6-C1B3B9210087}"/>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Charge de l’entraînement</a:t>
            </a:r>
          </a:p>
        </p:txBody>
      </p:sp>
      <p:sp>
        <p:nvSpPr>
          <p:cNvPr id="2" name="SeitenzahlBenutzerdefiniert">
            <a:extLst>
              <a:ext uri="{FF2B5EF4-FFF2-40B4-BE49-F238E27FC236}">
                <a16:creationId xmlns:a16="http://schemas.microsoft.com/office/drawing/2014/main" id="{A654D093-48D3-04D3-31E7-E70B1E84F88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33310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1">
            <a:extLst>
              <a:ext uri="{FF2B5EF4-FFF2-40B4-BE49-F238E27FC236}">
                <a16:creationId xmlns:a16="http://schemas.microsoft.com/office/drawing/2014/main" id="{2C244AA9-095D-B3A9-B252-660B96D3F9B4}"/>
              </a:ext>
            </a:extLst>
          </p:cNvPr>
          <p:cNvSpPr/>
          <p:nvPr/>
        </p:nvSpPr>
        <p:spPr>
          <a:xfrm>
            <a:off x="413472" y="1700808"/>
            <a:ext cx="7947355"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de-DE" altLang="de-DE" sz="2400" b="1" dirty="0" err="1">
                <a:latin typeface="Arial" pitchFamily="34" charset="0"/>
              </a:rPr>
              <a:t>Metodo</a:t>
            </a:r>
            <a:r>
              <a:rPr lang="de-DE" altLang="de-DE" sz="2400" b="1" dirty="0">
                <a:latin typeface="Arial" pitchFamily="34" charset="0"/>
              </a:rPr>
              <a:t> </a:t>
            </a:r>
            <a:r>
              <a:rPr lang="de-DE" altLang="de-DE" sz="2400" b="1" dirty="0" err="1">
                <a:latin typeface="Arial" pitchFamily="34" charset="0"/>
              </a:rPr>
              <a:t>obiettivo</a:t>
            </a:r>
            <a:endParaRPr lang="de-DE"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zona </a:t>
            </a:r>
            <a:r>
              <a:rPr lang="fr-CH" altLang="de-DE" sz="2400" dirty="0" err="1">
                <a:solidFill>
                  <a:schemeClr val="tx1"/>
                </a:solidFill>
                <a:latin typeface="Arial" pitchFamily="34" charset="0"/>
              </a:rPr>
              <a:t>frequenza</a:t>
            </a:r>
            <a:r>
              <a:rPr lang="fr-CH" altLang="de-DE" sz="2400" dirty="0">
                <a:solidFill>
                  <a:schemeClr val="tx1"/>
                </a:solidFill>
                <a:latin typeface="Arial" pitchFamily="34" charset="0"/>
              </a:rPr>
              <a:t> </a:t>
            </a:r>
            <a:r>
              <a:rPr lang="fr-CH" altLang="de-DE" sz="2400" dirty="0" err="1">
                <a:solidFill>
                  <a:schemeClr val="tx1"/>
                </a:solidFill>
                <a:latin typeface="Arial" pitchFamily="34" charset="0"/>
              </a:rPr>
              <a:t>cardiaca</a:t>
            </a:r>
            <a:r>
              <a:rPr lang="fr-CH" altLang="de-DE" sz="2400" dirty="0">
                <a:solidFill>
                  <a:schemeClr val="tx1"/>
                </a:solidFill>
                <a:latin typeface="Arial" pitchFamily="34" charset="0"/>
              </a:rPr>
              <a:t> (1-5)</a:t>
            </a:r>
            <a:endParaRPr lang="de-DE" altLang="de-DE" sz="1600" i="1" dirty="0">
              <a:solidFill>
                <a:schemeClr val="bg1"/>
              </a:solidFill>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30min x Zona 3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90</a:t>
            </a:r>
            <a:endParaRPr lang="de-DE" altLang="de-DE" sz="1800" i="1" dirty="0">
              <a:solidFill>
                <a:schemeClr val="tx1"/>
              </a:solidFill>
              <a:latin typeface="Arial" pitchFamily="34" charset="0"/>
            </a:endParaRPr>
          </a:p>
        </p:txBody>
      </p:sp>
      <p:sp>
        <p:nvSpPr>
          <p:cNvPr id="5" name="Abgerundetes Rechteck 7">
            <a:extLst>
              <a:ext uri="{FF2B5EF4-FFF2-40B4-BE49-F238E27FC236}">
                <a16:creationId xmlns:a16="http://schemas.microsoft.com/office/drawing/2014/main" id="{B41E63C4-0933-15E3-32E1-EA7A8669EBF1}"/>
              </a:ext>
            </a:extLst>
          </p:cNvPr>
          <p:cNvSpPr/>
          <p:nvPr/>
        </p:nvSpPr>
        <p:spPr>
          <a:xfrm>
            <a:off x="413472" y="3585877"/>
            <a:ext cx="7914432" cy="1728192"/>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CH" altLang="de-DE" sz="2400" b="1" dirty="0" err="1">
                <a:latin typeface="Arial" pitchFamily="34" charset="0"/>
              </a:rPr>
              <a:t>Metodo</a:t>
            </a:r>
            <a:r>
              <a:rPr lang="fr-CH" altLang="de-DE" sz="2400" b="1" dirty="0">
                <a:latin typeface="Arial" pitchFamily="34" charset="0"/>
              </a:rPr>
              <a:t> </a:t>
            </a:r>
            <a:r>
              <a:rPr lang="fr-CH" altLang="de-DE" sz="2400" b="1" dirty="0" err="1">
                <a:latin typeface="Arial" pitchFamily="34" charset="0"/>
              </a:rPr>
              <a:t>soggettivo</a:t>
            </a:r>
            <a:endParaRPr lang="fr-CH" altLang="de-DE" sz="2400" b="1" dirty="0">
              <a:latin typeface="Arial" pitchFamily="34" charset="0"/>
            </a:endParaRPr>
          </a:p>
          <a:p>
            <a:pPr>
              <a:spcAft>
                <a:spcPts val="1200"/>
              </a:spcAft>
            </a:pPr>
            <a:r>
              <a:rPr lang="fr-CH" altLang="de-DE" sz="2400" dirty="0" err="1">
                <a:solidFill>
                  <a:schemeClr val="tx1"/>
                </a:solidFill>
                <a:latin typeface="Arial" pitchFamily="34" charset="0"/>
              </a:rPr>
              <a:t>Durata</a:t>
            </a:r>
            <a:r>
              <a:rPr lang="fr-CH" altLang="de-DE" sz="2400" dirty="0">
                <a:solidFill>
                  <a:schemeClr val="tx1"/>
                </a:solidFill>
                <a:latin typeface="Arial" pitchFamily="34" charset="0"/>
              </a:rPr>
              <a:t> (min) x </a:t>
            </a:r>
            <a:r>
              <a:rPr lang="it-IT" altLang="de-DE" sz="2400" dirty="0">
                <a:solidFill>
                  <a:schemeClr val="tx1"/>
                </a:solidFill>
                <a:latin typeface="Arial" pitchFamily="34" charset="0"/>
              </a:rPr>
              <a:t>secondo la scala di intensità </a:t>
            </a:r>
            <a:r>
              <a:rPr lang="fr-CH" altLang="de-DE" sz="2400" dirty="0">
                <a:solidFill>
                  <a:schemeClr val="tx1"/>
                </a:solidFill>
                <a:latin typeface="Arial" pitchFamily="34" charset="0"/>
              </a:rPr>
              <a:t>(1-10)</a:t>
            </a:r>
            <a:endParaRPr lang="fr-CH" altLang="de-DE" sz="2400" b="1" dirty="0">
              <a:latin typeface="Arial" pitchFamily="34" charset="0"/>
            </a:endParaRPr>
          </a:p>
          <a:p>
            <a:pPr>
              <a:spcAft>
                <a:spcPts val="0"/>
              </a:spcAft>
            </a:pPr>
            <a:r>
              <a:rPr lang="fr-CH" altLang="de-DE" sz="1800" i="1" dirty="0">
                <a:solidFill>
                  <a:schemeClr val="bg1"/>
                </a:solidFill>
                <a:latin typeface="Arial" pitchFamily="34" charset="0"/>
              </a:rPr>
              <a:t>Es.: </a:t>
            </a:r>
            <a:r>
              <a:rPr lang="fr-CH" altLang="de-DE" sz="1800" i="1" dirty="0">
                <a:solidFill>
                  <a:schemeClr val="tx1"/>
                </a:solidFill>
                <a:latin typeface="Arial" pitchFamily="34" charset="0"/>
              </a:rPr>
              <a:t>60min x 7 = </a:t>
            </a:r>
            <a:r>
              <a:rPr lang="fr-CH" altLang="de-DE" sz="1800" i="1" dirty="0" err="1">
                <a:solidFill>
                  <a:schemeClr val="tx1"/>
                </a:solidFill>
                <a:latin typeface="Arial" pitchFamily="34" charset="0"/>
              </a:rPr>
              <a:t>carico</a:t>
            </a:r>
            <a:r>
              <a:rPr lang="fr-CH" altLang="de-DE" sz="1800" i="1" dirty="0">
                <a:solidFill>
                  <a:schemeClr val="tx1"/>
                </a:solidFill>
                <a:latin typeface="Arial" pitchFamily="34" charset="0"/>
              </a:rPr>
              <a:t> d’</a:t>
            </a:r>
            <a:r>
              <a:rPr lang="fr-CH" altLang="de-DE" sz="1800" i="1" dirty="0" err="1">
                <a:solidFill>
                  <a:schemeClr val="tx1"/>
                </a:solidFill>
                <a:latin typeface="Arial" pitchFamily="34" charset="0"/>
              </a:rPr>
              <a:t>allenamento</a:t>
            </a:r>
            <a:r>
              <a:rPr lang="fr-CH" altLang="de-DE" sz="1800" i="1" dirty="0">
                <a:solidFill>
                  <a:schemeClr val="tx1"/>
                </a:solidFill>
                <a:latin typeface="Arial" pitchFamily="34" charset="0"/>
              </a:rPr>
              <a:t> 420</a:t>
            </a:r>
            <a:endParaRPr lang="de-CH" altLang="de-DE" sz="1800" i="1" dirty="0">
              <a:solidFill>
                <a:schemeClr val="tx1"/>
              </a:solidFill>
              <a:latin typeface="Arial" pitchFamily="34" charset="0"/>
            </a:endParaRPr>
          </a:p>
        </p:txBody>
      </p:sp>
      <p:pic>
        <p:nvPicPr>
          <p:cNvPr id="6" name="Image 2">
            <a:extLst>
              <a:ext uri="{FF2B5EF4-FFF2-40B4-BE49-F238E27FC236}">
                <a16:creationId xmlns:a16="http://schemas.microsoft.com/office/drawing/2014/main" id="{49177024-BF7D-1FF6-732B-D4072048C67C}"/>
              </a:ext>
            </a:extLst>
          </p:cNvPr>
          <p:cNvPicPr>
            <a:picLocks noChangeAspect="1"/>
          </p:cNvPicPr>
          <p:nvPr/>
        </p:nvPicPr>
        <p:blipFill>
          <a:blip r:embed="rId3"/>
          <a:stretch>
            <a:fillRect/>
          </a:stretch>
        </p:blipFill>
        <p:spPr>
          <a:xfrm>
            <a:off x="8478368" y="3610614"/>
            <a:ext cx="3090240" cy="2914730"/>
          </a:xfrm>
          <a:prstGeom prst="rect">
            <a:avLst/>
          </a:prstGeom>
        </p:spPr>
      </p:pic>
      <p:sp>
        <p:nvSpPr>
          <p:cNvPr id="8" name="Titel 2">
            <a:extLst>
              <a:ext uri="{FF2B5EF4-FFF2-40B4-BE49-F238E27FC236}">
                <a16:creationId xmlns:a16="http://schemas.microsoft.com/office/drawing/2014/main" id="{B3E78ACB-4D47-45EA-B630-36C8317B027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Carico</a:t>
            </a:r>
            <a:r>
              <a:rPr lang="de-CH" sz="2800" b="0" kern="0" dirty="0">
                <a:latin typeface="Arial" panose="020B0604020202020204" pitchFamily="34" charset="0"/>
                <a:cs typeface="Arial" panose="020B0604020202020204" pitchFamily="34" charset="0"/>
              </a:rPr>
              <a:t> dell’allenamento</a:t>
            </a:r>
          </a:p>
        </p:txBody>
      </p:sp>
      <p:sp>
        <p:nvSpPr>
          <p:cNvPr id="2" name="SeitenzahlBenutzerdefiniert">
            <a:extLst>
              <a:ext uri="{FF2B5EF4-FFF2-40B4-BE49-F238E27FC236}">
                <a16:creationId xmlns:a16="http://schemas.microsoft.com/office/drawing/2014/main" id="{5C190035-E03A-35AF-AD2D-4F2B7BD3338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20</a:t>
            </a:r>
            <a:endParaRPr lang="de-CH" sz="900" dirty="0"/>
          </a:p>
        </p:txBody>
      </p:sp>
    </p:spTree>
    <p:extLst>
      <p:ext uri="{BB962C8B-B14F-4D97-AF65-F5344CB8AC3E}">
        <p14:creationId xmlns:p14="http://schemas.microsoft.com/office/powerpoint/2010/main" val="255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379413" y="1682219"/>
            <a:ext cx="1108118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„Es ist nie zu spät, aber oft zu früh...“</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Belaste den (aeroben) Stoffwechsel und das Herz-Kreislauf-System in jedem Training (mindestens während des Einlaufens)</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erster Linie Grundlagenausdauer, also z.B. „Laufe dein Alter“ anstatt Läufe über 800-1200m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Abwechslungsreiche und interessante Laufformen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Kernpunkte: Atmung, Pulsfrequenz, Laufstil</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Der individuelle Fortschritt zählt (möglich auch in sozialen Formen)</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Entwicklung: Spiel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Technik  </a:t>
            </a:r>
            <a:r>
              <a:rPr lang="de-DE" altLang="de-DE" sz="2200" dirty="0">
                <a:latin typeface="Arial" panose="020B0604020202020204" pitchFamily="34" charset="0"/>
                <a:sym typeface="Wingdings" pitchFamily="2" charset="2"/>
              </a:rPr>
              <a:t></a:t>
            </a:r>
            <a:r>
              <a:rPr lang="de-DE" altLang="de-DE" sz="2200" dirty="0">
                <a:latin typeface="Arial" panose="020B0604020202020204" pitchFamily="34" charset="0"/>
              </a:rPr>
              <a:t> Leistung</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Grundsätzlich gehört zum Ausdauertraining eine </a:t>
            </a:r>
            <a:r>
              <a:rPr lang="de-DE" altLang="de-DE" sz="2200" dirty="0" err="1">
                <a:latin typeface="Arial" panose="020B0604020202020204" pitchFamily="34" charset="0"/>
              </a:rPr>
              <a:t>Pulsuhr</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1A8C531A-0259-4309-8300-3D1FA91918A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Ausdauer</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Grundsätze für das Ausdauertraining</a:t>
            </a:r>
          </a:p>
        </p:txBody>
      </p:sp>
      <p:sp>
        <p:nvSpPr>
          <p:cNvPr id="2" name="SeitenzahlBenutzerdefiniert">
            <a:extLst>
              <a:ext uri="{FF2B5EF4-FFF2-40B4-BE49-F238E27FC236}">
                <a16:creationId xmlns:a16="http://schemas.microsoft.com/office/drawing/2014/main" id="{B4591ACF-9837-404D-76A5-78B505BBAC8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680651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D6EC-D0B4-B5B1-D134-62F8C43DCF0C}"/>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6923CCEA-EBDE-3D39-CB6E-9D14E9FF332E}"/>
              </a:ext>
            </a:extLst>
          </p:cNvPr>
          <p:cNvSpPr txBox="1">
            <a:spLocks noChangeArrowheads="1"/>
          </p:cNvSpPr>
          <p:nvPr/>
        </p:nvSpPr>
        <p:spPr bwMode="auto">
          <a:xfrm>
            <a:off x="379413" y="1682219"/>
            <a:ext cx="1108118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«Il </a:t>
            </a:r>
            <a:r>
              <a:rPr lang="de-DE" altLang="de-DE" sz="2200" dirty="0" err="1">
                <a:latin typeface="Arial" panose="020B0604020202020204" pitchFamily="34" charset="0"/>
              </a:rPr>
              <a:t>n'est</a:t>
            </a:r>
            <a:r>
              <a:rPr lang="de-DE" altLang="de-DE" sz="2200" dirty="0">
                <a:latin typeface="Arial" panose="020B0604020202020204" pitchFamily="34" charset="0"/>
              </a:rPr>
              <a:t> </a:t>
            </a:r>
            <a:r>
              <a:rPr lang="de-DE" altLang="de-DE" sz="2200" dirty="0" err="1">
                <a:latin typeface="Arial" panose="020B0604020202020204" pitchFamily="34" charset="0"/>
              </a:rPr>
              <a:t>jamais</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tard</a:t>
            </a:r>
            <a:r>
              <a:rPr lang="de-DE" altLang="de-DE" sz="2200" dirty="0">
                <a:latin typeface="Arial" panose="020B0604020202020204" pitchFamily="34" charset="0"/>
              </a:rPr>
              <a:t>, </a:t>
            </a:r>
            <a:r>
              <a:rPr lang="de-DE" altLang="de-DE" sz="2200" dirty="0" err="1">
                <a:latin typeface="Arial" panose="020B0604020202020204" pitchFamily="34" charset="0"/>
              </a:rPr>
              <a:t>mais</a:t>
            </a:r>
            <a:r>
              <a:rPr lang="de-DE" altLang="de-DE" sz="2200" dirty="0">
                <a:latin typeface="Arial" panose="020B0604020202020204" pitchFamily="34" charset="0"/>
              </a:rPr>
              <a:t> </a:t>
            </a:r>
            <a:r>
              <a:rPr lang="de-DE" altLang="de-DE" sz="2200" dirty="0" err="1">
                <a:latin typeface="Arial" panose="020B0604020202020204" pitchFamily="34" charset="0"/>
              </a:rPr>
              <a:t>souvent</a:t>
            </a:r>
            <a:r>
              <a:rPr lang="de-DE" altLang="de-DE" sz="2200" dirty="0">
                <a:latin typeface="Arial" panose="020B0604020202020204" pitchFamily="34" charset="0"/>
              </a:rPr>
              <a:t> </a:t>
            </a:r>
            <a:r>
              <a:rPr lang="de-DE" altLang="de-DE" sz="2200" dirty="0" err="1">
                <a:latin typeface="Arial" panose="020B0604020202020204" pitchFamily="34" charset="0"/>
              </a:rPr>
              <a:t>trop</a:t>
            </a:r>
            <a:r>
              <a:rPr lang="de-DE" altLang="de-DE" sz="2200" dirty="0">
                <a:latin typeface="Arial" panose="020B0604020202020204" pitchFamily="34" charset="0"/>
              </a:rPr>
              <a:t> </a:t>
            </a:r>
            <a:r>
              <a:rPr lang="de-DE" altLang="de-DE" sz="2200" dirty="0" err="1">
                <a:latin typeface="Arial" panose="020B0604020202020204" pitchFamily="34" charset="0"/>
              </a:rPr>
              <a:t>tôt</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Sollicite</a:t>
            </a:r>
            <a:r>
              <a:rPr lang="de-DE" altLang="de-DE" sz="2200" dirty="0">
                <a:latin typeface="Arial" panose="020B0604020202020204" pitchFamily="34" charset="0"/>
              </a:rPr>
              <a:t> le </a:t>
            </a:r>
            <a:r>
              <a:rPr lang="de-DE" altLang="de-DE" sz="2200" dirty="0" err="1">
                <a:latin typeface="Arial" panose="020B0604020202020204" pitchFamily="34" charset="0"/>
              </a:rPr>
              <a:t>métabolisme</a:t>
            </a:r>
            <a:r>
              <a:rPr lang="de-DE" altLang="de-DE" sz="2200" dirty="0">
                <a:latin typeface="Arial" panose="020B0604020202020204" pitchFamily="34" charset="0"/>
              </a:rPr>
              <a:t> (</a:t>
            </a:r>
            <a:r>
              <a:rPr lang="de-DE" altLang="de-DE" sz="2200" dirty="0" err="1">
                <a:latin typeface="Arial" panose="020B0604020202020204" pitchFamily="34" charset="0"/>
              </a:rPr>
              <a:t>aérobie</a:t>
            </a:r>
            <a:r>
              <a:rPr lang="de-DE" altLang="de-DE" sz="2200" dirty="0">
                <a:latin typeface="Arial" panose="020B0604020202020204" pitchFamily="34" charset="0"/>
              </a:rPr>
              <a:t>) et le </a:t>
            </a:r>
            <a:r>
              <a:rPr lang="de-DE" altLang="de-DE" sz="2200" dirty="0" err="1">
                <a:latin typeface="Arial" panose="020B0604020202020204" pitchFamily="34" charset="0"/>
              </a:rPr>
              <a:t>système</a:t>
            </a:r>
            <a:r>
              <a:rPr lang="de-DE" altLang="de-DE" sz="2200" dirty="0">
                <a:latin typeface="Arial" panose="020B0604020202020204" pitchFamily="34" charset="0"/>
              </a:rPr>
              <a:t> </a:t>
            </a:r>
            <a:r>
              <a:rPr lang="de-DE" altLang="de-DE" sz="2200" dirty="0" err="1">
                <a:latin typeface="Arial" panose="020B0604020202020204" pitchFamily="34" charset="0"/>
              </a:rPr>
              <a:t>cardio-vasculaire</a:t>
            </a:r>
            <a:r>
              <a:rPr lang="de-DE" altLang="de-DE" sz="2200" dirty="0">
                <a:latin typeface="Arial" panose="020B0604020202020204" pitchFamily="34" charset="0"/>
              </a:rPr>
              <a:t> à </a:t>
            </a:r>
            <a:r>
              <a:rPr lang="de-DE" altLang="de-DE" sz="2200" dirty="0" err="1">
                <a:latin typeface="Arial" panose="020B0604020202020204" pitchFamily="34" charset="0"/>
              </a:rPr>
              <a:t>chaque</a:t>
            </a:r>
            <a:r>
              <a:rPr lang="de-DE" altLang="de-DE" sz="2200" dirty="0">
                <a:latin typeface="Arial" panose="020B0604020202020204" pitchFamily="34" charset="0"/>
              </a:rPr>
              <a:t> </a:t>
            </a:r>
            <a:r>
              <a:rPr lang="de-DE" altLang="de-DE" sz="2200" dirty="0" err="1">
                <a:latin typeface="Arial" panose="020B0604020202020204" pitchFamily="34" charset="0"/>
              </a:rPr>
              <a:t>entraînement</a:t>
            </a:r>
            <a:r>
              <a:rPr lang="de-DE" altLang="de-DE" sz="2200" dirty="0">
                <a:latin typeface="Arial" panose="020B0604020202020204" pitchFamily="34" charset="0"/>
              </a:rPr>
              <a:t> (au </a:t>
            </a:r>
            <a:r>
              <a:rPr lang="de-DE" altLang="de-DE" sz="2200" dirty="0" err="1">
                <a:latin typeface="Arial" panose="020B0604020202020204" pitchFamily="34" charset="0"/>
              </a:rPr>
              <a:t>moins</a:t>
            </a:r>
            <a:r>
              <a:rPr lang="de-DE" altLang="de-DE" sz="2200" dirty="0">
                <a:latin typeface="Arial" panose="020B0604020202020204" pitchFamily="34" charset="0"/>
              </a:rPr>
              <a:t> </a:t>
            </a:r>
            <a:r>
              <a:rPr lang="de-DE" altLang="de-DE" sz="2200" dirty="0" err="1">
                <a:latin typeface="Arial" panose="020B0604020202020204" pitchFamily="34" charset="0"/>
              </a:rPr>
              <a:t>pendant</a:t>
            </a:r>
            <a:r>
              <a:rPr lang="de-DE" altLang="de-DE" sz="2200" dirty="0">
                <a:latin typeface="Arial" panose="020B0604020202020204" pitchFamily="34" charset="0"/>
              </a:rPr>
              <a:t> le </a:t>
            </a:r>
            <a:r>
              <a:rPr lang="de-DE" altLang="de-DE" sz="2200" dirty="0" err="1">
                <a:latin typeface="Arial" panose="020B0604020202020204" pitchFamily="34" charset="0"/>
              </a:rPr>
              <a:t>rodage</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premier</a:t>
            </a:r>
            <a:r>
              <a:rPr lang="de-DE" altLang="de-DE" sz="2200" dirty="0">
                <a:latin typeface="Arial" panose="020B0604020202020204" pitchFamily="34" charset="0"/>
              </a:rPr>
              <a:t> </a:t>
            </a:r>
            <a:r>
              <a:rPr lang="de-DE" altLang="de-DE" sz="2200" dirty="0" err="1">
                <a:latin typeface="Arial" panose="020B0604020202020204" pitchFamily="34" charset="0"/>
              </a:rPr>
              <a:t>lieu</a:t>
            </a:r>
            <a:r>
              <a:rPr lang="de-DE" altLang="de-DE" sz="2200" dirty="0">
                <a:latin typeface="Arial" panose="020B0604020202020204" pitchFamily="34" charset="0"/>
              </a:rPr>
              <a:t>, </a:t>
            </a:r>
            <a:r>
              <a:rPr lang="de-DE" altLang="de-DE" sz="2200" dirty="0" err="1">
                <a:latin typeface="Arial" panose="020B0604020202020204" pitchFamily="34" charset="0"/>
              </a:rPr>
              <a:t>l'endurance</a:t>
            </a:r>
            <a:r>
              <a:rPr lang="de-DE" altLang="de-DE" sz="2200" dirty="0">
                <a:latin typeface="Arial" panose="020B0604020202020204" pitchFamily="34" charset="0"/>
              </a:rPr>
              <a:t> de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donc</a:t>
            </a:r>
            <a:r>
              <a:rPr lang="de-DE" altLang="de-DE" sz="2200" dirty="0">
                <a:latin typeface="Arial" panose="020B0604020202020204" pitchFamily="34" charset="0"/>
              </a:rPr>
              <a:t> par exemple «</a:t>
            </a:r>
            <a:r>
              <a:rPr lang="de-DE" altLang="de-DE" sz="2200" dirty="0" err="1">
                <a:latin typeface="Arial" panose="020B0604020202020204" pitchFamily="34" charset="0"/>
              </a:rPr>
              <a:t>cours</a:t>
            </a:r>
            <a:r>
              <a:rPr lang="de-DE" altLang="de-DE" sz="2200" dirty="0">
                <a:latin typeface="Arial" panose="020B0604020202020204" pitchFamily="34" charset="0"/>
              </a:rPr>
              <a:t> ton </a:t>
            </a:r>
            <a:r>
              <a:rPr lang="de-DE" altLang="de-DE" sz="2200" dirty="0" err="1">
                <a:latin typeface="Arial" panose="020B0604020202020204" pitchFamily="34" charset="0"/>
              </a:rPr>
              <a:t>âge</a:t>
            </a:r>
            <a:r>
              <a:rPr lang="de-DE" altLang="de-DE" sz="2200" dirty="0">
                <a:latin typeface="Arial" panose="020B0604020202020204" pitchFamily="34" charset="0"/>
              </a:rPr>
              <a:t>» </a:t>
            </a:r>
            <a:r>
              <a:rPr lang="de-DE" altLang="de-DE" sz="2200" dirty="0" err="1">
                <a:latin typeface="Arial" panose="020B0604020202020204" pitchFamily="34" charset="0"/>
              </a:rPr>
              <a:t>plutôt</a:t>
            </a:r>
            <a:r>
              <a:rPr lang="de-DE" altLang="de-DE" sz="2200" dirty="0">
                <a:latin typeface="Arial" panose="020B0604020202020204" pitchFamily="34" charset="0"/>
              </a:rPr>
              <a:t> </a:t>
            </a:r>
            <a:r>
              <a:rPr lang="de-DE" altLang="de-DE" sz="2200" dirty="0" err="1">
                <a:latin typeface="Arial" panose="020B0604020202020204" pitchFamily="34" charset="0"/>
              </a:rPr>
              <a:t>que</a:t>
            </a:r>
            <a:r>
              <a:rPr lang="de-DE" altLang="de-DE" sz="2200" dirty="0">
                <a:latin typeface="Arial" panose="020B0604020202020204" pitchFamily="34" charset="0"/>
              </a:rPr>
              <a:t> des </a:t>
            </a:r>
            <a:r>
              <a:rPr lang="de-DE" altLang="de-DE" sz="2200" dirty="0" err="1">
                <a:latin typeface="Arial" panose="020B0604020202020204" pitchFamily="34" charset="0"/>
              </a:rPr>
              <a:t>courses</a:t>
            </a:r>
            <a:r>
              <a:rPr lang="de-DE" altLang="de-DE" sz="2200" dirty="0">
                <a:latin typeface="Arial" panose="020B0604020202020204" pitchFamily="34" charset="0"/>
              </a:rPr>
              <a:t> de 800-1200m</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Formes</a:t>
            </a:r>
            <a:r>
              <a:rPr lang="de-DE" altLang="de-DE" sz="2200" dirty="0">
                <a:latin typeface="Arial" panose="020B0604020202020204" pitchFamily="34" charset="0"/>
              </a:rPr>
              <a:t> de </a:t>
            </a:r>
            <a:r>
              <a:rPr lang="de-DE" altLang="de-DE" sz="2200" dirty="0" err="1">
                <a:latin typeface="Arial" panose="020B0604020202020204" pitchFamily="34" charset="0"/>
              </a:rPr>
              <a:t>course</a:t>
            </a:r>
            <a:r>
              <a:rPr lang="de-DE" altLang="de-DE" sz="2200" dirty="0">
                <a:latin typeface="Arial" panose="020B0604020202020204" pitchFamily="34" charset="0"/>
              </a:rPr>
              <a:t> </a:t>
            </a:r>
            <a:r>
              <a:rPr lang="de-DE" altLang="de-DE" sz="2200" dirty="0" err="1">
                <a:latin typeface="Arial" panose="020B0604020202020204" pitchFamily="34" charset="0"/>
              </a:rPr>
              <a:t>variées</a:t>
            </a:r>
            <a:r>
              <a:rPr lang="de-DE" altLang="de-DE" sz="2200" dirty="0">
                <a:latin typeface="Arial" panose="020B0604020202020204" pitchFamily="34" charset="0"/>
              </a:rPr>
              <a:t> et </a:t>
            </a:r>
            <a:r>
              <a:rPr lang="de-DE" altLang="de-DE" sz="2200" dirty="0" err="1">
                <a:latin typeface="Arial" panose="020B0604020202020204" pitchFamily="34" charset="0"/>
              </a:rPr>
              <a:t>intéressantes</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Points </a:t>
            </a:r>
            <a:r>
              <a:rPr lang="de-DE" altLang="de-DE" sz="2200" dirty="0" err="1">
                <a:latin typeface="Arial" panose="020B0604020202020204" pitchFamily="34" charset="0"/>
              </a:rPr>
              <a:t>essentiels</a:t>
            </a:r>
            <a:r>
              <a:rPr lang="de-DE" altLang="de-DE" sz="2200" dirty="0">
                <a:latin typeface="Arial" panose="020B0604020202020204" pitchFamily="34" charset="0"/>
              </a:rPr>
              <a:t> : Respiration, </a:t>
            </a:r>
            <a:r>
              <a:rPr lang="de-DE" altLang="de-DE" sz="2200" dirty="0" err="1">
                <a:latin typeface="Arial" panose="020B0604020202020204" pitchFamily="34" charset="0"/>
              </a:rPr>
              <a:t>fréquence</a:t>
            </a:r>
            <a:r>
              <a:rPr lang="de-DE" altLang="de-DE" sz="2200" dirty="0">
                <a:latin typeface="Arial" panose="020B0604020202020204" pitchFamily="34" charset="0"/>
              </a:rPr>
              <a:t> </a:t>
            </a:r>
            <a:r>
              <a:rPr lang="de-DE" altLang="de-DE" sz="2200" dirty="0" err="1">
                <a:latin typeface="Arial" panose="020B0604020202020204" pitchFamily="34" charset="0"/>
              </a:rPr>
              <a:t>cardiaque</a:t>
            </a:r>
            <a:r>
              <a:rPr lang="de-DE" altLang="de-DE" sz="2200" dirty="0">
                <a:latin typeface="Arial" panose="020B0604020202020204" pitchFamily="34" charset="0"/>
              </a:rPr>
              <a:t>, style de </a:t>
            </a:r>
            <a:r>
              <a:rPr lang="de-DE" altLang="de-DE" sz="2200" dirty="0" err="1">
                <a:latin typeface="Arial" panose="020B0604020202020204" pitchFamily="34" charset="0"/>
              </a:rPr>
              <a:t>course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Le </a:t>
            </a:r>
            <a:r>
              <a:rPr lang="de-DE" altLang="de-DE" sz="2200" dirty="0" err="1">
                <a:latin typeface="Arial" panose="020B0604020202020204" pitchFamily="34" charset="0"/>
              </a:rPr>
              <a:t>progrès</a:t>
            </a:r>
            <a:r>
              <a:rPr lang="de-DE" altLang="de-DE" sz="2200" dirty="0">
                <a:latin typeface="Arial" panose="020B0604020202020204" pitchFamily="34" charset="0"/>
              </a:rPr>
              <a:t> </a:t>
            </a:r>
            <a:r>
              <a:rPr lang="de-DE" altLang="de-DE" sz="2200" dirty="0" err="1">
                <a:latin typeface="Arial" panose="020B0604020202020204" pitchFamily="34" charset="0"/>
              </a:rPr>
              <a:t>individuel</a:t>
            </a:r>
            <a:r>
              <a:rPr lang="de-DE" altLang="de-DE" sz="2200" dirty="0">
                <a:latin typeface="Arial" panose="020B0604020202020204" pitchFamily="34" charset="0"/>
              </a:rPr>
              <a:t> </a:t>
            </a:r>
            <a:r>
              <a:rPr lang="de-DE" altLang="de-DE" sz="2200" dirty="0" err="1">
                <a:latin typeface="Arial" panose="020B0604020202020204" pitchFamily="34" charset="0"/>
              </a:rPr>
              <a:t>compte</a:t>
            </a:r>
            <a:r>
              <a:rPr lang="de-DE" altLang="de-DE" sz="2200" dirty="0">
                <a:latin typeface="Arial" panose="020B0604020202020204" pitchFamily="34" charset="0"/>
              </a:rPr>
              <a:t> (possible </a:t>
            </a:r>
            <a:r>
              <a:rPr lang="de-DE" altLang="de-DE" sz="2200" dirty="0" err="1">
                <a:latin typeface="Arial" panose="020B0604020202020204" pitchFamily="34" charset="0"/>
              </a:rPr>
              <a:t>aussi</a:t>
            </a:r>
            <a:r>
              <a:rPr lang="de-DE" altLang="de-DE" sz="2200" dirty="0">
                <a:latin typeface="Arial" panose="020B0604020202020204" pitchFamily="34" charset="0"/>
              </a:rPr>
              <a:t> </a:t>
            </a:r>
            <a:r>
              <a:rPr lang="de-DE" altLang="de-DE" sz="2200" dirty="0" err="1">
                <a:latin typeface="Arial" panose="020B0604020202020204" pitchFamily="34" charset="0"/>
              </a:rPr>
              <a:t>sous</a:t>
            </a:r>
            <a:r>
              <a:rPr lang="de-DE" altLang="de-DE" sz="2200" dirty="0">
                <a:latin typeface="Arial" panose="020B0604020202020204" pitchFamily="34" charset="0"/>
              </a:rPr>
              <a:t> des </a:t>
            </a:r>
            <a:r>
              <a:rPr lang="de-DE" altLang="de-DE" sz="2200" dirty="0" err="1">
                <a:latin typeface="Arial" panose="020B0604020202020204" pitchFamily="34" charset="0"/>
              </a:rPr>
              <a:t>formes</a:t>
            </a:r>
            <a:r>
              <a:rPr lang="de-DE" altLang="de-DE" sz="2200" dirty="0">
                <a:latin typeface="Arial" panose="020B0604020202020204" pitchFamily="34" charset="0"/>
              </a:rPr>
              <a:t> </a:t>
            </a:r>
            <a:r>
              <a:rPr lang="de-DE" altLang="de-DE" sz="2200" dirty="0" err="1">
                <a:latin typeface="Arial" panose="020B0604020202020204" pitchFamily="34" charset="0"/>
              </a:rPr>
              <a:t>sociales</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Développement</a:t>
            </a:r>
            <a:r>
              <a:rPr lang="de-DE" altLang="de-DE" sz="2200" dirty="0">
                <a:latin typeface="Arial" panose="020B0604020202020204" pitchFamily="34" charset="0"/>
              </a:rPr>
              <a:t>: </a:t>
            </a:r>
            <a:r>
              <a:rPr lang="de-DE" altLang="de-DE" sz="2200" dirty="0" err="1">
                <a:latin typeface="Arial" panose="020B0604020202020204" pitchFamily="34" charset="0"/>
              </a:rPr>
              <a:t>jeu</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technique</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performance</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En </a:t>
            </a:r>
            <a:r>
              <a:rPr lang="de-DE" altLang="de-DE" sz="2200" dirty="0" err="1">
                <a:latin typeface="Arial" panose="020B0604020202020204" pitchFamily="34" charset="0"/>
              </a:rPr>
              <a:t>principe</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cardiofréquencemètre</a:t>
            </a:r>
            <a:r>
              <a:rPr lang="de-DE" altLang="de-DE" sz="2200" dirty="0">
                <a:latin typeface="Arial" panose="020B0604020202020204" pitchFamily="34" charset="0"/>
              </a:rPr>
              <a:t> fait </a:t>
            </a:r>
            <a:r>
              <a:rPr lang="de-DE" altLang="de-DE" sz="2200" dirty="0" err="1">
                <a:latin typeface="Arial" panose="020B0604020202020204" pitchFamily="34" charset="0"/>
              </a:rPr>
              <a:t>partie</a:t>
            </a:r>
            <a:r>
              <a:rPr lang="de-DE" altLang="de-DE" sz="2200" dirty="0">
                <a:latin typeface="Arial" panose="020B0604020202020204" pitchFamily="34" charset="0"/>
              </a:rPr>
              <a:t> de </a:t>
            </a:r>
            <a:r>
              <a:rPr lang="de-DE" altLang="de-DE" sz="2200" dirty="0" err="1">
                <a:latin typeface="Arial" panose="020B0604020202020204" pitchFamily="34" charset="0"/>
              </a:rPr>
              <a:t>l'entraînement</a:t>
            </a:r>
            <a:r>
              <a:rPr lang="de-DE" altLang="de-DE" sz="2200" dirty="0">
                <a:latin typeface="Arial" panose="020B0604020202020204" pitchFamily="34" charset="0"/>
              </a:rPr>
              <a:t> </a:t>
            </a:r>
            <a:r>
              <a:rPr lang="de-DE" altLang="de-DE" sz="2200" dirty="0" err="1">
                <a:latin typeface="Arial" panose="020B0604020202020204" pitchFamily="34" charset="0"/>
              </a:rPr>
              <a:t>d'endurance</a:t>
            </a:r>
            <a:r>
              <a:rPr lang="de-DE" altLang="de-DE" sz="2200" dirty="0">
                <a:latin typeface="Arial" panose="020B0604020202020204" pitchFamily="34" charset="0"/>
              </a:rPr>
              <a:t>.</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49DE7FCF-1336-4578-A2A0-BA22B0C94DE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Qualités</a:t>
            </a:r>
            <a:r>
              <a:rPr lang="de-CH" sz="2800" kern="0" dirty="0"/>
              <a:t> </a:t>
            </a:r>
            <a:r>
              <a:rPr lang="de-CH" sz="2800" kern="0" dirty="0" err="1"/>
              <a:t>athlétiques</a:t>
            </a:r>
            <a:r>
              <a:rPr lang="de-CH" sz="2800" kern="0" dirty="0"/>
              <a:t> – </a:t>
            </a:r>
            <a:r>
              <a:rPr lang="de-CH" sz="2800" kern="0" dirty="0" err="1"/>
              <a:t>endurance</a:t>
            </a:r>
            <a:br>
              <a:rPr lang="fr-CH" sz="2800" i="0" u="none" strike="noStrike" dirty="0">
                <a:solidFill>
                  <a:srgbClr val="000000"/>
                </a:solidFill>
                <a:effectLst/>
                <a:latin typeface="+mj-lt"/>
              </a:rPr>
            </a:br>
            <a:r>
              <a:rPr lang="fr-CH" sz="2800" b="0" i="0" u="none" strike="noStrike" dirty="0">
                <a:solidFill>
                  <a:srgbClr val="000000"/>
                </a:solidFill>
                <a:effectLst/>
                <a:latin typeface="+mj-lt"/>
              </a:rPr>
              <a:t>Principes de l'entraînement de l’endurance</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1582B28B-CB1B-F621-FFD7-5AE3100EA81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2735209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260D7-6F1E-E019-947D-417A0A128DEE}"/>
            </a:ext>
          </a:extLst>
        </p:cNvPr>
        <p:cNvGrpSpPr/>
        <p:nvPr/>
      </p:nvGrpSpPr>
      <p:grpSpPr>
        <a:xfrm>
          <a:off x="0" y="0"/>
          <a:ext cx="0" cy="0"/>
          <a:chOff x="0" y="0"/>
          <a:chExt cx="0" cy="0"/>
        </a:xfrm>
      </p:grpSpPr>
      <p:sp>
        <p:nvSpPr>
          <p:cNvPr id="7" name="Text Box 58">
            <a:extLst>
              <a:ext uri="{FF2B5EF4-FFF2-40B4-BE49-F238E27FC236}">
                <a16:creationId xmlns:a16="http://schemas.microsoft.com/office/drawing/2014/main" id="{EDEAF499-67B4-E456-5E24-9DF4B63A4778}"/>
              </a:ext>
            </a:extLst>
          </p:cNvPr>
          <p:cNvSpPr txBox="1">
            <a:spLocks noChangeArrowheads="1"/>
          </p:cNvSpPr>
          <p:nvPr/>
        </p:nvSpPr>
        <p:spPr bwMode="auto">
          <a:xfrm>
            <a:off x="379413" y="1682219"/>
            <a:ext cx="1108118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“Non è </a:t>
            </a:r>
            <a:r>
              <a:rPr lang="de-DE" altLang="de-DE" sz="2200" dirty="0" err="1">
                <a:latin typeface="Arial" panose="020B0604020202020204" pitchFamily="34" charset="0"/>
              </a:rPr>
              <a:t>mai</a:t>
            </a:r>
            <a:r>
              <a:rPr lang="de-DE" altLang="de-DE" sz="2200" dirty="0">
                <a:latin typeface="Arial" panose="020B0604020202020204" pitchFamily="34" charset="0"/>
              </a:rPr>
              <a:t> troppo </a:t>
            </a:r>
            <a:r>
              <a:rPr lang="de-DE" altLang="de-DE" sz="2200" dirty="0" err="1">
                <a:latin typeface="Arial" panose="020B0604020202020204" pitchFamily="34" charset="0"/>
              </a:rPr>
              <a:t>tardi</a:t>
            </a:r>
            <a:r>
              <a:rPr lang="de-DE" altLang="de-DE" sz="2200" dirty="0">
                <a:latin typeface="Arial" panose="020B0604020202020204" pitchFamily="34" charset="0"/>
              </a:rPr>
              <a:t>, </a:t>
            </a:r>
            <a:r>
              <a:rPr lang="de-DE" altLang="de-DE" sz="2200" dirty="0" err="1">
                <a:latin typeface="Arial" panose="020B0604020202020204" pitchFamily="34" charset="0"/>
              </a:rPr>
              <a:t>ma</a:t>
            </a:r>
            <a:r>
              <a:rPr lang="de-DE" altLang="de-DE" sz="2200" dirty="0">
                <a:latin typeface="Arial" panose="020B0604020202020204" pitchFamily="34" charset="0"/>
              </a:rPr>
              <a:t> </a:t>
            </a:r>
            <a:r>
              <a:rPr lang="de-DE" altLang="de-DE" sz="2200" dirty="0" err="1">
                <a:latin typeface="Arial" panose="020B0604020202020204" pitchFamily="34" charset="0"/>
              </a:rPr>
              <a:t>spesso</a:t>
            </a:r>
            <a:r>
              <a:rPr lang="de-DE" altLang="de-DE" sz="2200" dirty="0">
                <a:latin typeface="Arial" panose="020B0604020202020204" pitchFamily="34" charset="0"/>
              </a:rPr>
              <a:t> è troppo presto...”</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Sfidare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metabolismo</a:t>
            </a:r>
            <a:r>
              <a:rPr lang="de-DE" altLang="de-DE" sz="2200" dirty="0">
                <a:latin typeface="Arial" panose="020B0604020202020204" pitchFamily="34" charset="0"/>
              </a:rPr>
              <a:t> (</a:t>
            </a:r>
            <a:r>
              <a:rPr lang="de-DE" altLang="de-DE" sz="2200" dirty="0" err="1">
                <a:latin typeface="Arial" panose="020B0604020202020204" pitchFamily="34" charset="0"/>
              </a:rPr>
              <a:t>aerobico</a:t>
            </a:r>
            <a:r>
              <a:rPr lang="de-DE" altLang="de-DE" sz="2200" dirty="0">
                <a:latin typeface="Arial" panose="020B0604020202020204" pitchFamily="34" charset="0"/>
              </a:rPr>
              <a:t>) e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sistema</a:t>
            </a:r>
            <a:r>
              <a:rPr lang="de-DE" altLang="de-DE" sz="2200" dirty="0">
                <a:latin typeface="Arial" panose="020B0604020202020204" pitchFamily="34" charset="0"/>
              </a:rPr>
              <a:t> </a:t>
            </a:r>
            <a:r>
              <a:rPr lang="de-DE" altLang="de-DE" sz="2200" dirty="0" err="1">
                <a:latin typeface="Arial" panose="020B0604020202020204" pitchFamily="34" charset="0"/>
              </a:rPr>
              <a:t>cardiovascolare</a:t>
            </a:r>
            <a:r>
              <a:rPr lang="de-DE" altLang="de-DE" sz="2200" dirty="0">
                <a:latin typeface="Arial" panose="020B0604020202020204" pitchFamily="34" charset="0"/>
              </a:rPr>
              <a:t> a </a:t>
            </a:r>
            <a:r>
              <a:rPr lang="de-DE" altLang="de-DE" sz="2200" dirty="0" err="1">
                <a:latin typeface="Arial" panose="020B0604020202020204" pitchFamily="34" charset="0"/>
              </a:rPr>
              <a:t>ogni</a:t>
            </a:r>
            <a:r>
              <a:rPr lang="de-DE" altLang="de-DE" sz="2200" dirty="0">
                <a:latin typeface="Arial" panose="020B0604020202020204" pitchFamily="34" charset="0"/>
              </a:rPr>
              <a:t> </a:t>
            </a:r>
            <a:r>
              <a:rPr lang="de-DE" altLang="de-DE" sz="2200" dirty="0" err="1">
                <a:latin typeface="Arial" panose="020B0604020202020204" pitchFamily="34" charset="0"/>
              </a:rPr>
              <a:t>allenamento</a:t>
            </a:r>
            <a:r>
              <a:rPr lang="de-DE" altLang="de-DE" sz="2200" dirty="0">
                <a:latin typeface="Arial" panose="020B0604020202020204" pitchFamily="34" charset="0"/>
              </a:rPr>
              <a:t> (</a:t>
            </a:r>
            <a:r>
              <a:rPr lang="de-DE" altLang="de-DE" sz="2200" dirty="0" err="1">
                <a:latin typeface="Arial" panose="020B0604020202020204" pitchFamily="34" charset="0"/>
              </a:rPr>
              <a:t>almeno</a:t>
            </a:r>
            <a:r>
              <a:rPr lang="de-DE" altLang="de-DE" sz="2200" dirty="0">
                <a:latin typeface="Arial" panose="020B0604020202020204" pitchFamily="34" charset="0"/>
              </a:rPr>
              <a:t> </a:t>
            </a:r>
            <a:r>
              <a:rPr lang="de-DE" altLang="de-DE" sz="2200" dirty="0" err="1">
                <a:latin typeface="Arial" panose="020B0604020202020204" pitchFamily="34" charset="0"/>
              </a:rPr>
              <a:t>durante</a:t>
            </a:r>
            <a:r>
              <a:rPr lang="de-DE" altLang="de-DE" sz="2200" dirty="0">
                <a:latin typeface="Arial" panose="020B0604020202020204" pitchFamily="34" charset="0"/>
              </a:rPr>
              <a:t>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periodo</a:t>
            </a:r>
            <a:r>
              <a:rPr lang="de-DE" altLang="de-DE" sz="2200" dirty="0">
                <a:latin typeface="Arial" panose="020B0604020202020204" pitchFamily="34" charset="0"/>
              </a:rPr>
              <a:t> di </a:t>
            </a:r>
            <a:r>
              <a:rPr lang="de-DE" altLang="de-DE" sz="2200" dirty="0" err="1">
                <a:latin typeface="Arial" panose="020B0604020202020204" pitchFamily="34" charset="0"/>
              </a:rPr>
              <a:t>rodaggio</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Innanzitutto</a:t>
            </a:r>
            <a:r>
              <a:rPr lang="de-DE" altLang="de-DE" sz="2200" dirty="0">
                <a:latin typeface="Arial" panose="020B0604020202020204" pitchFamily="34" charset="0"/>
              </a:rPr>
              <a:t> </a:t>
            </a:r>
            <a:r>
              <a:rPr lang="de-DE" altLang="de-DE" sz="2200" dirty="0" err="1">
                <a:latin typeface="Arial" panose="020B0604020202020204" pitchFamily="34" charset="0"/>
              </a:rPr>
              <a:t>resistenza</a:t>
            </a:r>
            <a:r>
              <a:rPr lang="de-DE" altLang="de-DE" sz="2200" dirty="0">
                <a:latin typeface="Arial" panose="020B0604020202020204" pitchFamily="34" charset="0"/>
              </a:rPr>
              <a:t> di </a:t>
            </a:r>
            <a:r>
              <a:rPr lang="de-DE" altLang="de-DE" sz="2200" dirty="0" err="1">
                <a:latin typeface="Arial" panose="020B0604020202020204" pitchFamily="34" charset="0"/>
              </a:rPr>
              <a:t>base</a:t>
            </a:r>
            <a:r>
              <a:rPr lang="de-DE" altLang="de-DE" sz="2200" dirty="0">
                <a:latin typeface="Arial" panose="020B0604020202020204" pitchFamily="34" charset="0"/>
              </a:rPr>
              <a:t>, </a:t>
            </a:r>
            <a:r>
              <a:rPr lang="de-DE" altLang="de-DE" sz="2200" dirty="0" err="1">
                <a:latin typeface="Arial" panose="020B0604020202020204" pitchFamily="34" charset="0"/>
              </a:rPr>
              <a:t>quindi</a:t>
            </a:r>
            <a:r>
              <a:rPr lang="de-DE" altLang="de-DE" sz="2200" dirty="0">
                <a:latin typeface="Arial" panose="020B0604020202020204" pitchFamily="34" charset="0"/>
              </a:rPr>
              <a:t> ad </a:t>
            </a:r>
            <a:r>
              <a:rPr lang="de-DE" altLang="de-DE" sz="2200" dirty="0" err="1">
                <a:latin typeface="Arial" panose="020B0604020202020204" pitchFamily="34" charset="0"/>
              </a:rPr>
              <a:t>esempio</a:t>
            </a:r>
            <a:r>
              <a:rPr lang="de-DE" altLang="de-DE" sz="2200" dirty="0">
                <a:latin typeface="Arial" panose="020B0604020202020204" pitchFamily="34" charset="0"/>
              </a:rPr>
              <a:t> “</a:t>
            </a:r>
            <a:r>
              <a:rPr lang="de-DE" altLang="de-DE" sz="2200" dirty="0" err="1">
                <a:latin typeface="Arial" panose="020B0604020202020204" pitchFamily="34" charset="0"/>
              </a:rPr>
              <a:t>correre</a:t>
            </a:r>
            <a:r>
              <a:rPr lang="de-DE" altLang="de-DE" sz="2200" dirty="0">
                <a:latin typeface="Arial" panose="020B0604020202020204" pitchFamily="34" charset="0"/>
              </a:rPr>
              <a:t> la propria </a:t>
            </a:r>
            <a:r>
              <a:rPr lang="de-DE" altLang="de-DE" sz="2200" dirty="0" err="1">
                <a:latin typeface="Arial" panose="020B0604020202020204" pitchFamily="34" charset="0"/>
              </a:rPr>
              <a:t>età</a:t>
            </a:r>
            <a:r>
              <a:rPr lang="de-DE" altLang="de-DE" sz="2200" dirty="0">
                <a:latin typeface="Arial" panose="020B0604020202020204" pitchFamily="34" charset="0"/>
              </a:rPr>
              <a:t>” </a:t>
            </a:r>
            <a:r>
              <a:rPr lang="de-DE" altLang="de-DE" sz="2200" dirty="0" err="1">
                <a:latin typeface="Arial" panose="020B0604020202020204" pitchFamily="34" charset="0"/>
              </a:rPr>
              <a:t>piuttosto</a:t>
            </a:r>
            <a:r>
              <a:rPr lang="de-DE" altLang="de-DE" sz="2200" dirty="0">
                <a:latin typeface="Arial" panose="020B0604020202020204" pitchFamily="34" charset="0"/>
              </a:rPr>
              <a:t> </a:t>
            </a:r>
            <a:r>
              <a:rPr lang="de-DE" altLang="de-DE" sz="2200" dirty="0" err="1">
                <a:latin typeface="Arial" panose="020B0604020202020204" pitchFamily="34" charset="0"/>
              </a:rPr>
              <a:t>che</a:t>
            </a:r>
            <a:r>
              <a:rPr lang="de-DE" altLang="de-DE" sz="2200" dirty="0">
                <a:latin typeface="Arial" panose="020B0604020202020204" pitchFamily="34" charset="0"/>
              </a:rPr>
              <a:t> gare di 800-1200 m</a:t>
            </a: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Forme di </a:t>
            </a:r>
            <a:r>
              <a:rPr lang="de-DE" altLang="de-DE" sz="2200" dirty="0" err="1">
                <a:latin typeface="Arial" panose="020B0604020202020204" pitchFamily="34" charset="0"/>
              </a:rPr>
              <a:t>corsa</a:t>
            </a:r>
            <a:r>
              <a:rPr lang="de-DE" altLang="de-DE" sz="2200" dirty="0">
                <a:latin typeface="Arial" panose="020B0604020202020204" pitchFamily="34" charset="0"/>
              </a:rPr>
              <a:t> </a:t>
            </a:r>
            <a:r>
              <a:rPr lang="de-DE" altLang="de-DE" sz="2200" dirty="0" err="1">
                <a:latin typeface="Arial" panose="020B0604020202020204" pitchFamily="34" charset="0"/>
              </a:rPr>
              <a:t>varie</a:t>
            </a:r>
            <a:r>
              <a:rPr lang="de-DE" altLang="de-DE" sz="2200" dirty="0">
                <a:latin typeface="Arial" panose="020B0604020202020204" pitchFamily="34" charset="0"/>
              </a:rPr>
              <a:t> </a:t>
            </a:r>
            <a:r>
              <a:rPr lang="de-DE" altLang="de-DE" sz="2200" dirty="0" err="1">
                <a:latin typeface="Arial" panose="020B0604020202020204" pitchFamily="34" charset="0"/>
              </a:rPr>
              <a:t>e</a:t>
            </a:r>
            <a:r>
              <a:rPr lang="de-DE" altLang="de-DE" sz="2200" dirty="0">
                <a:latin typeface="Arial" panose="020B0604020202020204" pitchFamily="34" charset="0"/>
              </a:rPr>
              <a:t> </a:t>
            </a:r>
            <a:r>
              <a:rPr lang="de-DE" altLang="de-DE" sz="2200" dirty="0" err="1">
                <a:latin typeface="Arial" panose="020B0604020202020204" pitchFamily="34" charset="0"/>
              </a:rPr>
              <a:t>interessanti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Punti</a:t>
            </a:r>
            <a:r>
              <a:rPr lang="de-DE" altLang="de-DE" sz="2200" dirty="0">
                <a:latin typeface="Arial" panose="020B0604020202020204" pitchFamily="34" charset="0"/>
              </a:rPr>
              <a:t> </a:t>
            </a:r>
            <a:r>
              <a:rPr lang="de-DE" altLang="de-DE" sz="2200" dirty="0" err="1">
                <a:latin typeface="Arial" panose="020B0604020202020204" pitchFamily="34" charset="0"/>
              </a:rPr>
              <a:t>chiave</a:t>
            </a:r>
            <a:r>
              <a:rPr lang="de-DE" altLang="de-DE" sz="2200" dirty="0">
                <a:latin typeface="Arial" panose="020B0604020202020204" pitchFamily="34" charset="0"/>
              </a:rPr>
              <a:t>: </a:t>
            </a:r>
            <a:r>
              <a:rPr lang="de-DE" altLang="de-DE" sz="2200" dirty="0" err="1">
                <a:latin typeface="Arial" panose="020B0604020202020204" pitchFamily="34" charset="0"/>
              </a:rPr>
              <a:t>respirazione</a:t>
            </a:r>
            <a:r>
              <a:rPr lang="de-DE" altLang="de-DE" sz="2200" dirty="0">
                <a:latin typeface="Arial" panose="020B0604020202020204" pitchFamily="34" charset="0"/>
              </a:rPr>
              <a:t>, </a:t>
            </a:r>
            <a:r>
              <a:rPr lang="de-DE" altLang="de-DE" sz="2200" dirty="0" err="1">
                <a:latin typeface="Arial" panose="020B0604020202020204" pitchFamily="34" charset="0"/>
              </a:rPr>
              <a:t>frequenza</a:t>
            </a:r>
            <a:r>
              <a:rPr lang="de-DE" altLang="de-DE" sz="2200" dirty="0">
                <a:latin typeface="Arial" panose="020B0604020202020204" pitchFamily="34" charset="0"/>
              </a:rPr>
              <a:t> </a:t>
            </a:r>
            <a:r>
              <a:rPr lang="de-DE" altLang="de-DE" sz="2200" dirty="0" err="1">
                <a:latin typeface="Arial" panose="020B0604020202020204" pitchFamily="34" charset="0"/>
              </a:rPr>
              <a:t>cardiaca</a:t>
            </a:r>
            <a:r>
              <a:rPr lang="de-DE" altLang="de-DE" sz="2200" dirty="0">
                <a:latin typeface="Arial" panose="020B0604020202020204" pitchFamily="34" charset="0"/>
              </a:rPr>
              <a:t>, </a:t>
            </a:r>
            <a:r>
              <a:rPr lang="de-DE" altLang="de-DE" sz="2200" dirty="0" err="1">
                <a:latin typeface="Arial" panose="020B0604020202020204" pitchFamily="34" charset="0"/>
              </a:rPr>
              <a:t>stile</a:t>
            </a:r>
            <a:r>
              <a:rPr lang="de-DE" altLang="de-DE" sz="2200" dirty="0">
                <a:latin typeface="Arial" panose="020B0604020202020204" pitchFamily="34" charset="0"/>
              </a:rPr>
              <a:t> di </a:t>
            </a:r>
            <a:r>
              <a:rPr lang="de-DE" altLang="de-DE" sz="2200" dirty="0" err="1">
                <a:latin typeface="Arial" panose="020B0604020202020204" pitchFamily="34" charset="0"/>
              </a:rPr>
              <a:t>corsa</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Conta </a:t>
            </a:r>
            <a:r>
              <a:rPr lang="de-DE" altLang="de-DE" sz="2200" dirty="0" err="1">
                <a:latin typeface="Arial" panose="020B0604020202020204" pitchFamily="34" charset="0"/>
              </a:rPr>
              <a:t>il</a:t>
            </a:r>
            <a:r>
              <a:rPr lang="de-DE" altLang="de-DE" sz="2200" dirty="0">
                <a:latin typeface="Arial" panose="020B0604020202020204" pitchFamily="34" charset="0"/>
              </a:rPr>
              <a:t> </a:t>
            </a:r>
            <a:r>
              <a:rPr lang="de-DE" altLang="de-DE" sz="2200" dirty="0" err="1">
                <a:latin typeface="Arial" panose="020B0604020202020204" pitchFamily="34" charset="0"/>
              </a:rPr>
              <a:t>progresso</a:t>
            </a:r>
            <a:r>
              <a:rPr lang="de-DE" altLang="de-DE" sz="2200" dirty="0">
                <a:latin typeface="Arial" panose="020B0604020202020204" pitchFamily="34" charset="0"/>
              </a:rPr>
              <a:t> individuale (possibile </a:t>
            </a:r>
            <a:r>
              <a:rPr lang="de-DE" altLang="de-DE" sz="2200" dirty="0" err="1">
                <a:latin typeface="Arial" panose="020B0604020202020204" pitchFamily="34" charset="0"/>
              </a:rPr>
              <a:t>anche</a:t>
            </a:r>
            <a:r>
              <a:rPr lang="de-DE" altLang="de-DE" sz="2200" dirty="0">
                <a:latin typeface="Arial" panose="020B0604020202020204" pitchFamily="34" charset="0"/>
              </a:rPr>
              <a:t> </a:t>
            </a:r>
            <a:r>
              <a:rPr lang="de-DE" altLang="de-DE" sz="2200" dirty="0" err="1">
                <a:latin typeface="Arial" panose="020B0604020202020204" pitchFamily="34" charset="0"/>
              </a:rPr>
              <a:t>nelle</a:t>
            </a:r>
            <a:r>
              <a:rPr lang="de-DE" altLang="de-DE" sz="2200" dirty="0">
                <a:latin typeface="Arial" panose="020B0604020202020204" pitchFamily="34" charset="0"/>
              </a:rPr>
              <a:t> forme </a:t>
            </a:r>
            <a:r>
              <a:rPr lang="de-DE" altLang="de-DE" sz="2200" dirty="0" err="1">
                <a:latin typeface="Arial" panose="020B0604020202020204" pitchFamily="34" charset="0"/>
              </a:rPr>
              <a:t>sociali</a:t>
            </a:r>
            <a:r>
              <a:rPr lang="de-DE" altLang="de-DE" sz="2200" dirty="0">
                <a:latin typeface="Arial" panose="020B0604020202020204" pitchFamily="34" charset="0"/>
              </a:rPr>
              <a:t>)</a:t>
            </a:r>
          </a:p>
          <a:p>
            <a:pPr marL="285750" indent="-285750">
              <a:spcBef>
                <a:spcPct val="0"/>
              </a:spcBef>
              <a:spcAft>
                <a:spcPts val="1200"/>
              </a:spcAft>
              <a:buClr>
                <a:schemeClr val="accent1"/>
              </a:buClr>
              <a:buFont typeface="Wingdings" pitchFamily="2" charset="2"/>
              <a:buChar char="§"/>
            </a:pPr>
            <a:r>
              <a:rPr lang="de-DE" altLang="de-DE" sz="2200" dirty="0" err="1">
                <a:latin typeface="Arial" panose="020B0604020202020204" pitchFamily="34" charset="0"/>
              </a:rPr>
              <a:t>Sviluppo</a:t>
            </a:r>
            <a:r>
              <a:rPr lang="de-DE" altLang="de-DE" sz="2200" dirty="0">
                <a:latin typeface="Arial" panose="020B0604020202020204" pitchFamily="34" charset="0"/>
              </a:rPr>
              <a:t>: </a:t>
            </a:r>
            <a:r>
              <a:rPr lang="de-DE" altLang="de-DE" sz="2200" dirty="0" err="1">
                <a:latin typeface="Arial" panose="020B0604020202020204" pitchFamily="34" charset="0"/>
              </a:rPr>
              <a:t>gioco</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tecnica</a:t>
            </a:r>
            <a:r>
              <a:rPr lang="de-DE" altLang="de-DE" sz="2200" dirty="0">
                <a:latin typeface="Arial" panose="020B0604020202020204" pitchFamily="34" charset="0"/>
              </a:rPr>
              <a:t> </a:t>
            </a:r>
            <a:r>
              <a:rPr lang="de-DE" altLang="de-DE" sz="2200" dirty="0">
                <a:latin typeface="Arial" panose="020B0604020202020204" pitchFamily="34" charset="0"/>
                <a:sym typeface="Wingdings" pitchFamily="2" charset="2"/>
              </a:rPr>
              <a:t> </a:t>
            </a:r>
            <a:r>
              <a:rPr lang="de-DE" altLang="de-DE" sz="2200" dirty="0" err="1">
                <a:latin typeface="Arial" panose="020B0604020202020204" pitchFamily="34" charset="0"/>
              </a:rPr>
              <a:t>prestazioni</a:t>
            </a:r>
            <a:endParaRPr lang="de-DE" altLang="de-DE" sz="2200" dirty="0">
              <a:latin typeface="Arial" panose="020B0604020202020204" pitchFamily="34" charset="0"/>
            </a:endParaRPr>
          </a:p>
          <a:p>
            <a:pPr marL="285750" indent="-285750">
              <a:spcBef>
                <a:spcPct val="0"/>
              </a:spcBef>
              <a:spcAft>
                <a:spcPts val="1200"/>
              </a:spcAft>
              <a:buClr>
                <a:schemeClr val="accent1"/>
              </a:buClr>
              <a:buFont typeface="Wingdings" pitchFamily="2" charset="2"/>
              <a:buChar char="§"/>
            </a:pPr>
            <a:r>
              <a:rPr lang="de-DE" altLang="de-DE" sz="2200" dirty="0">
                <a:latin typeface="Arial" panose="020B0604020202020204" pitchFamily="34" charset="0"/>
              </a:rPr>
              <a:t>In </a:t>
            </a:r>
            <a:r>
              <a:rPr lang="de-DE" altLang="de-DE" sz="2200" dirty="0" err="1">
                <a:latin typeface="Arial" panose="020B0604020202020204" pitchFamily="34" charset="0"/>
              </a:rPr>
              <a:t>linea</a:t>
            </a:r>
            <a:r>
              <a:rPr lang="de-DE" altLang="de-DE" sz="2200" dirty="0">
                <a:latin typeface="Arial" panose="020B0604020202020204" pitchFamily="34" charset="0"/>
              </a:rPr>
              <a:t> di </a:t>
            </a:r>
            <a:r>
              <a:rPr lang="de-DE" altLang="de-DE" sz="2200" dirty="0" err="1">
                <a:latin typeface="Arial" panose="020B0604020202020204" pitchFamily="34" charset="0"/>
              </a:rPr>
              <a:t>principio</a:t>
            </a:r>
            <a:r>
              <a:rPr lang="de-DE" altLang="de-DE" sz="2200" dirty="0">
                <a:latin typeface="Arial" panose="020B0604020202020204" pitchFamily="34" charset="0"/>
              </a:rPr>
              <a:t>, </a:t>
            </a:r>
            <a:r>
              <a:rPr lang="de-DE" altLang="de-DE" sz="2200" dirty="0" err="1">
                <a:latin typeface="Arial" panose="020B0604020202020204" pitchFamily="34" charset="0"/>
              </a:rPr>
              <a:t>un</a:t>
            </a:r>
            <a:r>
              <a:rPr lang="de-DE" altLang="de-DE" sz="2200" dirty="0">
                <a:latin typeface="Arial" panose="020B0604020202020204" pitchFamily="34" charset="0"/>
              </a:rPr>
              <a:t> </a:t>
            </a:r>
            <a:r>
              <a:rPr lang="de-DE" altLang="de-DE" sz="2200" dirty="0" err="1">
                <a:latin typeface="Arial" panose="020B0604020202020204" pitchFamily="34" charset="0"/>
              </a:rPr>
              <a:t>cardiofrequenzimetro</a:t>
            </a:r>
            <a:r>
              <a:rPr lang="de-DE" altLang="de-DE" sz="2200" dirty="0">
                <a:latin typeface="Arial" panose="020B0604020202020204" pitchFamily="34" charset="0"/>
              </a:rPr>
              <a:t> </a:t>
            </a:r>
            <a:r>
              <a:rPr lang="de-DE" altLang="de-DE" sz="2200" dirty="0" err="1">
                <a:latin typeface="Arial" panose="020B0604020202020204" pitchFamily="34" charset="0"/>
              </a:rPr>
              <a:t>fa</a:t>
            </a:r>
            <a:r>
              <a:rPr lang="de-DE" altLang="de-DE" sz="2200" dirty="0">
                <a:latin typeface="Arial" panose="020B0604020202020204" pitchFamily="34" charset="0"/>
              </a:rPr>
              <a:t> </a:t>
            </a:r>
            <a:r>
              <a:rPr lang="de-DE" altLang="de-DE" sz="2200" dirty="0" err="1">
                <a:latin typeface="Arial" panose="020B0604020202020204" pitchFamily="34" charset="0"/>
              </a:rPr>
              <a:t>parte</a:t>
            </a:r>
            <a:r>
              <a:rPr lang="de-DE" altLang="de-DE" sz="2200" dirty="0">
                <a:latin typeface="Arial" panose="020B0604020202020204" pitchFamily="34" charset="0"/>
              </a:rPr>
              <a:t> </a:t>
            </a:r>
            <a:r>
              <a:rPr lang="de-DE" altLang="de-DE" sz="2200" dirty="0" err="1">
                <a:latin typeface="Arial" panose="020B0604020202020204" pitchFamily="34" charset="0"/>
              </a:rPr>
              <a:t>dell'allenamento</a:t>
            </a:r>
            <a:r>
              <a:rPr lang="de-DE" altLang="de-DE" sz="2200" dirty="0">
                <a:latin typeface="Arial" panose="020B0604020202020204" pitchFamily="34" charset="0"/>
              </a:rPr>
              <a:t> di </a:t>
            </a:r>
            <a:r>
              <a:rPr lang="de-DE" altLang="de-DE" sz="2200" dirty="0" err="1">
                <a:latin typeface="Arial" panose="020B0604020202020204" pitchFamily="34" charset="0"/>
              </a:rPr>
              <a:t>resistenza</a:t>
            </a:r>
            <a:endParaRPr lang="de-CH" altLang="de-DE" sz="2200" dirty="0">
              <a:latin typeface="Arial" panose="020B0604020202020204" pitchFamily="34" charset="0"/>
            </a:endParaRPr>
          </a:p>
        </p:txBody>
      </p:sp>
      <p:sp>
        <p:nvSpPr>
          <p:cNvPr id="4" name="Titel 2">
            <a:extLst>
              <a:ext uri="{FF2B5EF4-FFF2-40B4-BE49-F238E27FC236}">
                <a16:creationId xmlns:a16="http://schemas.microsoft.com/office/drawing/2014/main" id="{B915D9C3-23EF-4ECA-AE05-81A28A854EE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t>Atletica</a:t>
            </a:r>
            <a:r>
              <a:rPr lang="de-CH" sz="2800" kern="0" dirty="0"/>
              <a:t> – </a:t>
            </a:r>
            <a:r>
              <a:rPr lang="de-CH" sz="2800" kern="0" dirty="0" err="1"/>
              <a:t>resistenza</a:t>
            </a:r>
            <a:br>
              <a:rPr lang="fr-CH" sz="2800" i="0" u="none" strike="noStrike" dirty="0">
                <a:solidFill>
                  <a:srgbClr val="000000"/>
                </a:solidFill>
                <a:effectLst/>
                <a:latin typeface="+mj-lt"/>
              </a:rPr>
            </a:br>
            <a:r>
              <a:rPr lang="fr-CH" sz="2800" b="0" i="0" u="none" strike="noStrike" dirty="0" err="1">
                <a:solidFill>
                  <a:srgbClr val="000000"/>
                </a:solidFill>
                <a:effectLst/>
                <a:latin typeface="+mj-lt"/>
              </a:rPr>
              <a:t>Principi</a:t>
            </a:r>
            <a:r>
              <a:rPr lang="fr-CH" sz="2800" b="0" i="0" u="none" strike="noStrike" dirty="0">
                <a:solidFill>
                  <a:srgbClr val="000000"/>
                </a:solidFill>
                <a:effectLst/>
                <a:latin typeface="+mj-lt"/>
              </a:rPr>
              <a:t> </a:t>
            </a:r>
            <a:r>
              <a:rPr lang="fr-CH" sz="2800" b="0" i="0" u="none" strike="noStrike" dirty="0" err="1">
                <a:solidFill>
                  <a:srgbClr val="000000"/>
                </a:solidFill>
                <a:effectLst/>
                <a:latin typeface="+mj-lt"/>
              </a:rPr>
              <a:t>dell’allenamento</a:t>
            </a:r>
            <a:r>
              <a:rPr lang="fr-CH" sz="2800" b="0" i="0" u="none" strike="noStrike" dirty="0">
                <a:solidFill>
                  <a:srgbClr val="000000"/>
                </a:solidFill>
                <a:effectLst/>
                <a:latin typeface="+mj-lt"/>
              </a:rPr>
              <a:t> di </a:t>
            </a:r>
            <a:r>
              <a:rPr lang="fr-CH" sz="2800" b="0" i="0" u="none" strike="noStrike" dirty="0" err="1">
                <a:solidFill>
                  <a:srgbClr val="000000"/>
                </a:solidFill>
                <a:effectLst/>
                <a:latin typeface="+mj-lt"/>
              </a:rPr>
              <a:t>resistenza</a:t>
            </a:r>
            <a:endParaRPr lang="de-CH" altLang="de-DE" sz="2800" b="0" dirty="0">
              <a:latin typeface="Arial" panose="020B0604020202020204" pitchFamily="34" charset="0"/>
            </a:endParaRPr>
          </a:p>
        </p:txBody>
      </p:sp>
      <p:sp>
        <p:nvSpPr>
          <p:cNvPr id="2" name="SeitenzahlBenutzerdefiniert">
            <a:extLst>
              <a:ext uri="{FF2B5EF4-FFF2-40B4-BE49-F238E27FC236}">
                <a16:creationId xmlns:a16="http://schemas.microsoft.com/office/drawing/2014/main" id="{C4CF4BA8-3241-5AB1-5E6D-9470F01135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21</a:t>
            </a:r>
            <a:endParaRPr lang="de-CH" sz="900" dirty="0"/>
          </a:p>
        </p:txBody>
      </p:sp>
    </p:spTree>
    <p:extLst>
      <p:ext uri="{BB962C8B-B14F-4D97-AF65-F5344CB8AC3E}">
        <p14:creationId xmlns:p14="http://schemas.microsoft.com/office/powerpoint/2010/main" val="3359815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1BD33-2F2E-DB35-A4E9-271B1CBB3429}"/>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Entwicklungsfaktoren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Athletik – Kraft</a:t>
            </a:r>
            <a:endParaRPr lang="de-CH" dirty="0"/>
          </a:p>
        </p:txBody>
      </p:sp>
      <p:pic>
        <p:nvPicPr>
          <p:cNvPr id="5" name="Grafik 4" descr="Ein Bild, das Text, Screenshot, Design enthält.&#10;&#10;KI-generierte Inhalte können fehlerhaft sein.">
            <a:extLst>
              <a:ext uri="{FF2B5EF4-FFF2-40B4-BE49-F238E27FC236}">
                <a16:creationId xmlns:a16="http://schemas.microsoft.com/office/drawing/2014/main" id="{6BB52A90-AB25-AD84-9CC6-1308AA8EC838}"/>
              </a:ext>
            </a:extLst>
          </p:cNvPr>
          <p:cNvPicPr>
            <a:picLocks noChangeAspect="1"/>
          </p:cNvPicPr>
          <p:nvPr/>
        </p:nvPicPr>
        <p:blipFill>
          <a:blip r:embed="rId2">
            <a:extLst>
              <a:ext uri="{28A0092B-C50C-407E-A947-70E740481C1C}">
                <a14:useLocalDpi xmlns:a14="http://schemas.microsoft.com/office/drawing/2010/main" val="0"/>
              </a:ext>
            </a:extLst>
          </a:blip>
          <a:srcRect l="8989" t="24172" b="54200"/>
          <a:stretch/>
        </p:blipFill>
        <p:spPr>
          <a:xfrm>
            <a:off x="1325399" y="1844824"/>
            <a:ext cx="9541202" cy="3689992"/>
          </a:xfrm>
          <a:prstGeom prst="rect">
            <a:avLst/>
          </a:prstGeom>
        </p:spPr>
      </p:pic>
      <p:sp>
        <p:nvSpPr>
          <p:cNvPr id="6" name="Rectangle 3">
            <a:extLst>
              <a:ext uri="{FF2B5EF4-FFF2-40B4-BE49-F238E27FC236}">
                <a16:creationId xmlns:a16="http://schemas.microsoft.com/office/drawing/2014/main" id="{5FBF1783-0B58-03EE-2E25-9D1DE9862794}"/>
              </a:ext>
            </a:extLst>
          </p:cNvPr>
          <p:cNvSpPr/>
          <p:nvPr/>
        </p:nvSpPr>
        <p:spPr>
          <a:xfrm>
            <a:off x="2711624" y="3284984"/>
            <a:ext cx="8148463"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6705A454-1688-3CC3-2CFE-490D0D68F27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3920167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B6F4-DF67-C1EC-0E43-C0058E54BD4E}"/>
            </a:ext>
          </a:extLst>
        </p:cNvPr>
        <p:cNvGrpSpPr/>
        <p:nvPr/>
      </p:nvGrpSpPr>
      <p:grpSpPr>
        <a:xfrm>
          <a:off x="0" y="0"/>
          <a:ext cx="0" cy="0"/>
          <a:chOff x="0" y="0"/>
          <a:chExt cx="0" cy="0"/>
        </a:xfrm>
      </p:grpSpPr>
      <p:pic>
        <p:nvPicPr>
          <p:cNvPr id="5" name="Grafik 4" descr="Ein Bild, das Text, Screenshot, Software, Design enthält.&#10;&#10;KI-generierte Inhalte können fehlerhaft sein.">
            <a:extLst>
              <a:ext uri="{FF2B5EF4-FFF2-40B4-BE49-F238E27FC236}">
                <a16:creationId xmlns:a16="http://schemas.microsoft.com/office/drawing/2014/main" id="{A1EE6B3C-3CF6-B5F7-B30E-8D50026EA7DE}"/>
              </a:ext>
            </a:extLst>
          </p:cNvPr>
          <p:cNvPicPr>
            <a:picLocks noChangeAspect="1"/>
          </p:cNvPicPr>
          <p:nvPr/>
        </p:nvPicPr>
        <p:blipFill>
          <a:blip r:embed="rId3">
            <a:extLst>
              <a:ext uri="{28A0092B-C50C-407E-A947-70E740481C1C}">
                <a14:useLocalDpi xmlns:a14="http://schemas.microsoft.com/office/drawing/2010/main" val="0"/>
              </a:ext>
            </a:extLst>
          </a:blip>
          <a:srcRect l="8989" t="24172" b="54200"/>
          <a:stretch/>
        </p:blipFill>
        <p:spPr>
          <a:xfrm>
            <a:off x="1325399" y="2060848"/>
            <a:ext cx="9541201" cy="3689992"/>
          </a:xfrm>
          <a:prstGeom prst="rect">
            <a:avLst/>
          </a:prstGeom>
        </p:spPr>
      </p:pic>
      <p:sp>
        <p:nvSpPr>
          <p:cNvPr id="4" name="Titel 2">
            <a:extLst>
              <a:ext uri="{FF2B5EF4-FFF2-40B4-BE49-F238E27FC236}">
                <a16:creationId xmlns:a16="http://schemas.microsoft.com/office/drawing/2014/main" id="{615A5310-4364-8F24-0364-FEB167C4F21E}"/>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Facteurs</a:t>
            </a:r>
            <a:r>
              <a:rPr lang="de-CH" sz="2800" kern="0" dirty="0">
                <a:latin typeface="Arial" panose="020B0604020202020204" pitchFamily="34" charset="0"/>
                <a:cs typeface="Arial" panose="020B0604020202020204" pitchFamily="34" charset="0"/>
              </a:rPr>
              <a:t> de </a:t>
            </a:r>
            <a:r>
              <a:rPr lang="de-CH" sz="2800" kern="0" dirty="0" err="1">
                <a:latin typeface="Arial" panose="020B0604020202020204" pitchFamily="34" charset="0"/>
                <a:cs typeface="Arial" panose="020B0604020202020204" pitchFamily="34" charset="0"/>
              </a:rPr>
              <a:t>développement</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Qualités</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athlétiques</a:t>
            </a:r>
            <a:r>
              <a:rPr lang="de-CH" sz="2800" b="0" kern="0" dirty="0">
                <a:latin typeface="Arial" panose="020B0604020202020204" pitchFamily="34" charset="0"/>
                <a:cs typeface="Arial" panose="020B0604020202020204" pitchFamily="34" charset="0"/>
              </a:rPr>
              <a:t> – </a:t>
            </a:r>
            <a:r>
              <a:rPr lang="de-CH" sz="2800" b="0" kern="0" dirty="0" err="1">
                <a:latin typeface="Arial" panose="020B0604020202020204" pitchFamily="34" charset="0"/>
                <a:cs typeface="Arial" panose="020B0604020202020204" pitchFamily="34" charset="0"/>
              </a:rPr>
              <a:t>force</a:t>
            </a:r>
            <a:endParaRPr lang="de-CH" sz="2800" b="0" kern="0" dirty="0">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93BDDD0E-F538-4B8B-3B75-EF1B0C0C5DBA}"/>
              </a:ext>
            </a:extLst>
          </p:cNvPr>
          <p:cNvSpPr/>
          <p:nvPr/>
        </p:nvSpPr>
        <p:spPr>
          <a:xfrm>
            <a:off x="2711624" y="3501008"/>
            <a:ext cx="8148463" cy="771450"/>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91253184-8C7E-7F41-E8F1-3AD697CF9AA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2725919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5E89-18D8-3DFB-7F12-5DB4E456A407}"/>
            </a:ext>
          </a:extLst>
        </p:cNvPr>
        <p:cNvGrpSpPr/>
        <p:nvPr/>
      </p:nvGrpSpPr>
      <p:grpSpPr>
        <a:xfrm>
          <a:off x="0" y="0"/>
          <a:ext cx="0" cy="0"/>
          <a:chOff x="0" y="0"/>
          <a:chExt cx="0" cy="0"/>
        </a:xfrm>
      </p:grpSpPr>
      <p:pic>
        <p:nvPicPr>
          <p:cNvPr id="4" name="Grafik 3" descr="Ein Bild, das Text, Screenshot, Design enthält.&#10;&#10;KI-generierte Inhalte können fehlerhaft sein.">
            <a:extLst>
              <a:ext uri="{FF2B5EF4-FFF2-40B4-BE49-F238E27FC236}">
                <a16:creationId xmlns:a16="http://schemas.microsoft.com/office/drawing/2014/main" id="{5FF588A5-B905-CFE5-B63B-0AD571ECEFCE}"/>
              </a:ext>
            </a:extLst>
          </p:cNvPr>
          <p:cNvPicPr>
            <a:picLocks noChangeAspect="1"/>
          </p:cNvPicPr>
          <p:nvPr/>
        </p:nvPicPr>
        <p:blipFill>
          <a:blip r:embed="rId3">
            <a:extLst>
              <a:ext uri="{28A0092B-C50C-407E-A947-70E740481C1C}">
                <a14:useLocalDpi xmlns:a14="http://schemas.microsoft.com/office/drawing/2010/main" val="0"/>
              </a:ext>
            </a:extLst>
          </a:blip>
          <a:srcRect l="8864" t="24323" b="54466"/>
          <a:stretch/>
        </p:blipFill>
        <p:spPr>
          <a:xfrm>
            <a:off x="1302171" y="2009242"/>
            <a:ext cx="9587658" cy="3631604"/>
          </a:xfrm>
          <a:prstGeom prst="rect">
            <a:avLst/>
          </a:prstGeom>
        </p:spPr>
      </p:pic>
      <p:sp>
        <p:nvSpPr>
          <p:cNvPr id="5" name="Titel 2">
            <a:extLst>
              <a:ext uri="{FF2B5EF4-FFF2-40B4-BE49-F238E27FC236}">
                <a16:creationId xmlns:a16="http://schemas.microsoft.com/office/drawing/2014/main" id="{42187120-1761-55BD-0341-E2578A652FF2}"/>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Fattori</a:t>
            </a:r>
            <a:r>
              <a:rPr lang="de-CH" sz="2800" kern="0" dirty="0">
                <a:latin typeface="Arial" panose="020B0604020202020204" pitchFamily="34" charset="0"/>
                <a:cs typeface="Arial" panose="020B0604020202020204" pitchFamily="34" charset="0"/>
              </a:rPr>
              <a:t> di </a:t>
            </a:r>
            <a:r>
              <a:rPr lang="de-CH" sz="2800" kern="0" dirty="0" err="1">
                <a:latin typeface="Arial" panose="020B0604020202020204" pitchFamily="34" charset="0"/>
                <a:cs typeface="Arial" panose="020B0604020202020204" pitchFamily="34" charset="0"/>
              </a:rPr>
              <a:t>sviluppo</a:t>
            </a:r>
            <a:r>
              <a:rPr lang="de-CH" sz="2800" kern="0" dirty="0">
                <a:latin typeface="Arial" panose="020B0604020202020204" pitchFamily="34" charset="0"/>
                <a:cs typeface="Arial" panose="020B0604020202020204" pitchFamily="34" charset="0"/>
              </a:rPr>
              <a:t> </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Atletica</a:t>
            </a:r>
            <a:r>
              <a:rPr lang="de-CH" sz="2800" b="0" kern="0" dirty="0">
                <a:latin typeface="Arial" panose="020B0604020202020204" pitchFamily="34" charset="0"/>
                <a:cs typeface="Arial" panose="020B0604020202020204" pitchFamily="34" charset="0"/>
              </a:rPr>
              <a:t> – forza</a:t>
            </a:r>
          </a:p>
        </p:txBody>
      </p:sp>
      <p:sp>
        <p:nvSpPr>
          <p:cNvPr id="2" name="Rectangle 3">
            <a:extLst>
              <a:ext uri="{FF2B5EF4-FFF2-40B4-BE49-F238E27FC236}">
                <a16:creationId xmlns:a16="http://schemas.microsoft.com/office/drawing/2014/main" id="{C605975C-4123-3AEC-5506-DD1A845D9504}"/>
              </a:ext>
            </a:extLst>
          </p:cNvPr>
          <p:cNvSpPr/>
          <p:nvPr/>
        </p:nvSpPr>
        <p:spPr>
          <a:xfrm>
            <a:off x="2711624" y="3429000"/>
            <a:ext cx="8148463" cy="792088"/>
          </a:xfrm>
          <a:prstGeom prst="rect">
            <a:avLst/>
          </a:prstGeom>
          <a:solidFill>
            <a:srgbClr val="FFCC00">
              <a:alpha val="50000"/>
            </a:srgb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eitenzahlBenutzerdefiniert">
            <a:extLst>
              <a:ext uri="{FF2B5EF4-FFF2-40B4-BE49-F238E27FC236}">
                <a16:creationId xmlns:a16="http://schemas.microsoft.com/office/drawing/2014/main" id="{72834217-105A-A527-29B1-42CE9C27A01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22</a:t>
            </a:r>
            <a:endParaRPr lang="de-CH" sz="900" dirty="0"/>
          </a:p>
        </p:txBody>
      </p:sp>
    </p:spTree>
    <p:extLst>
      <p:ext uri="{BB962C8B-B14F-4D97-AF65-F5344CB8AC3E}">
        <p14:creationId xmlns:p14="http://schemas.microsoft.com/office/powerpoint/2010/main" val="3619962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1D0F8-4984-B536-598E-C39F498A509A}"/>
              </a:ext>
            </a:extLst>
          </p:cNvPr>
          <p:cNvSpPr>
            <a:spLocks noGrp="1"/>
          </p:cNvSpPr>
          <p:nvPr>
            <p:ph type="title"/>
          </p:nvPr>
        </p:nvSpPr>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Definition</a:t>
            </a:r>
            <a:endParaRPr lang="de-CH" dirty="0"/>
          </a:p>
        </p:txBody>
      </p:sp>
      <p:sp>
        <p:nvSpPr>
          <p:cNvPr id="7" name="TextBox 4">
            <a:extLst>
              <a:ext uri="{FF2B5EF4-FFF2-40B4-BE49-F238E27FC236}">
                <a16:creationId xmlns:a16="http://schemas.microsoft.com/office/drawing/2014/main" id="{358E551C-D409-D5A7-B788-864C25A34E3F}"/>
              </a:ext>
            </a:extLst>
          </p:cNvPr>
          <p:cNvSpPr txBox="1"/>
          <p:nvPr/>
        </p:nvSpPr>
        <p:spPr>
          <a:xfrm>
            <a:off x="375684" y="1509337"/>
            <a:ext cx="7119298" cy="4524315"/>
          </a:xfrm>
          <a:prstGeom prst="rect">
            <a:avLst/>
          </a:prstGeom>
          <a:noFill/>
        </p:spPr>
        <p:txBody>
          <a:bodyPr wrap="square" rtlCol="0">
            <a:spAutoFit/>
          </a:bodyPr>
          <a:lstStyle/>
          <a:p>
            <a:pPr>
              <a:lnSpc>
                <a:spcPct val="150000"/>
              </a:lnSpc>
              <a:buClr>
                <a:schemeClr val="accent1"/>
              </a:buClr>
            </a:pPr>
            <a:r>
              <a:rPr lang="en-CH" sz="2200" b="1" dirty="0"/>
              <a:t>KRAFT…</a:t>
            </a:r>
            <a:endParaRPr lang="de-CH" sz="2200" b="1" dirty="0"/>
          </a:p>
          <a:p>
            <a:pPr>
              <a:lnSpc>
                <a:spcPct val="150000"/>
              </a:lnSpc>
              <a:buClr>
                <a:schemeClr val="accent1"/>
              </a:buClr>
            </a:pPr>
            <a:endParaRPr lang="en-CH" sz="1000" b="1" dirty="0"/>
          </a:p>
          <a:p>
            <a:pPr marL="285750" indent="-285750">
              <a:spcAft>
                <a:spcPts val="600"/>
              </a:spcAft>
              <a:buClr>
                <a:schemeClr val="accent1"/>
              </a:buClr>
              <a:buFont typeface="Wingdings" pitchFamily="2" charset="2"/>
              <a:buChar char="§"/>
            </a:pPr>
            <a:r>
              <a:rPr lang="en-GB" sz="2000" dirty="0" err="1"/>
              <a:t>ist</a:t>
            </a:r>
            <a:r>
              <a:rPr lang="en-GB" sz="2000" dirty="0"/>
              <a:t> die </a:t>
            </a:r>
            <a:r>
              <a:rPr lang="en-GB" sz="2000" dirty="0" err="1"/>
              <a:t>Fähigkeit</a:t>
            </a:r>
            <a:r>
              <a:rPr lang="en-GB" sz="2000" dirty="0"/>
              <a:t> des </a:t>
            </a:r>
            <a:r>
              <a:rPr lang="en-GB" sz="2000" dirty="0" err="1"/>
              <a:t>Nerv</a:t>
            </a:r>
            <a:r>
              <a:rPr lang="en-GB" sz="2000" dirty="0"/>
              <a:t>-Muskel Systems </a:t>
            </a:r>
            <a:r>
              <a:rPr lang="en-GB" sz="2000" dirty="0" err="1"/>
              <a:t>durch</a:t>
            </a:r>
            <a:r>
              <a:rPr lang="en-GB" sz="2000" dirty="0"/>
              <a:t> Innervations- und </a:t>
            </a:r>
            <a:r>
              <a:rPr lang="en-GB" sz="2000" dirty="0" err="1"/>
              <a:t>Stoffwechselprozesse</a:t>
            </a:r>
            <a:r>
              <a:rPr lang="en-GB" sz="2000" dirty="0"/>
              <a:t> </a:t>
            </a:r>
            <a:r>
              <a:rPr lang="en-GB" sz="2000" dirty="0" err="1"/>
              <a:t>mit</a:t>
            </a:r>
            <a:r>
              <a:rPr lang="en-GB" sz="2000" dirty="0"/>
              <a:t> </a:t>
            </a:r>
            <a:r>
              <a:rPr lang="en-GB" sz="2000" dirty="0" err="1"/>
              <a:t>Muskelkontraktion</a:t>
            </a:r>
            <a:r>
              <a:rPr lang="en-GB" sz="2000" dirty="0"/>
              <a:t> </a:t>
            </a:r>
            <a:r>
              <a:rPr lang="en-GB" sz="2000" dirty="0" err="1"/>
              <a:t>Wiederstände</a:t>
            </a:r>
            <a:r>
              <a:rPr lang="en-GB" sz="2000" dirty="0"/>
              <a:t> </a:t>
            </a:r>
            <a:r>
              <a:rPr lang="en-GB" sz="2000" dirty="0" err="1"/>
              <a:t>zu</a:t>
            </a:r>
            <a:r>
              <a:rPr lang="en-GB" sz="2000" dirty="0"/>
              <a:t> </a:t>
            </a:r>
            <a:r>
              <a:rPr lang="en-GB" sz="2000" dirty="0" err="1"/>
              <a:t>überwinden</a:t>
            </a:r>
            <a:r>
              <a:rPr lang="en-GB" sz="2000" dirty="0"/>
              <a:t> (</a:t>
            </a:r>
            <a:r>
              <a:rPr lang="en-GB" sz="2000" dirty="0" err="1"/>
              <a:t>konzentrische</a:t>
            </a:r>
            <a:r>
              <a:rPr lang="en-GB" sz="2000" dirty="0"/>
              <a:t> Arbeit), </a:t>
            </a:r>
            <a:r>
              <a:rPr lang="en-GB" sz="2000" dirty="0" err="1"/>
              <a:t>ihnen</a:t>
            </a:r>
            <a:r>
              <a:rPr lang="en-GB" sz="2000" dirty="0"/>
              <a:t> </a:t>
            </a:r>
            <a:r>
              <a:rPr lang="en-GB" sz="2000" dirty="0" err="1"/>
              <a:t>entgegenzuwirken</a:t>
            </a:r>
            <a:r>
              <a:rPr lang="en-GB" sz="2000" dirty="0"/>
              <a:t> (</a:t>
            </a:r>
            <a:r>
              <a:rPr lang="en-GB" sz="2000" dirty="0" err="1"/>
              <a:t>exzentrische</a:t>
            </a:r>
            <a:r>
              <a:rPr lang="en-GB" sz="2000" dirty="0"/>
              <a:t> Arbeit) </a:t>
            </a:r>
            <a:r>
              <a:rPr lang="en-GB" sz="2000" dirty="0" err="1"/>
              <a:t>oder</a:t>
            </a:r>
            <a:r>
              <a:rPr lang="en-GB" sz="2000" dirty="0"/>
              <a:t> </a:t>
            </a:r>
            <a:r>
              <a:rPr lang="en-GB" sz="2000" dirty="0" err="1"/>
              <a:t>sie</a:t>
            </a:r>
            <a:r>
              <a:rPr lang="en-GB" sz="2000" dirty="0"/>
              <a:t> </a:t>
            </a:r>
            <a:r>
              <a:rPr lang="en-GB" sz="2000" dirty="0" err="1"/>
              <a:t>zu</a:t>
            </a:r>
            <a:r>
              <a:rPr lang="en-GB" sz="2000" dirty="0"/>
              <a:t> </a:t>
            </a:r>
            <a:r>
              <a:rPr lang="en-GB" sz="2000" dirty="0" err="1"/>
              <a:t>halten</a:t>
            </a:r>
            <a:r>
              <a:rPr lang="en-GB" sz="2000" dirty="0"/>
              <a:t> (</a:t>
            </a:r>
            <a:r>
              <a:rPr lang="en-GB" sz="2000" dirty="0" err="1"/>
              <a:t>statische</a:t>
            </a:r>
            <a:r>
              <a:rPr lang="en-GB" sz="2000" dirty="0"/>
              <a:t> Arbeit).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err="1"/>
              <a:t>ist</a:t>
            </a:r>
            <a:r>
              <a:rPr lang="en-GB" sz="2000" dirty="0"/>
              <a:t> die </a:t>
            </a:r>
            <a:r>
              <a:rPr lang="en-GB" sz="2000" dirty="0" err="1"/>
              <a:t>wichtigste</a:t>
            </a:r>
            <a:r>
              <a:rPr lang="en-GB" sz="2000" dirty="0"/>
              <a:t> </a:t>
            </a:r>
            <a:r>
              <a:rPr lang="en-GB" sz="2000" dirty="0" err="1"/>
              <a:t>Voraussetzung</a:t>
            </a:r>
            <a:r>
              <a:rPr lang="en-GB" sz="2000" dirty="0"/>
              <a:t>, um </a:t>
            </a:r>
            <a:r>
              <a:rPr lang="en-GB" sz="2000" dirty="0" err="1"/>
              <a:t>sich</a:t>
            </a:r>
            <a:r>
              <a:rPr lang="en-GB" sz="2000" dirty="0"/>
              <a:t> </a:t>
            </a:r>
            <a:r>
              <a:rPr lang="en-GB" sz="2000" dirty="0" err="1"/>
              <a:t>im</a:t>
            </a:r>
            <a:r>
              <a:rPr lang="en-GB" sz="2000" dirty="0"/>
              <a:t> </a:t>
            </a:r>
            <a:r>
              <a:rPr lang="en-GB" sz="2000" dirty="0" err="1"/>
              <a:t>Gravitationsfeld</a:t>
            </a:r>
            <a:r>
              <a:rPr lang="en-GB" sz="2000" dirty="0"/>
              <a:t> der </a:t>
            </a:r>
            <a:r>
              <a:rPr lang="en-GB" sz="2000" dirty="0" err="1"/>
              <a:t>Erde</a:t>
            </a:r>
            <a:r>
              <a:rPr lang="en-GB" sz="2000" dirty="0"/>
              <a:t> </a:t>
            </a:r>
            <a:r>
              <a:rPr lang="en-GB" sz="2000" dirty="0" err="1"/>
              <a:t>zu</a:t>
            </a:r>
            <a:r>
              <a:rPr lang="en-GB" sz="2000" dirty="0"/>
              <a:t> </a:t>
            </a:r>
            <a:r>
              <a:rPr lang="en-GB" sz="2000" dirty="0" err="1"/>
              <a:t>behaupten</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err="1"/>
              <a:t>beeinflusst</a:t>
            </a:r>
            <a:r>
              <a:rPr lang="en-GB" sz="2000" dirty="0"/>
              <a:t> das </a:t>
            </a:r>
            <a:r>
              <a:rPr lang="en-GB" sz="2000" dirty="0" err="1"/>
              <a:t>Selbstvertrauen</a:t>
            </a:r>
            <a:r>
              <a:rPr lang="en-GB" sz="2000" dirty="0"/>
              <a:t> und </a:t>
            </a:r>
            <a:r>
              <a:rPr lang="en-GB" sz="2000" dirty="0" err="1"/>
              <a:t>Selbstwertgefühl</a:t>
            </a:r>
            <a:r>
              <a:rPr lang="en-GB" sz="2000" dirty="0"/>
              <a:t> </a:t>
            </a:r>
            <a:r>
              <a:rPr lang="en-GB" sz="2000" dirty="0" err="1"/>
              <a:t>sowie</a:t>
            </a:r>
            <a:r>
              <a:rPr lang="en-GB" sz="2000" dirty="0"/>
              <a:t> die </a:t>
            </a:r>
            <a:r>
              <a:rPr lang="en-GB" sz="2000" dirty="0" err="1"/>
              <a:t>Leistungsfähigkeit</a:t>
            </a:r>
            <a:r>
              <a:rPr lang="en-GB" sz="2000" dirty="0"/>
              <a:t> und die </a:t>
            </a:r>
            <a:r>
              <a:rPr lang="en-GB" sz="2000" dirty="0" err="1"/>
              <a:t>Belastbarkeit</a:t>
            </a:r>
            <a:r>
              <a:rPr lang="en-GB" sz="2000" dirty="0"/>
              <a:t>.</a:t>
            </a:r>
          </a:p>
        </p:txBody>
      </p:sp>
      <p:pic>
        <p:nvPicPr>
          <p:cNvPr id="1028" name="Picture 4" descr="Krafttraining für Anfänger – 8 Tipps für einen super Start">
            <a:extLst>
              <a:ext uri="{FF2B5EF4-FFF2-40B4-BE49-F238E27FC236}">
                <a16:creationId xmlns:a16="http://schemas.microsoft.com/office/drawing/2014/main" id="{3F3641F3-0A70-233E-EAEE-54177A13A2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982" y="2636912"/>
            <a:ext cx="4321334"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58907AE7-F9B9-C57E-BD80-196C9928CE4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42132694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8578-4478-F57E-5688-93F9E44540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0378F4-D8EA-E588-D936-E0BFA827C518}"/>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Qualités</a:t>
            </a:r>
            <a:r>
              <a:rPr lang="de-CH" kern="0" dirty="0">
                <a:latin typeface="Arial" panose="020B0604020202020204" pitchFamily="34" charset="0"/>
                <a:cs typeface="Arial" panose="020B0604020202020204" pitchFamily="34" charset="0"/>
              </a:rPr>
              <a:t> </a:t>
            </a:r>
            <a:r>
              <a:rPr lang="de-CH" kern="0" dirty="0" err="1">
                <a:latin typeface="Arial" panose="020B0604020202020204" pitchFamily="34" charset="0"/>
                <a:cs typeface="Arial" panose="020B0604020202020204" pitchFamily="34" charset="0"/>
              </a:rPr>
              <a:t>athlétiques</a:t>
            </a:r>
            <a:r>
              <a:rPr lang="de-CH" kern="0" dirty="0">
                <a:latin typeface="Arial" panose="020B0604020202020204" pitchFamily="34" charset="0"/>
                <a:cs typeface="Arial" panose="020B0604020202020204" pitchFamily="34" charset="0"/>
              </a:rPr>
              <a:t> – </a:t>
            </a:r>
            <a:r>
              <a:rPr lang="de-CH" kern="0" dirty="0" err="1">
                <a:latin typeface="Arial" panose="020B0604020202020204" pitchFamily="34" charset="0"/>
                <a:cs typeface="Arial" panose="020B0604020202020204" pitchFamily="34" charset="0"/>
              </a:rPr>
              <a:t>force</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Définition</a:t>
            </a:r>
            <a:endParaRPr lang="de-CH" dirty="0"/>
          </a:p>
        </p:txBody>
      </p:sp>
      <p:sp>
        <p:nvSpPr>
          <p:cNvPr id="7" name="TextBox 4">
            <a:extLst>
              <a:ext uri="{FF2B5EF4-FFF2-40B4-BE49-F238E27FC236}">
                <a16:creationId xmlns:a16="http://schemas.microsoft.com/office/drawing/2014/main" id="{FBBAC155-2983-A389-4812-75430E4F384B}"/>
              </a:ext>
            </a:extLst>
          </p:cNvPr>
          <p:cNvSpPr txBox="1"/>
          <p:nvPr/>
        </p:nvSpPr>
        <p:spPr>
          <a:xfrm>
            <a:off x="375684" y="1509337"/>
            <a:ext cx="6944452" cy="4524315"/>
          </a:xfrm>
          <a:prstGeom prst="rect">
            <a:avLst/>
          </a:prstGeom>
          <a:noFill/>
        </p:spPr>
        <p:txBody>
          <a:bodyPr wrap="square" rtlCol="0">
            <a:spAutoFit/>
          </a:bodyPr>
          <a:lstStyle/>
          <a:p>
            <a:pPr>
              <a:lnSpc>
                <a:spcPct val="150000"/>
              </a:lnSpc>
              <a:buClr>
                <a:schemeClr val="accent1"/>
              </a:buClr>
            </a:pPr>
            <a:r>
              <a:rPr lang="de-CH" sz="2200" b="1" dirty="0"/>
              <a:t>Force</a:t>
            </a:r>
            <a:r>
              <a:rPr lang="en-CH" sz="2200" b="1" dirty="0"/>
              <a:t>…</a:t>
            </a:r>
            <a:endParaRPr lang="de-CH" sz="2200" b="1" dirty="0"/>
          </a:p>
          <a:p>
            <a:pPr>
              <a:lnSpc>
                <a:spcPct val="150000"/>
              </a:lnSpc>
              <a:buClr>
                <a:schemeClr val="accent1"/>
              </a:buClr>
            </a:pPr>
            <a:endParaRPr lang="en-CH" sz="1000" b="1" dirty="0"/>
          </a:p>
          <a:p>
            <a:pPr marL="285750" indent="-285750">
              <a:spcAft>
                <a:spcPts val="600"/>
              </a:spcAft>
              <a:buClr>
                <a:schemeClr val="accent1"/>
              </a:buClr>
              <a:buFont typeface="Wingdings" pitchFamily="2" charset="2"/>
              <a:buChar char="§"/>
            </a:pPr>
            <a:r>
              <a:rPr lang="en-GB" sz="2000" dirty="0"/>
              <a:t>est la </a:t>
            </a:r>
            <a:r>
              <a:rPr lang="en-GB" sz="2000" dirty="0" err="1"/>
              <a:t>capacité</a:t>
            </a:r>
            <a:r>
              <a:rPr lang="en-GB" sz="2000" dirty="0"/>
              <a:t> du </a:t>
            </a:r>
            <a:r>
              <a:rPr lang="en-GB" sz="2000" dirty="0" err="1"/>
              <a:t>système</a:t>
            </a:r>
            <a:r>
              <a:rPr lang="en-GB" sz="2000" dirty="0"/>
              <a:t> nerf-muscle à </a:t>
            </a:r>
            <a:r>
              <a:rPr lang="en-GB" sz="2000" dirty="0" err="1"/>
              <a:t>surmonter</a:t>
            </a:r>
            <a:r>
              <a:rPr lang="en-GB" sz="2000" dirty="0"/>
              <a:t> les </a:t>
            </a:r>
            <a:r>
              <a:rPr lang="en-GB" sz="2000" dirty="0" err="1"/>
              <a:t>résistances</a:t>
            </a:r>
            <a:r>
              <a:rPr lang="en-GB" sz="2000" dirty="0"/>
              <a:t> (travail </a:t>
            </a:r>
            <a:r>
              <a:rPr lang="en-GB" sz="2000" dirty="0" err="1"/>
              <a:t>concentrique</a:t>
            </a:r>
            <a:r>
              <a:rPr lang="en-GB" sz="2000" dirty="0"/>
              <a:t>), à les </a:t>
            </a:r>
            <a:r>
              <a:rPr lang="en-GB" sz="2000" dirty="0" err="1"/>
              <a:t>contrer</a:t>
            </a:r>
            <a:r>
              <a:rPr lang="en-GB" sz="2000" dirty="0"/>
              <a:t> (travail </a:t>
            </a:r>
            <a:r>
              <a:rPr lang="en-GB" sz="2000" dirty="0" err="1"/>
              <a:t>excentrique</a:t>
            </a:r>
            <a:r>
              <a:rPr lang="en-GB" sz="2000" dirty="0"/>
              <a:t>) </a:t>
            </a:r>
            <a:r>
              <a:rPr lang="en-GB" sz="2000" dirty="0" err="1"/>
              <a:t>ou</a:t>
            </a:r>
            <a:r>
              <a:rPr lang="en-GB" sz="2000" dirty="0"/>
              <a:t> à les </a:t>
            </a:r>
            <a:r>
              <a:rPr lang="en-GB" sz="2000" dirty="0" err="1"/>
              <a:t>maintenir</a:t>
            </a:r>
            <a:r>
              <a:rPr lang="en-GB" sz="2000" dirty="0"/>
              <a:t> (travail </a:t>
            </a:r>
            <a:r>
              <a:rPr lang="en-GB" sz="2000" dirty="0" err="1"/>
              <a:t>statique</a:t>
            </a:r>
            <a:r>
              <a:rPr lang="en-GB" sz="2000" dirty="0"/>
              <a:t>) grâce à des processus </a:t>
            </a:r>
            <a:r>
              <a:rPr lang="en-GB" sz="2000" dirty="0" err="1"/>
              <a:t>d'innervation</a:t>
            </a:r>
            <a:r>
              <a:rPr lang="en-GB" sz="2000" dirty="0"/>
              <a:t> et de </a:t>
            </a:r>
            <a:r>
              <a:rPr lang="en-GB" sz="2000" dirty="0" err="1"/>
              <a:t>métabolisme</a:t>
            </a:r>
            <a:r>
              <a:rPr lang="en-GB" sz="2000" dirty="0"/>
              <a:t> avec contraction </a:t>
            </a:r>
            <a:r>
              <a:rPr lang="en-GB" sz="2000" dirty="0" err="1"/>
              <a:t>musculaire</a:t>
            </a:r>
            <a:r>
              <a:rPr lang="en-GB" sz="2000" dirty="0"/>
              <a:t>.</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est la condition la plus </a:t>
            </a:r>
            <a:r>
              <a:rPr lang="en-GB" sz="2000" dirty="0" err="1"/>
              <a:t>importante</a:t>
            </a:r>
            <a:r>
              <a:rPr lang="en-GB" sz="2000" dirty="0"/>
              <a:t> pour </a:t>
            </a:r>
            <a:r>
              <a:rPr lang="en-GB" sz="2000" dirty="0" err="1"/>
              <a:t>s'affirmer</a:t>
            </a:r>
            <a:r>
              <a:rPr lang="en-GB" sz="2000" dirty="0"/>
              <a:t> dans le champ </a:t>
            </a:r>
            <a:r>
              <a:rPr lang="en-GB" sz="2000" dirty="0" err="1"/>
              <a:t>gravitationnel</a:t>
            </a:r>
            <a:r>
              <a:rPr lang="en-GB" sz="2000" dirty="0"/>
              <a:t> de la terre.</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en-GB" sz="2000" dirty="0"/>
              <a:t>influence la </a:t>
            </a:r>
            <a:r>
              <a:rPr lang="en-GB" sz="2000" dirty="0" err="1"/>
              <a:t>confiance</a:t>
            </a:r>
            <a:r>
              <a:rPr lang="en-GB" sz="2000" dirty="0"/>
              <a:t> </a:t>
            </a:r>
            <a:r>
              <a:rPr lang="en-GB" sz="2000" dirty="0" err="1"/>
              <a:t>en</a:t>
            </a:r>
            <a:r>
              <a:rPr lang="en-GB" sz="2000" dirty="0"/>
              <a:t> soi et </a:t>
            </a:r>
            <a:r>
              <a:rPr lang="en-GB" sz="2000" dirty="0" err="1"/>
              <a:t>l'estime</a:t>
            </a:r>
            <a:r>
              <a:rPr lang="en-GB" sz="2000" dirty="0"/>
              <a:t> de soi </a:t>
            </a:r>
            <a:r>
              <a:rPr lang="en-GB" sz="2000" dirty="0" err="1"/>
              <a:t>ainsi</a:t>
            </a:r>
            <a:r>
              <a:rPr lang="en-GB" sz="2000" dirty="0"/>
              <a:t> </a:t>
            </a:r>
            <a:r>
              <a:rPr lang="en-GB" sz="2000" dirty="0" err="1"/>
              <a:t>que</a:t>
            </a:r>
            <a:r>
              <a:rPr lang="en-GB" sz="2000" dirty="0"/>
              <a:t> les performances et la </a:t>
            </a:r>
            <a:r>
              <a:rPr lang="en-GB" sz="2000" dirty="0" err="1"/>
              <a:t>résistance</a:t>
            </a:r>
            <a:r>
              <a:rPr lang="en-GB" sz="2000" dirty="0"/>
              <a:t> au stress.</a:t>
            </a:r>
          </a:p>
        </p:txBody>
      </p:sp>
      <p:pic>
        <p:nvPicPr>
          <p:cNvPr id="1028" name="Picture 4" descr="Krafttraining für Anfänger – 8 Tipps für einen super Start">
            <a:extLst>
              <a:ext uri="{FF2B5EF4-FFF2-40B4-BE49-F238E27FC236}">
                <a16:creationId xmlns:a16="http://schemas.microsoft.com/office/drawing/2014/main" id="{9D27849D-9A9C-B1E9-ADBC-E66E4BDF25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982" y="2636912"/>
            <a:ext cx="4321334"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612644D9-CC0D-A808-0878-ECBEFA31C4A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769360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9EF19-C27B-8410-C904-6F87D79882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8819F2-451B-0B73-9C3C-58320AA14ECB}"/>
              </a:ext>
            </a:extLst>
          </p:cNvPr>
          <p:cNvSpPr>
            <a:spLocks noGrp="1"/>
          </p:cNvSpPr>
          <p:nvPr>
            <p:ph type="title"/>
          </p:nvPr>
        </p:nvSpPr>
        <p:spPr/>
        <p:txBody>
          <a:bodyPr/>
          <a:lstStyle/>
          <a:p>
            <a:r>
              <a:rPr lang="it-IT" dirty="0"/>
              <a:t>Non è mai troppo tardi per ricominciare a fare attività fisica!</a:t>
            </a:r>
            <a:br>
              <a:rPr lang="it-IT" dirty="0"/>
            </a:br>
            <a:endParaRPr lang="de-DE" b="0" dirty="0"/>
          </a:p>
        </p:txBody>
      </p:sp>
      <p:pic>
        <p:nvPicPr>
          <p:cNvPr id="3" name="Image 4">
            <a:extLst>
              <a:ext uri="{FF2B5EF4-FFF2-40B4-BE49-F238E27FC236}">
                <a16:creationId xmlns:a16="http://schemas.microsoft.com/office/drawing/2014/main" id="{569D2DE1-FE7B-8358-3E24-BCB3FAAE1D94}"/>
              </a:ext>
            </a:extLst>
          </p:cNvPr>
          <p:cNvPicPr>
            <a:picLocks noChangeAspect="1"/>
          </p:cNvPicPr>
          <p:nvPr/>
        </p:nvPicPr>
        <p:blipFill>
          <a:blip r:embed="rId3"/>
          <a:stretch>
            <a:fillRect/>
          </a:stretch>
        </p:blipFill>
        <p:spPr>
          <a:xfrm>
            <a:off x="1702935" y="1557296"/>
            <a:ext cx="8569529" cy="4536000"/>
          </a:xfrm>
          <a:prstGeom prst="rect">
            <a:avLst/>
          </a:prstGeom>
        </p:spPr>
      </p:pic>
      <p:pic>
        <p:nvPicPr>
          <p:cNvPr id="4" name="Image 5">
            <a:hlinkClick r:id="rId4"/>
            <a:extLst>
              <a:ext uri="{FF2B5EF4-FFF2-40B4-BE49-F238E27FC236}">
                <a16:creationId xmlns:a16="http://schemas.microsoft.com/office/drawing/2014/main" id="{B93AB1FF-5EED-814C-CE6E-61980F96CF24}"/>
              </a:ext>
            </a:extLst>
          </p:cNvPr>
          <p:cNvPicPr>
            <a:picLocks noChangeAspect="1"/>
          </p:cNvPicPr>
          <p:nvPr/>
        </p:nvPicPr>
        <p:blipFill>
          <a:blip r:embed="rId5"/>
          <a:stretch>
            <a:fillRect/>
          </a:stretch>
        </p:blipFill>
        <p:spPr>
          <a:xfrm>
            <a:off x="378984" y="1563368"/>
            <a:ext cx="425472" cy="425472"/>
          </a:xfrm>
          <a:prstGeom prst="rect">
            <a:avLst/>
          </a:prstGeom>
        </p:spPr>
      </p:pic>
      <p:sp>
        <p:nvSpPr>
          <p:cNvPr id="5" name="SeitenzahlBenutzerdefiniert">
            <a:extLst>
              <a:ext uri="{FF2B5EF4-FFF2-40B4-BE49-F238E27FC236}">
                <a16:creationId xmlns:a16="http://schemas.microsoft.com/office/drawing/2014/main" id="{8FE93853-638F-07D7-E046-02F8693D05A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a:t>
            </a:r>
            <a:endParaRPr lang="de-CH" sz="900" dirty="0"/>
          </a:p>
        </p:txBody>
      </p:sp>
    </p:spTree>
    <p:extLst>
      <p:ext uri="{BB962C8B-B14F-4D97-AF65-F5344CB8AC3E}">
        <p14:creationId xmlns:p14="http://schemas.microsoft.com/office/powerpoint/2010/main" val="1284455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26767-6A42-B2B0-BF17-D07EF52DAE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B73375-2AB7-ED56-F8EF-9E011E5648D0}"/>
              </a:ext>
            </a:extLst>
          </p:cNvPr>
          <p:cNvSpPr>
            <a:spLocks noGrp="1"/>
          </p:cNvSpPr>
          <p:nvPr>
            <p:ph type="title"/>
          </p:nvPr>
        </p:nvSpPr>
        <p:spPr/>
        <p:txBody>
          <a:bodyPr/>
          <a:lstStyle/>
          <a:p>
            <a:r>
              <a:rPr lang="de-CH" kern="0" dirty="0" err="1">
                <a:latin typeface="Arial" panose="020B0604020202020204" pitchFamily="34" charset="0"/>
                <a:cs typeface="Arial" panose="020B0604020202020204" pitchFamily="34" charset="0"/>
              </a:rPr>
              <a:t>Atletica</a:t>
            </a:r>
            <a:r>
              <a:rPr lang="de-CH" kern="0" dirty="0">
                <a:latin typeface="Arial" panose="020B0604020202020204" pitchFamily="34" charset="0"/>
                <a:cs typeface="Arial" panose="020B0604020202020204" pitchFamily="34" charset="0"/>
              </a:rPr>
              <a:t> – forza</a:t>
            </a:r>
            <a:br>
              <a:rPr lang="de-CH" kern="0" dirty="0">
                <a:latin typeface="Arial" panose="020B0604020202020204" pitchFamily="34" charset="0"/>
                <a:cs typeface="Arial" panose="020B0604020202020204" pitchFamily="34" charset="0"/>
              </a:rPr>
            </a:br>
            <a:r>
              <a:rPr lang="de-CH" b="0" kern="0" dirty="0" err="1">
                <a:latin typeface="Arial" panose="020B0604020202020204" pitchFamily="34" charset="0"/>
                <a:cs typeface="Arial" panose="020B0604020202020204" pitchFamily="34" charset="0"/>
              </a:rPr>
              <a:t>Definizione</a:t>
            </a:r>
            <a:endParaRPr lang="de-CH" dirty="0"/>
          </a:p>
        </p:txBody>
      </p:sp>
      <p:sp>
        <p:nvSpPr>
          <p:cNvPr id="7" name="TextBox 4">
            <a:extLst>
              <a:ext uri="{FF2B5EF4-FFF2-40B4-BE49-F238E27FC236}">
                <a16:creationId xmlns:a16="http://schemas.microsoft.com/office/drawing/2014/main" id="{8227B93A-A881-17DF-F838-8C7F3D2B7E69}"/>
              </a:ext>
            </a:extLst>
          </p:cNvPr>
          <p:cNvSpPr txBox="1"/>
          <p:nvPr/>
        </p:nvSpPr>
        <p:spPr>
          <a:xfrm>
            <a:off x="375684" y="1509337"/>
            <a:ext cx="7119298" cy="4093428"/>
          </a:xfrm>
          <a:prstGeom prst="rect">
            <a:avLst/>
          </a:prstGeom>
          <a:noFill/>
        </p:spPr>
        <p:txBody>
          <a:bodyPr wrap="square" rtlCol="0">
            <a:spAutoFit/>
          </a:bodyPr>
          <a:lstStyle/>
          <a:p>
            <a:pPr>
              <a:lnSpc>
                <a:spcPct val="150000"/>
              </a:lnSpc>
              <a:buClr>
                <a:schemeClr val="accent1"/>
              </a:buClr>
            </a:pPr>
            <a:r>
              <a:rPr lang="de-CH" sz="2200" b="1" dirty="0"/>
              <a:t>Forza</a:t>
            </a:r>
            <a:r>
              <a:rPr lang="en-CH" sz="2200" b="1" dirty="0"/>
              <a:t>…</a:t>
            </a:r>
            <a:endParaRPr lang="de-CH" sz="2200" b="1" dirty="0"/>
          </a:p>
          <a:p>
            <a:pPr>
              <a:lnSpc>
                <a:spcPct val="150000"/>
              </a:lnSpc>
              <a:buClr>
                <a:schemeClr val="accent1"/>
              </a:buClr>
            </a:pPr>
            <a:endParaRPr lang="en-CH" sz="1000" b="1" dirty="0"/>
          </a:p>
          <a:p>
            <a:pPr marL="285750" indent="-285750">
              <a:lnSpc>
                <a:spcPct val="90000"/>
              </a:lnSpc>
              <a:spcAft>
                <a:spcPts val="600"/>
              </a:spcAft>
              <a:buClr>
                <a:schemeClr val="accent1"/>
              </a:buClr>
              <a:buFont typeface="Wingdings" pitchFamily="2" charset="2"/>
              <a:buChar char="§"/>
            </a:pPr>
            <a:r>
              <a:rPr lang="it-IT" altLang="de-DE" sz="2000" dirty="0"/>
              <a:t>è la capacità del sistema neuromuscolare di generare tensione e superare la resistenza con un lavoro concentrico, di resistere a forze esterne con un lavoro eccentrico o di mantenerla (lavoro statico).</a:t>
            </a:r>
          </a:p>
          <a:p>
            <a:pPr marL="285750" indent="-285750">
              <a:spcAft>
                <a:spcPts val="600"/>
              </a:spcAft>
              <a:buClr>
                <a:schemeClr val="accent1"/>
              </a:buClr>
              <a:buFont typeface="Wingdings" pitchFamily="2" charset="2"/>
              <a:buChar char="§"/>
            </a:pPr>
            <a:endParaRPr lang="en-GB" sz="2000" dirty="0"/>
          </a:p>
          <a:p>
            <a:pPr marL="285750" indent="-285750">
              <a:lnSpc>
                <a:spcPct val="90000"/>
              </a:lnSpc>
              <a:spcAft>
                <a:spcPts val="600"/>
              </a:spcAft>
              <a:buClr>
                <a:schemeClr val="accent1"/>
              </a:buClr>
              <a:buFont typeface="Wingdings" pitchFamily="2" charset="2"/>
              <a:buChar char="§"/>
            </a:pPr>
            <a:r>
              <a:rPr lang="it-IT" altLang="de-DE" sz="2000" dirty="0"/>
              <a:t>è essenziale per poter resistere al campo gravitazionale della terra.</a:t>
            </a:r>
          </a:p>
          <a:p>
            <a:pPr marL="285750" indent="-285750">
              <a:spcAft>
                <a:spcPts val="600"/>
              </a:spcAft>
              <a:buClr>
                <a:schemeClr val="accent1"/>
              </a:buClr>
              <a:buFont typeface="Wingdings" pitchFamily="2" charset="2"/>
              <a:buChar char="§"/>
            </a:pPr>
            <a:endParaRPr lang="en-GB" sz="2000" dirty="0"/>
          </a:p>
          <a:p>
            <a:pPr marL="285750" indent="-285750">
              <a:spcAft>
                <a:spcPts val="600"/>
              </a:spcAft>
              <a:buClr>
                <a:schemeClr val="accent1"/>
              </a:buClr>
              <a:buFont typeface="Wingdings" pitchFamily="2" charset="2"/>
              <a:buChar char="§"/>
            </a:pPr>
            <a:r>
              <a:rPr lang="it-IT" altLang="de-DE" sz="2000" dirty="0"/>
              <a:t>influenza la fiducia in se stessi e l'autostima così come le prestazioni e la sopportazione del carico.</a:t>
            </a:r>
            <a:endParaRPr lang="en-GB" sz="2000" dirty="0"/>
          </a:p>
        </p:txBody>
      </p:sp>
      <p:pic>
        <p:nvPicPr>
          <p:cNvPr id="1028" name="Picture 4" descr="Krafttraining für Anfänger – 8 Tipps für einen super Start">
            <a:extLst>
              <a:ext uri="{FF2B5EF4-FFF2-40B4-BE49-F238E27FC236}">
                <a16:creationId xmlns:a16="http://schemas.microsoft.com/office/drawing/2014/main" id="{BACC4DDA-9607-4282-C51A-C15118D6D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982" y="2636912"/>
            <a:ext cx="4321334"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SeitenzahlBenutzerdefiniert">
            <a:extLst>
              <a:ext uri="{FF2B5EF4-FFF2-40B4-BE49-F238E27FC236}">
                <a16:creationId xmlns:a16="http://schemas.microsoft.com/office/drawing/2014/main" id="{D4C1A8E4-3009-588D-5FFC-D918732CD81F}"/>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23</a:t>
            </a:r>
            <a:endParaRPr lang="de-CH" sz="900" dirty="0"/>
          </a:p>
        </p:txBody>
      </p:sp>
    </p:spTree>
    <p:extLst>
      <p:ext uri="{BB962C8B-B14F-4D97-AF65-F5344CB8AC3E}">
        <p14:creationId xmlns:p14="http://schemas.microsoft.com/office/powerpoint/2010/main" val="1492945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2F3A7D-D4C1-C44A-AF76-EA85BDE0C51B}"/>
              </a:ext>
            </a:extLst>
          </p:cNvPr>
          <p:cNvSpPr txBox="1"/>
          <p:nvPr/>
        </p:nvSpPr>
        <p:spPr>
          <a:xfrm>
            <a:off x="379413" y="1637270"/>
            <a:ext cx="7479267" cy="4600042"/>
          </a:xfrm>
          <a:prstGeom prst="rect">
            <a:avLst/>
          </a:prstGeom>
          <a:noFill/>
        </p:spPr>
        <p:txBody>
          <a:bodyPr wrap="square" rtlCol="0">
            <a:spAutoFit/>
          </a:bodyPr>
          <a:lstStyle/>
          <a:p>
            <a:pPr>
              <a:lnSpc>
                <a:spcPct val="150000"/>
              </a:lnSpc>
            </a:pPr>
            <a:r>
              <a:rPr lang="en-CH" sz="2200" b="1" dirty="0"/>
              <a:t>FAKTOREN, WELCHE DIE KRAFT BEEINFLUSSEN</a:t>
            </a:r>
            <a:endParaRPr lang="de-CH" sz="2200" b="1" dirty="0"/>
          </a:p>
          <a:p>
            <a:pPr>
              <a:lnSpc>
                <a:spcPct val="150000"/>
              </a:lnSpc>
            </a:pPr>
            <a:endParaRPr lang="en-CH" sz="2200" b="1" dirty="0"/>
          </a:p>
          <a:p>
            <a:pPr marL="342900" indent="-342900">
              <a:lnSpc>
                <a:spcPct val="150000"/>
              </a:lnSpc>
              <a:buClr>
                <a:schemeClr val="accent1"/>
              </a:buClr>
              <a:buFont typeface="Wingdings" pitchFamily="2" charset="2"/>
              <a:buChar char="§"/>
            </a:pPr>
            <a:r>
              <a:rPr lang="en-GB" sz="2200" dirty="0" err="1"/>
              <a:t>Muskelfaserquerschnittsfläche</a:t>
            </a:r>
            <a:endParaRPr lang="en-GB" sz="2200" dirty="0"/>
          </a:p>
          <a:p>
            <a:pPr marL="342900" indent="-342900">
              <a:lnSpc>
                <a:spcPct val="150000"/>
              </a:lnSpc>
              <a:buClr>
                <a:schemeClr val="accent1"/>
              </a:buClr>
              <a:buFont typeface="Wingdings" pitchFamily="2" charset="2"/>
              <a:buChar char="§"/>
            </a:pPr>
            <a:r>
              <a:rPr lang="en-GB" sz="2200" dirty="0" err="1"/>
              <a:t>Länge</a:t>
            </a:r>
            <a:r>
              <a:rPr lang="en-GB" sz="2200" dirty="0"/>
              <a:t> der </a:t>
            </a:r>
            <a:r>
              <a:rPr lang="en-GB" sz="2200" dirty="0" err="1"/>
              <a:t>Muskelfasern</a:t>
            </a:r>
            <a:endParaRPr lang="en-GB" sz="2200" dirty="0"/>
          </a:p>
          <a:p>
            <a:pPr marL="342900" indent="-342900">
              <a:lnSpc>
                <a:spcPct val="150000"/>
              </a:lnSpc>
              <a:buClr>
                <a:schemeClr val="accent1"/>
              </a:buClr>
              <a:buFont typeface="Wingdings" pitchFamily="2" charset="2"/>
              <a:buChar char="§"/>
            </a:pPr>
            <a:r>
              <a:rPr lang="en-GB" sz="2200" dirty="0" err="1"/>
              <a:t>Muskelfaser</a:t>
            </a:r>
            <a:r>
              <a:rPr lang="en-GB" sz="2200" dirty="0"/>
              <a:t>-Spektrum</a:t>
            </a:r>
          </a:p>
          <a:p>
            <a:pPr marL="342900" indent="-342900">
              <a:lnSpc>
                <a:spcPct val="150000"/>
              </a:lnSpc>
              <a:buClr>
                <a:schemeClr val="accent1"/>
              </a:buClr>
              <a:buFont typeface="Wingdings" pitchFamily="2" charset="2"/>
              <a:buChar char="§"/>
            </a:pPr>
            <a:r>
              <a:rPr lang="en-GB" sz="2200" dirty="0" err="1"/>
              <a:t>Intramuskuläre</a:t>
            </a:r>
            <a:r>
              <a:rPr lang="en-GB" sz="2200" dirty="0"/>
              <a:t> </a:t>
            </a:r>
            <a:r>
              <a:rPr lang="en-GB" sz="2200" dirty="0" err="1"/>
              <a:t>Koordination</a:t>
            </a:r>
            <a:endParaRPr lang="en-GB" sz="2200" dirty="0"/>
          </a:p>
          <a:p>
            <a:pPr marL="342900" indent="-342900">
              <a:lnSpc>
                <a:spcPct val="150000"/>
              </a:lnSpc>
              <a:buClr>
                <a:schemeClr val="accent1"/>
              </a:buClr>
              <a:buFont typeface="Wingdings" pitchFamily="2" charset="2"/>
              <a:buChar char="§"/>
            </a:pPr>
            <a:r>
              <a:rPr lang="en-GB" sz="2200" dirty="0" err="1"/>
              <a:t>Intermuskuläre</a:t>
            </a:r>
            <a:r>
              <a:rPr lang="en-GB" sz="2200" dirty="0"/>
              <a:t> </a:t>
            </a:r>
            <a:r>
              <a:rPr lang="en-GB" sz="2200" dirty="0" err="1"/>
              <a:t>Koordination</a:t>
            </a:r>
            <a:endParaRPr lang="en-GB" sz="2200" dirty="0"/>
          </a:p>
          <a:p>
            <a:pPr marL="342900" indent="-342900">
              <a:lnSpc>
                <a:spcPct val="150000"/>
              </a:lnSpc>
              <a:buClr>
                <a:schemeClr val="accent1"/>
              </a:buClr>
              <a:buFont typeface="Wingdings" pitchFamily="2" charset="2"/>
              <a:buChar char="§"/>
            </a:pPr>
            <a:r>
              <a:rPr lang="en-GB" sz="2200" dirty="0"/>
              <a:t>Wille und Motivation</a:t>
            </a:r>
          </a:p>
          <a:p>
            <a:pPr marL="342900" indent="-342900">
              <a:lnSpc>
                <a:spcPct val="150000"/>
              </a:lnSpc>
              <a:buClr>
                <a:schemeClr val="accent1"/>
              </a:buClr>
              <a:buFont typeface="Wingdings" pitchFamily="2" charset="2"/>
              <a:buChar char="§"/>
            </a:pPr>
            <a:r>
              <a:rPr lang="en-GB" sz="2200" dirty="0" err="1"/>
              <a:t>Beherrschung</a:t>
            </a:r>
            <a:r>
              <a:rPr lang="en-GB" sz="2200" dirty="0"/>
              <a:t> der Technik</a:t>
            </a:r>
          </a:p>
        </p:txBody>
      </p:sp>
      <p:pic>
        <p:nvPicPr>
          <p:cNvPr id="6" name="Picture 5">
            <a:extLst>
              <a:ext uri="{FF2B5EF4-FFF2-40B4-BE49-F238E27FC236}">
                <a16:creationId xmlns:a16="http://schemas.microsoft.com/office/drawing/2014/main" id="{18C1DBD8-110E-8942-A9F7-A37A2F042DCA}"/>
              </a:ext>
            </a:extLst>
          </p:cNvPr>
          <p:cNvPicPr>
            <a:picLocks noChangeAspect="1"/>
          </p:cNvPicPr>
          <p:nvPr/>
        </p:nvPicPr>
        <p:blipFill>
          <a:blip r:embed="rId3"/>
          <a:stretch>
            <a:fillRect/>
          </a:stretch>
        </p:blipFill>
        <p:spPr>
          <a:xfrm>
            <a:off x="7938367" y="1556792"/>
            <a:ext cx="4062289" cy="2324532"/>
          </a:xfrm>
          <a:prstGeom prst="rect">
            <a:avLst/>
          </a:prstGeom>
        </p:spPr>
      </p:pic>
      <p:pic>
        <p:nvPicPr>
          <p:cNvPr id="7" name="Picture 6">
            <a:extLst>
              <a:ext uri="{FF2B5EF4-FFF2-40B4-BE49-F238E27FC236}">
                <a16:creationId xmlns:a16="http://schemas.microsoft.com/office/drawing/2014/main" id="{216756C3-3DBA-AF48-9283-B185F72DA2C3}"/>
              </a:ext>
            </a:extLst>
          </p:cNvPr>
          <p:cNvPicPr>
            <a:picLocks noChangeAspect="1"/>
          </p:cNvPicPr>
          <p:nvPr/>
        </p:nvPicPr>
        <p:blipFill>
          <a:blip r:embed="rId4"/>
          <a:stretch>
            <a:fillRect/>
          </a:stretch>
        </p:blipFill>
        <p:spPr>
          <a:xfrm>
            <a:off x="7938367" y="4015962"/>
            <a:ext cx="4062289" cy="2437374"/>
          </a:xfrm>
          <a:prstGeom prst="rect">
            <a:avLst/>
          </a:prstGeom>
        </p:spPr>
      </p:pic>
      <p:sp>
        <p:nvSpPr>
          <p:cNvPr id="8" name="Titel 2">
            <a:extLst>
              <a:ext uri="{FF2B5EF4-FFF2-40B4-BE49-F238E27FC236}">
                <a16:creationId xmlns:a16="http://schemas.microsoft.com/office/drawing/2014/main" id="{AB1ED7C5-12F2-4225-925D-8ABF246BEB4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p>
        </p:txBody>
      </p:sp>
      <p:sp>
        <p:nvSpPr>
          <p:cNvPr id="2" name="SeitenzahlBenutzerdefiniert">
            <a:extLst>
              <a:ext uri="{FF2B5EF4-FFF2-40B4-BE49-F238E27FC236}">
                <a16:creationId xmlns:a16="http://schemas.microsoft.com/office/drawing/2014/main" id="{B039A5E1-65D2-CA95-0678-47C0B7EBE16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2065454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EB0B3-7DDF-9C3F-F51D-0257009A72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670824-4AD1-17D5-4DB2-E89028248310}"/>
              </a:ext>
            </a:extLst>
          </p:cNvPr>
          <p:cNvSpPr txBox="1"/>
          <p:nvPr/>
        </p:nvSpPr>
        <p:spPr>
          <a:xfrm>
            <a:off x="379413" y="1581303"/>
            <a:ext cx="7297442" cy="4600042"/>
          </a:xfrm>
          <a:prstGeom prst="rect">
            <a:avLst/>
          </a:prstGeom>
          <a:noFill/>
        </p:spPr>
        <p:txBody>
          <a:bodyPr wrap="square" rtlCol="0">
            <a:spAutoFit/>
          </a:bodyPr>
          <a:lstStyle/>
          <a:p>
            <a:pPr>
              <a:lnSpc>
                <a:spcPct val="150000"/>
              </a:lnSpc>
            </a:pPr>
            <a:r>
              <a:rPr lang="de-CH" sz="2200" b="1" dirty="0"/>
              <a:t>FACTEURS INFLUENÇANT LA FORCE</a:t>
            </a:r>
          </a:p>
          <a:p>
            <a:pPr>
              <a:lnSpc>
                <a:spcPct val="150000"/>
              </a:lnSpc>
            </a:pPr>
            <a:endParaRPr lang="de-CH" sz="2200" b="1" dirty="0"/>
          </a:p>
          <a:p>
            <a:pPr marL="342900" indent="-342900">
              <a:lnSpc>
                <a:spcPct val="150000"/>
              </a:lnSpc>
              <a:buClr>
                <a:schemeClr val="accent1"/>
              </a:buClr>
              <a:buFont typeface="Wingdings" pitchFamily="2" charset="2"/>
              <a:buChar char="§"/>
            </a:pPr>
            <a:r>
              <a:rPr lang="de-CH" sz="2200" dirty="0"/>
              <a:t>Surface de la </a:t>
            </a:r>
            <a:r>
              <a:rPr lang="de-CH" sz="2200" dirty="0" err="1"/>
              <a:t>section</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Longueur</a:t>
            </a:r>
            <a:r>
              <a:rPr lang="de-CH" sz="2200" dirty="0"/>
              <a:t>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a:t>Spectre des </a:t>
            </a:r>
            <a:r>
              <a:rPr lang="de-CH" sz="2200" dirty="0" err="1"/>
              <a:t>fibres</a:t>
            </a:r>
            <a:r>
              <a:rPr lang="de-CH" sz="2200" dirty="0"/>
              <a:t> </a:t>
            </a:r>
            <a:r>
              <a:rPr lang="de-CH" sz="2200" dirty="0" err="1"/>
              <a:t>musculaires</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intramusculaire</a:t>
            </a:r>
            <a:endParaRPr lang="de-CH" sz="2200" dirty="0"/>
          </a:p>
          <a:p>
            <a:pPr marL="342900" indent="-342900">
              <a:lnSpc>
                <a:spcPct val="150000"/>
              </a:lnSpc>
              <a:buClr>
                <a:schemeClr val="accent1"/>
              </a:buClr>
              <a:buFont typeface="Wingdings" pitchFamily="2" charset="2"/>
              <a:buChar char="§"/>
            </a:pPr>
            <a:r>
              <a:rPr lang="de-CH" sz="2200" dirty="0" err="1"/>
              <a:t>Coordination</a:t>
            </a:r>
            <a:r>
              <a:rPr lang="de-CH" sz="2200" dirty="0"/>
              <a:t> </a:t>
            </a:r>
            <a:r>
              <a:rPr lang="de-CH" sz="2200" dirty="0" err="1"/>
              <a:t>intermusculaire</a:t>
            </a:r>
            <a:endParaRPr lang="de-CH" sz="2200" dirty="0"/>
          </a:p>
          <a:p>
            <a:pPr marL="342900" indent="-342900">
              <a:lnSpc>
                <a:spcPct val="150000"/>
              </a:lnSpc>
              <a:buClr>
                <a:schemeClr val="accent1"/>
              </a:buClr>
              <a:buFont typeface="Wingdings" pitchFamily="2" charset="2"/>
              <a:buChar char="§"/>
            </a:pPr>
            <a:r>
              <a:rPr lang="de-CH" sz="2200" dirty="0" err="1"/>
              <a:t>Volonté</a:t>
            </a:r>
            <a:r>
              <a:rPr lang="de-CH" sz="2200" dirty="0"/>
              <a:t> et </a:t>
            </a:r>
            <a:r>
              <a:rPr lang="de-CH" sz="2200" dirty="0" err="1"/>
              <a:t>motivation</a:t>
            </a:r>
            <a:endParaRPr lang="de-CH" sz="2200" dirty="0"/>
          </a:p>
          <a:p>
            <a:pPr marL="342900" indent="-342900">
              <a:lnSpc>
                <a:spcPct val="150000"/>
              </a:lnSpc>
              <a:buClr>
                <a:schemeClr val="accent1"/>
              </a:buClr>
              <a:buFont typeface="Wingdings" pitchFamily="2" charset="2"/>
              <a:buChar char="§"/>
            </a:pPr>
            <a:r>
              <a:rPr lang="de-CH" sz="2200" dirty="0" err="1"/>
              <a:t>Maîtrise</a:t>
            </a:r>
            <a:r>
              <a:rPr lang="de-CH" sz="2200" dirty="0"/>
              <a:t> de la </a:t>
            </a:r>
            <a:r>
              <a:rPr lang="de-CH" sz="2200" dirty="0" err="1"/>
              <a:t>technique</a:t>
            </a:r>
            <a:endParaRPr lang="en-GB" sz="2200" dirty="0"/>
          </a:p>
        </p:txBody>
      </p:sp>
      <p:pic>
        <p:nvPicPr>
          <p:cNvPr id="8" name="Picture 5">
            <a:extLst>
              <a:ext uri="{FF2B5EF4-FFF2-40B4-BE49-F238E27FC236}">
                <a16:creationId xmlns:a16="http://schemas.microsoft.com/office/drawing/2014/main" id="{7FDAEF64-C777-4E55-A2D7-5DEE6B8758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38367" y="1566967"/>
            <a:ext cx="4062289" cy="2196370"/>
          </a:xfrm>
          <a:prstGeom prst="rect">
            <a:avLst/>
          </a:prstGeom>
        </p:spPr>
      </p:pic>
      <p:pic>
        <p:nvPicPr>
          <p:cNvPr id="10" name="Picture 6">
            <a:extLst>
              <a:ext uri="{FF2B5EF4-FFF2-40B4-BE49-F238E27FC236}">
                <a16:creationId xmlns:a16="http://schemas.microsoft.com/office/drawing/2014/main" id="{95F8E721-A8E5-4CFD-A5E7-B5739099B5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38367" y="3953768"/>
            <a:ext cx="4062289" cy="2355552"/>
          </a:xfrm>
          <a:prstGeom prst="rect">
            <a:avLst/>
          </a:prstGeom>
        </p:spPr>
      </p:pic>
      <p:sp>
        <p:nvSpPr>
          <p:cNvPr id="6" name="Titel 2">
            <a:extLst>
              <a:ext uri="{FF2B5EF4-FFF2-40B4-BE49-F238E27FC236}">
                <a16:creationId xmlns:a16="http://schemas.microsoft.com/office/drawing/2014/main" id="{E9401E8E-4BEF-4323-AD31-9FE8BA61A439}"/>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endParaRPr lang="de-CH" sz="280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C471A272-EA2D-9612-C815-0A6E0A68FB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14724849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EF9AA01C-6442-0647-06EE-2C673A7BDEC1}"/>
              </a:ext>
            </a:extLst>
          </p:cNvPr>
          <p:cNvSpPr txBox="1"/>
          <p:nvPr/>
        </p:nvSpPr>
        <p:spPr>
          <a:xfrm>
            <a:off x="379413" y="1556792"/>
            <a:ext cx="7156747" cy="4600042"/>
          </a:xfrm>
          <a:prstGeom prst="rect">
            <a:avLst/>
          </a:prstGeom>
          <a:noFill/>
        </p:spPr>
        <p:txBody>
          <a:bodyPr wrap="square">
            <a:spAutoFit/>
          </a:bodyPr>
          <a:lstStyle/>
          <a:p>
            <a:pPr>
              <a:lnSpc>
                <a:spcPct val="150000"/>
              </a:lnSpc>
              <a:buClr>
                <a:schemeClr val="accent1"/>
              </a:buClr>
            </a:pPr>
            <a:r>
              <a:rPr lang="en-GB" sz="2200" b="1" dirty="0"/>
              <a:t>FATTORI CHE INFLUENZANO LA FORZA</a:t>
            </a:r>
          </a:p>
          <a:p>
            <a:pPr>
              <a:lnSpc>
                <a:spcPct val="150000"/>
              </a:lnSpc>
              <a:buClr>
                <a:schemeClr val="accent1"/>
              </a:buClr>
            </a:pPr>
            <a:endParaRPr lang="en-GB" sz="2200" dirty="0"/>
          </a:p>
          <a:p>
            <a:pPr marL="342900" indent="-342900">
              <a:lnSpc>
                <a:spcPct val="150000"/>
              </a:lnSpc>
              <a:buClr>
                <a:schemeClr val="accent1"/>
              </a:buClr>
              <a:buFont typeface="Wingdings" pitchFamily="2" charset="2"/>
              <a:buChar char="§"/>
            </a:pPr>
            <a:r>
              <a:rPr lang="en-GB" sz="2200" dirty="0"/>
              <a:t>Area </a:t>
            </a:r>
            <a:r>
              <a:rPr lang="en-GB" sz="2200" dirty="0" err="1"/>
              <a:t>della</a:t>
            </a:r>
            <a:r>
              <a:rPr lang="en-GB" sz="2200" dirty="0"/>
              <a:t> </a:t>
            </a:r>
            <a:r>
              <a:rPr lang="en-GB" sz="2200" dirty="0" err="1"/>
              <a:t>sezione</a:t>
            </a:r>
            <a:r>
              <a:rPr lang="en-GB" sz="2200" dirty="0"/>
              <a:t> </a:t>
            </a:r>
            <a:r>
              <a:rPr lang="en-GB" sz="2200" dirty="0" err="1"/>
              <a:t>trasversale</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Lunghezza</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Spettro</a:t>
            </a:r>
            <a:r>
              <a:rPr lang="en-GB" sz="2200" dirty="0"/>
              <a:t> </a:t>
            </a:r>
            <a:r>
              <a:rPr lang="en-GB" sz="2200" dirty="0" err="1"/>
              <a:t>delle</a:t>
            </a:r>
            <a:r>
              <a:rPr lang="en-GB" sz="2200" dirty="0"/>
              <a:t> fibre </a:t>
            </a:r>
            <a:r>
              <a:rPr lang="en-GB" sz="2200" dirty="0" err="1"/>
              <a:t>muscolari</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intramuscolare</a:t>
            </a:r>
            <a:endParaRPr lang="en-GB" sz="2200" dirty="0"/>
          </a:p>
          <a:p>
            <a:pPr marL="342900" indent="-342900">
              <a:lnSpc>
                <a:spcPct val="150000"/>
              </a:lnSpc>
              <a:buClr>
                <a:schemeClr val="accent1"/>
              </a:buClr>
              <a:buFont typeface="Wingdings" pitchFamily="2" charset="2"/>
              <a:buChar char="§"/>
            </a:pPr>
            <a:r>
              <a:rPr lang="en-GB" sz="2200" dirty="0" err="1"/>
              <a:t>Coordinazione</a:t>
            </a:r>
            <a:r>
              <a:rPr lang="en-GB" sz="2200" dirty="0"/>
              <a:t> </a:t>
            </a:r>
            <a:r>
              <a:rPr lang="en-GB" sz="2200" dirty="0" err="1"/>
              <a:t>intermuscolare</a:t>
            </a:r>
            <a:endParaRPr lang="en-GB" sz="2200" dirty="0"/>
          </a:p>
          <a:p>
            <a:pPr marL="342900" indent="-342900">
              <a:lnSpc>
                <a:spcPct val="150000"/>
              </a:lnSpc>
              <a:buClr>
                <a:schemeClr val="accent1"/>
              </a:buClr>
              <a:buFont typeface="Wingdings" pitchFamily="2" charset="2"/>
              <a:buChar char="§"/>
            </a:pPr>
            <a:r>
              <a:rPr lang="en-GB" sz="2200" dirty="0"/>
              <a:t>Forza di </a:t>
            </a:r>
            <a:r>
              <a:rPr lang="en-GB" sz="2200" dirty="0" err="1"/>
              <a:t>volontà</a:t>
            </a:r>
            <a:r>
              <a:rPr lang="en-GB" sz="2200" dirty="0"/>
              <a:t> e </a:t>
            </a:r>
            <a:r>
              <a:rPr lang="en-GB" sz="2200" dirty="0" err="1"/>
              <a:t>motivazione</a:t>
            </a:r>
            <a:endParaRPr lang="en-GB" sz="2200" dirty="0"/>
          </a:p>
          <a:p>
            <a:pPr marL="342900" indent="-342900">
              <a:lnSpc>
                <a:spcPct val="150000"/>
              </a:lnSpc>
              <a:buClr>
                <a:schemeClr val="accent1"/>
              </a:buClr>
              <a:buFont typeface="Wingdings" pitchFamily="2" charset="2"/>
              <a:buChar char="§"/>
            </a:pPr>
            <a:r>
              <a:rPr lang="en-GB" sz="2200" dirty="0" err="1"/>
              <a:t>Padronanza</a:t>
            </a:r>
            <a:r>
              <a:rPr lang="en-GB" sz="2200" dirty="0"/>
              <a:t> </a:t>
            </a:r>
            <a:r>
              <a:rPr lang="en-GB" sz="2200" dirty="0" err="1"/>
              <a:t>della</a:t>
            </a:r>
            <a:r>
              <a:rPr lang="en-GB" sz="2200" dirty="0"/>
              <a:t> </a:t>
            </a:r>
            <a:r>
              <a:rPr lang="en-GB" sz="2200" dirty="0" err="1"/>
              <a:t>tecnica</a:t>
            </a:r>
            <a:endParaRPr lang="en-GB" sz="2200" dirty="0"/>
          </a:p>
        </p:txBody>
      </p:sp>
      <p:pic>
        <p:nvPicPr>
          <p:cNvPr id="9" name="Picture 5">
            <a:extLst>
              <a:ext uri="{FF2B5EF4-FFF2-40B4-BE49-F238E27FC236}">
                <a16:creationId xmlns:a16="http://schemas.microsoft.com/office/drawing/2014/main" id="{48A0CA2D-FE25-421B-BBA0-9477E13136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68208" y="1553368"/>
            <a:ext cx="4062289" cy="2242721"/>
          </a:xfrm>
          <a:prstGeom prst="rect">
            <a:avLst/>
          </a:prstGeom>
        </p:spPr>
      </p:pic>
      <p:pic>
        <p:nvPicPr>
          <p:cNvPr id="10" name="Picture 6">
            <a:extLst>
              <a:ext uri="{FF2B5EF4-FFF2-40B4-BE49-F238E27FC236}">
                <a16:creationId xmlns:a16="http://schemas.microsoft.com/office/drawing/2014/main" id="{6B2C21A1-AAA0-4265-A702-2523648C29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10375" y="4018863"/>
            <a:ext cx="4062289" cy="2362465"/>
          </a:xfrm>
          <a:prstGeom prst="rect">
            <a:avLst/>
          </a:prstGeom>
        </p:spPr>
      </p:pic>
      <p:sp>
        <p:nvSpPr>
          <p:cNvPr id="6" name="Titel 2">
            <a:extLst>
              <a:ext uri="{FF2B5EF4-FFF2-40B4-BE49-F238E27FC236}">
                <a16:creationId xmlns:a16="http://schemas.microsoft.com/office/drawing/2014/main" id="{E9D42641-19AE-430F-81C1-81D097CB325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p>
        </p:txBody>
      </p:sp>
      <p:sp>
        <p:nvSpPr>
          <p:cNvPr id="2" name="SeitenzahlBenutzerdefiniert">
            <a:extLst>
              <a:ext uri="{FF2B5EF4-FFF2-40B4-BE49-F238E27FC236}">
                <a16:creationId xmlns:a16="http://schemas.microsoft.com/office/drawing/2014/main" id="{1A9066B1-F4CD-9282-00B6-4BD68032E9A2}"/>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24</a:t>
            </a:r>
            <a:endParaRPr lang="de-CH" sz="900" dirty="0"/>
          </a:p>
        </p:txBody>
      </p:sp>
    </p:spTree>
    <p:extLst>
      <p:ext uri="{BB962C8B-B14F-4D97-AF65-F5344CB8AC3E}">
        <p14:creationId xmlns:p14="http://schemas.microsoft.com/office/powerpoint/2010/main" val="3390613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15"/>
          <p:cNvSpPr>
            <a:spLocks noChangeShapeType="1"/>
          </p:cNvSpPr>
          <p:nvPr/>
        </p:nvSpPr>
        <p:spPr bwMode="auto">
          <a:xfrm>
            <a:off x="5880037" y="2726135"/>
            <a:ext cx="0" cy="466725"/>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5" name="Line 16"/>
          <p:cNvSpPr>
            <a:spLocks noChangeShapeType="1"/>
          </p:cNvSpPr>
          <p:nvPr/>
        </p:nvSpPr>
        <p:spPr bwMode="auto">
          <a:xfrm flipH="1">
            <a:off x="3872362" y="2742010"/>
            <a:ext cx="768350" cy="45085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 name="Line 18"/>
          <p:cNvSpPr>
            <a:spLocks noChangeShapeType="1"/>
          </p:cNvSpPr>
          <p:nvPr/>
        </p:nvSpPr>
        <p:spPr bwMode="auto">
          <a:xfrm rot="16200000" flipV="1">
            <a:off x="6259962" y="4948858"/>
            <a:ext cx="546100" cy="406400"/>
          </a:xfrm>
          <a:prstGeom prst="line">
            <a:avLst/>
          </a:prstGeom>
          <a:noFill/>
          <a:ln w="3810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de-CH"/>
          </a:p>
        </p:txBody>
      </p:sp>
      <p:sp>
        <p:nvSpPr>
          <p:cNvPr id="9" name="Line 22"/>
          <p:cNvSpPr>
            <a:spLocks noChangeShapeType="1"/>
          </p:cNvSpPr>
          <p:nvPr/>
        </p:nvSpPr>
        <p:spPr bwMode="auto">
          <a:xfrm rot="16200000">
            <a:off x="4977262" y="4936158"/>
            <a:ext cx="546100" cy="431800"/>
          </a:xfrm>
          <a:prstGeom prst="line">
            <a:avLst/>
          </a:prstGeom>
          <a:noFill/>
          <a:ln w="38100">
            <a:solidFill>
              <a:schemeClr val="bg2"/>
            </a:solidFill>
            <a:round/>
            <a:headEnd type="triangle" w="med" len="med"/>
            <a:tailEnd/>
          </a:ln>
          <a:extLst>
            <a:ext uri="{909E8E84-426E-40DD-AFC4-6F175D3DCCD1}">
              <a14:hiddenFill xmlns:a14="http://schemas.microsoft.com/office/drawing/2010/main">
                <a:noFill/>
              </a14:hiddenFill>
            </a:ext>
          </a:extLst>
        </p:spPr>
        <p:txBody>
          <a:bodyPr/>
          <a:lstStyle/>
          <a:p>
            <a:endParaRPr lang="de-CH"/>
          </a:p>
        </p:txBody>
      </p:sp>
      <p:sp>
        <p:nvSpPr>
          <p:cNvPr id="10" name="Rechteck 9"/>
          <p:cNvSpPr/>
          <p:nvPr/>
        </p:nvSpPr>
        <p:spPr>
          <a:xfrm>
            <a:off x="4367808" y="1628800"/>
            <a:ext cx="3124200" cy="9159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Maximalkraft</a:t>
            </a:r>
          </a:p>
          <a:p>
            <a:pPr algn="ctr" eaLnBrk="0" hangingPunct="0">
              <a:defRPr/>
            </a:pPr>
            <a:r>
              <a:rPr lang="de-CH" sz="1800" dirty="0">
                <a:solidFill>
                  <a:schemeClr val="tx1"/>
                </a:solidFill>
                <a:latin typeface="+mj-lt"/>
                <a:cs typeface="Arial" panose="020B0604020202020204" pitchFamily="34" charset="0"/>
              </a:rPr>
              <a:t>Die grösstmögliche Kraft aufbringen</a:t>
            </a:r>
          </a:p>
        </p:txBody>
      </p:sp>
      <p:sp>
        <p:nvSpPr>
          <p:cNvPr id="11" name="Rechteck 10"/>
          <p:cNvSpPr/>
          <p:nvPr/>
        </p:nvSpPr>
        <p:spPr>
          <a:xfrm>
            <a:off x="1649474" y="3391148"/>
            <a:ext cx="2820987" cy="13858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Kraftausdauer</a:t>
            </a:r>
          </a:p>
          <a:p>
            <a:pPr algn="ctr" eaLnBrk="0" hangingPunct="0">
              <a:defRPr/>
            </a:pPr>
            <a:r>
              <a:rPr lang="de-CH" sz="1800" dirty="0">
                <a:solidFill>
                  <a:schemeClr val="tx1"/>
                </a:solidFill>
                <a:latin typeface="+mj-lt"/>
                <a:cs typeface="Arial" panose="020B0604020202020204" pitchFamily="34" charset="0"/>
              </a:rPr>
              <a:t>einen erhöhten Krafteinsatz lange beibehalten</a:t>
            </a:r>
          </a:p>
        </p:txBody>
      </p:sp>
      <p:sp>
        <p:nvSpPr>
          <p:cNvPr id="12" name="Rechteck 11"/>
          <p:cNvSpPr/>
          <p:nvPr/>
        </p:nvSpPr>
        <p:spPr>
          <a:xfrm>
            <a:off x="4640712" y="3391148"/>
            <a:ext cx="2552700" cy="13858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Schnellkraft</a:t>
            </a:r>
          </a:p>
          <a:p>
            <a:pPr algn="ctr" eaLnBrk="0" hangingPunct="0">
              <a:defRPr/>
            </a:pPr>
            <a:r>
              <a:rPr lang="de-CH" sz="1800" dirty="0">
                <a:solidFill>
                  <a:schemeClr val="tx1"/>
                </a:solidFill>
                <a:latin typeface="+mj-lt"/>
                <a:cs typeface="Arial" panose="020B0604020202020204" pitchFamily="34" charset="0"/>
              </a:rPr>
              <a:t>die Kraft schnell einsetzen können</a:t>
            </a:r>
          </a:p>
        </p:txBody>
      </p:sp>
      <p:sp>
        <p:nvSpPr>
          <p:cNvPr id="13" name="Rechteck 12"/>
          <p:cNvSpPr/>
          <p:nvPr/>
        </p:nvSpPr>
        <p:spPr>
          <a:xfrm>
            <a:off x="7364863" y="3391148"/>
            <a:ext cx="2925763" cy="13858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Reaktivkraft</a:t>
            </a:r>
          </a:p>
          <a:p>
            <a:pPr algn="ctr" eaLnBrk="0" hangingPunct="0">
              <a:defRPr/>
            </a:pPr>
            <a:r>
              <a:rPr lang="de-CH" sz="1800" dirty="0">
                <a:solidFill>
                  <a:schemeClr val="tx1"/>
                </a:solidFill>
                <a:latin typeface="+mj-lt"/>
                <a:cs typeface="Arial" panose="020B0604020202020204" pitchFamily="34" charset="0"/>
              </a:rPr>
              <a:t>einen hohen Kraftimpuls in einem Dehnungs-Verkürzungs-Zyklus generieren</a:t>
            </a:r>
          </a:p>
        </p:txBody>
      </p:sp>
      <p:sp>
        <p:nvSpPr>
          <p:cNvPr id="14" name="Line 15"/>
          <p:cNvSpPr>
            <a:spLocks noChangeShapeType="1"/>
          </p:cNvSpPr>
          <p:nvPr/>
        </p:nvSpPr>
        <p:spPr bwMode="auto">
          <a:xfrm>
            <a:off x="7364863" y="2742010"/>
            <a:ext cx="622300" cy="45085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15" name="Rechteck 14"/>
          <p:cNvSpPr/>
          <p:nvPr/>
        </p:nvSpPr>
        <p:spPr>
          <a:xfrm>
            <a:off x="3604076" y="5577434"/>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Startkraft</a:t>
            </a:r>
          </a:p>
        </p:txBody>
      </p:sp>
      <p:sp>
        <p:nvSpPr>
          <p:cNvPr id="16" name="Rechteck 15"/>
          <p:cNvSpPr/>
          <p:nvPr/>
        </p:nvSpPr>
        <p:spPr>
          <a:xfrm>
            <a:off x="6264726" y="5577434"/>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de-CH" sz="1800" b="1" dirty="0">
                <a:latin typeface="+mj-lt"/>
                <a:cs typeface="Arial" panose="020B0604020202020204" pitchFamily="34" charset="0"/>
              </a:rPr>
              <a:t>Explosivkraft</a:t>
            </a:r>
          </a:p>
        </p:txBody>
      </p:sp>
      <p:sp>
        <p:nvSpPr>
          <p:cNvPr id="3" name="Titel 1">
            <a:extLst>
              <a:ext uri="{FF2B5EF4-FFF2-40B4-BE49-F238E27FC236}">
                <a16:creationId xmlns:a16="http://schemas.microsoft.com/office/drawing/2014/main" id="{AD83E877-85D5-1DAE-8B26-34D5B6695287}"/>
              </a:ext>
            </a:extLst>
          </p:cNvPr>
          <p:cNvSpPr>
            <a:spLocks noGrp="1"/>
          </p:cNvSpPr>
          <p:nvPr>
            <p:ph type="title"/>
          </p:nvPr>
        </p:nvSpPr>
        <p:spPr>
          <a:xfrm>
            <a:off x="378984" y="336318"/>
            <a:ext cx="10481104" cy="946253"/>
          </a:xfrm>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Erscheinungsformen</a:t>
            </a:r>
            <a:endParaRPr lang="de-CH" dirty="0"/>
          </a:p>
        </p:txBody>
      </p:sp>
      <p:sp>
        <p:nvSpPr>
          <p:cNvPr id="2" name="SeitenzahlBenutzerdefiniert">
            <a:extLst>
              <a:ext uri="{FF2B5EF4-FFF2-40B4-BE49-F238E27FC236}">
                <a16:creationId xmlns:a16="http://schemas.microsoft.com/office/drawing/2014/main" id="{3EFE94A9-D7EA-AF97-FA78-4ACCCE8C856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15539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4B2F7-6F88-079E-6153-94256F322C22}"/>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400C4A72-52B6-D21D-6E0B-4A8A20CEECD2}"/>
              </a:ext>
            </a:extLst>
          </p:cNvPr>
          <p:cNvSpPr>
            <a:spLocks noChangeShapeType="1"/>
          </p:cNvSpPr>
          <p:nvPr/>
        </p:nvSpPr>
        <p:spPr bwMode="auto">
          <a:xfrm>
            <a:off x="5880695" y="272576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552BB6F2-A203-FC02-83B0-9454338C3EEA}"/>
              </a:ext>
            </a:extLst>
          </p:cNvPr>
          <p:cNvSpPr>
            <a:spLocks noChangeShapeType="1"/>
          </p:cNvSpPr>
          <p:nvPr/>
        </p:nvSpPr>
        <p:spPr bwMode="auto">
          <a:xfrm flipH="1">
            <a:off x="3720108" y="272576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E62FA852-2779-8849-F7B4-CEFF12BAC93B}"/>
              </a:ext>
            </a:extLst>
          </p:cNvPr>
          <p:cNvSpPr>
            <a:spLocks noChangeShapeType="1"/>
          </p:cNvSpPr>
          <p:nvPr/>
        </p:nvSpPr>
        <p:spPr bwMode="auto">
          <a:xfrm rot="16200000" flipV="1">
            <a:off x="6242645" y="515503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B81CD167-0F4B-8E26-816A-58CC355B9C61}"/>
              </a:ext>
            </a:extLst>
          </p:cNvPr>
          <p:cNvSpPr>
            <a:spLocks noChangeShapeType="1"/>
          </p:cNvSpPr>
          <p:nvPr/>
        </p:nvSpPr>
        <p:spPr bwMode="auto">
          <a:xfrm rot="-5400000">
            <a:off x="4959945" y="514233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D61035D0-90CA-8782-A9D4-1404434EB909}"/>
              </a:ext>
            </a:extLst>
          </p:cNvPr>
          <p:cNvSpPr/>
          <p:nvPr/>
        </p:nvSpPr>
        <p:spPr>
          <a:xfrm>
            <a:off x="4367808" y="1628800"/>
            <a:ext cx="3124200" cy="9159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Force Maximale</a:t>
            </a:r>
          </a:p>
          <a:p>
            <a:pPr algn="ctr" eaLnBrk="0" hangingPunct="0"/>
            <a:r>
              <a:rPr lang="de-CH" sz="1800" dirty="0" err="1">
                <a:solidFill>
                  <a:schemeClr val="tx1"/>
                </a:solidFill>
                <a:latin typeface="+mj-lt"/>
                <a:cs typeface="Arial" panose="020B0604020202020204" pitchFamily="34" charset="0"/>
              </a:rPr>
              <a:t>Déployer</a:t>
            </a:r>
            <a:r>
              <a:rPr lang="de-CH" sz="1800" dirty="0">
                <a:solidFill>
                  <a:schemeClr val="tx1"/>
                </a:solidFill>
                <a:latin typeface="+mj-lt"/>
                <a:cs typeface="Arial" panose="020B0604020202020204" pitchFamily="34" charset="0"/>
              </a:rPr>
              <a:t> la plus </a:t>
            </a:r>
            <a:r>
              <a:rPr lang="de-CH" sz="1800" dirty="0" err="1">
                <a:solidFill>
                  <a:schemeClr val="tx1"/>
                </a:solidFill>
                <a:latin typeface="+mj-lt"/>
                <a:cs typeface="Arial" panose="020B0604020202020204" pitchFamily="34" charset="0"/>
              </a:rPr>
              <a:t>grande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force</a:t>
            </a:r>
            <a:r>
              <a:rPr lang="de-CH" sz="1800" dirty="0">
                <a:solidFill>
                  <a:schemeClr val="tx1"/>
                </a:solidFill>
                <a:latin typeface="+mj-lt"/>
                <a:cs typeface="Arial" panose="020B0604020202020204" pitchFamily="34" charset="0"/>
              </a:rPr>
              <a:t> possible</a:t>
            </a:r>
          </a:p>
        </p:txBody>
      </p:sp>
      <p:sp>
        <p:nvSpPr>
          <p:cNvPr id="13" name="Rechteck 21">
            <a:extLst>
              <a:ext uri="{FF2B5EF4-FFF2-40B4-BE49-F238E27FC236}">
                <a16:creationId xmlns:a16="http://schemas.microsoft.com/office/drawing/2014/main" id="{CAAC06B2-EFF2-62CB-8D28-F6DBB02C01B5}"/>
              </a:ext>
            </a:extLst>
          </p:cNvPr>
          <p:cNvSpPr/>
          <p:nvPr/>
        </p:nvSpPr>
        <p:spPr>
          <a:xfrm>
            <a:off x="1681757" y="3390925"/>
            <a:ext cx="2759076" cy="1517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Endurance-</a:t>
            </a:r>
            <a:r>
              <a:rPr lang="de-CH" sz="1800" b="1" dirty="0" err="1">
                <a:latin typeface="+mj-lt"/>
                <a:cs typeface="Arial" panose="020B0604020202020204" pitchFamily="34" charset="0"/>
              </a:rPr>
              <a:t>force</a:t>
            </a:r>
            <a:endParaRPr lang="de-CH" sz="1800" b="1" dirty="0">
              <a:latin typeface="+mj-lt"/>
              <a:cs typeface="Arial" panose="020B0604020202020204" pitchFamily="34" charset="0"/>
            </a:endParaRPr>
          </a:p>
          <a:p>
            <a:pPr algn="ctr" eaLnBrk="0" hangingPunct="0"/>
            <a:r>
              <a:rPr lang="de-CH" sz="1800" dirty="0" err="1">
                <a:solidFill>
                  <a:schemeClr val="tx1"/>
                </a:solidFill>
                <a:latin typeface="+mj-lt"/>
                <a:cs typeface="Arial" panose="020B0604020202020204" pitchFamily="34" charset="0"/>
              </a:rPr>
              <a:t>Maintenir</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un</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effort</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accru</a:t>
            </a:r>
            <a:r>
              <a:rPr lang="de-CH" sz="1800" dirty="0">
                <a:solidFill>
                  <a:schemeClr val="tx1"/>
                </a:solidFill>
                <a:latin typeface="+mj-lt"/>
                <a:cs typeface="Arial" panose="020B0604020202020204" pitchFamily="34" charset="0"/>
              </a:rPr>
              <a:t> le plus </a:t>
            </a:r>
            <a:r>
              <a:rPr lang="de-CH" sz="1800" dirty="0" err="1">
                <a:solidFill>
                  <a:schemeClr val="tx1"/>
                </a:solidFill>
                <a:latin typeface="+mj-lt"/>
                <a:cs typeface="Arial" panose="020B0604020202020204" pitchFamily="34" charset="0"/>
              </a:rPr>
              <a:t>longtemps</a:t>
            </a:r>
            <a:r>
              <a:rPr lang="de-CH" sz="1800" dirty="0">
                <a:solidFill>
                  <a:schemeClr val="tx1"/>
                </a:solidFill>
                <a:latin typeface="+mj-lt"/>
                <a:cs typeface="Arial" panose="020B0604020202020204" pitchFamily="34" charset="0"/>
              </a:rPr>
              <a:t> possible</a:t>
            </a:r>
          </a:p>
        </p:txBody>
      </p:sp>
      <p:sp>
        <p:nvSpPr>
          <p:cNvPr id="14" name="Rechteck 22">
            <a:extLst>
              <a:ext uri="{FF2B5EF4-FFF2-40B4-BE49-F238E27FC236}">
                <a16:creationId xmlns:a16="http://schemas.microsoft.com/office/drawing/2014/main" id="{E5E9E7C2-54AC-5B6B-C955-7E3F6FAFCC7F}"/>
              </a:ext>
            </a:extLst>
          </p:cNvPr>
          <p:cNvSpPr/>
          <p:nvPr/>
        </p:nvSpPr>
        <p:spPr>
          <a:xfrm>
            <a:off x="4623395" y="3390925"/>
            <a:ext cx="2552700" cy="15176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Force </a:t>
            </a:r>
            <a:r>
              <a:rPr lang="de-CH" sz="1800" b="1" dirty="0" err="1">
                <a:latin typeface="+mj-lt"/>
                <a:cs typeface="Arial" panose="020B0604020202020204" pitchFamily="34" charset="0"/>
              </a:rPr>
              <a:t>vitesse</a:t>
            </a:r>
            <a:endParaRPr lang="de-CH" sz="1800" b="1" dirty="0">
              <a:latin typeface="+mj-lt"/>
              <a:cs typeface="Arial" panose="020B0604020202020204" pitchFamily="34" charset="0"/>
            </a:endParaRPr>
          </a:p>
          <a:p>
            <a:pPr algn="ctr" eaLnBrk="0" hangingPunct="0"/>
            <a:r>
              <a:rPr lang="de-CH" sz="1800" dirty="0">
                <a:solidFill>
                  <a:schemeClr val="tx1"/>
                </a:solidFill>
                <a:latin typeface="+mj-lt"/>
                <a:cs typeface="Arial" panose="020B0604020202020204" pitchFamily="34" charset="0"/>
              </a:rPr>
              <a:t>Pouvoir </a:t>
            </a:r>
            <a:r>
              <a:rPr lang="de-CH" sz="1800" dirty="0" err="1">
                <a:solidFill>
                  <a:schemeClr val="tx1"/>
                </a:solidFill>
                <a:latin typeface="+mj-lt"/>
                <a:cs typeface="Arial" panose="020B0604020202020204" pitchFamily="34" charset="0"/>
              </a:rPr>
              <a:t>utiliser</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rapidement</a:t>
            </a:r>
            <a:r>
              <a:rPr lang="de-CH" sz="1800" dirty="0">
                <a:solidFill>
                  <a:schemeClr val="tx1"/>
                </a:solidFill>
                <a:latin typeface="+mj-lt"/>
                <a:cs typeface="Arial" panose="020B0604020202020204" pitchFamily="34" charset="0"/>
              </a:rPr>
              <a:t> la </a:t>
            </a:r>
            <a:r>
              <a:rPr lang="de-CH" sz="1800" dirty="0" err="1">
                <a:solidFill>
                  <a:schemeClr val="tx1"/>
                </a:solidFill>
                <a:latin typeface="+mj-lt"/>
                <a:cs typeface="Arial" panose="020B0604020202020204" pitchFamily="34" charset="0"/>
              </a:rPr>
              <a:t>force</a:t>
            </a:r>
            <a:endParaRPr lang="de-CH" sz="1800" dirty="0">
              <a:solidFill>
                <a:schemeClr val="tx1"/>
              </a:solidFill>
              <a:latin typeface="+mj-lt"/>
              <a:cs typeface="Arial" panose="020B0604020202020204" pitchFamily="34" charset="0"/>
            </a:endParaRPr>
          </a:p>
        </p:txBody>
      </p:sp>
      <p:sp>
        <p:nvSpPr>
          <p:cNvPr id="15" name="Rechteck 23">
            <a:extLst>
              <a:ext uri="{FF2B5EF4-FFF2-40B4-BE49-F238E27FC236}">
                <a16:creationId xmlns:a16="http://schemas.microsoft.com/office/drawing/2014/main" id="{22D21042-A0CC-FC5E-111A-05D141940F5F}"/>
              </a:ext>
            </a:extLst>
          </p:cNvPr>
          <p:cNvSpPr/>
          <p:nvPr/>
        </p:nvSpPr>
        <p:spPr>
          <a:xfrm>
            <a:off x="7347546" y="3390925"/>
            <a:ext cx="2830514" cy="15478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Force </a:t>
            </a:r>
            <a:r>
              <a:rPr lang="de-CH" sz="1800" b="1" dirty="0" err="1">
                <a:latin typeface="+mj-lt"/>
                <a:cs typeface="Arial" panose="020B0604020202020204" pitchFamily="34" charset="0"/>
              </a:rPr>
              <a:t>réactive</a:t>
            </a:r>
            <a:endParaRPr lang="de-CH" sz="1800" b="1" dirty="0">
              <a:latin typeface="+mj-lt"/>
              <a:cs typeface="Arial" panose="020B0604020202020204" pitchFamily="34" charset="0"/>
            </a:endParaRPr>
          </a:p>
          <a:p>
            <a:pPr algn="ctr" eaLnBrk="0" hangingPunct="0"/>
            <a:r>
              <a:rPr lang="de-CH" sz="1800" dirty="0" err="1">
                <a:solidFill>
                  <a:schemeClr val="tx1"/>
                </a:solidFill>
                <a:latin typeface="+mj-lt"/>
                <a:cs typeface="Arial" panose="020B0604020202020204" pitchFamily="34" charset="0"/>
              </a:rPr>
              <a:t>Générer</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une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puissante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impulsion</a:t>
            </a:r>
            <a:r>
              <a:rPr lang="de-CH" sz="1800" dirty="0">
                <a:solidFill>
                  <a:schemeClr val="tx1"/>
                </a:solidFill>
                <a:latin typeface="+mj-lt"/>
                <a:cs typeface="Arial" panose="020B0604020202020204" pitchFamily="34" charset="0"/>
              </a:rPr>
              <a:t> de </a:t>
            </a:r>
            <a:r>
              <a:rPr lang="de-CH" sz="1800" dirty="0" err="1">
                <a:solidFill>
                  <a:schemeClr val="tx1"/>
                </a:solidFill>
                <a:latin typeface="+mj-lt"/>
                <a:cs typeface="Arial" panose="020B0604020202020204" pitchFamily="34" charset="0"/>
              </a:rPr>
              <a:t>force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dans</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un</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cycle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étirement-raccourissement</a:t>
            </a:r>
            <a:endParaRPr lang="de-CH" sz="1800" dirty="0">
              <a:solidFill>
                <a:schemeClr val="tx1"/>
              </a:solidFill>
              <a:latin typeface="+mj-lt"/>
              <a:cs typeface="Arial" panose="020B0604020202020204" pitchFamily="34" charset="0"/>
            </a:endParaRPr>
          </a:p>
        </p:txBody>
      </p:sp>
      <p:sp>
        <p:nvSpPr>
          <p:cNvPr id="16" name="Line 15">
            <a:extLst>
              <a:ext uri="{FF2B5EF4-FFF2-40B4-BE49-F238E27FC236}">
                <a16:creationId xmlns:a16="http://schemas.microsoft.com/office/drawing/2014/main" id="{20D9CB08-43AA-A6EB-90CF-548E92BDAC20}"/>
              </a:ext>
            </a:extLst>
          </p:cNvPr>
          <p:cNvSpPr>
            <a:spLocks noChangeShapeType="1"/>
          </p:cNvSpPr>
          <p:nvPr/>
        </p:nvSpPr>
        <p:spPr bwMode="auto">
          <a:xfrm>
            <a:off x="7542809" y="274163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4629D3D2-66B0-3E1B-5807-F5BE2669B09C}"/>
              </a:ext>
            </a:extLst>
          </p:cNvPr>
          <p:cNvSpPr/>
          <p:nvPr/>
        </p:nvSpPr>
        <p:spPr>
          <a:xfrm>
            <a:off x="3586759" y="5763048"/>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Force de </a:t>
            </a:r>
            <a:r>
              <a:rPr lang="de-CH" sz="1800" b="1" dirty="0" err="1">
                <a:latin typeface="+mj-lt"/>
                <a:cs typeface="Arial" panose="020B0604020202020204" pitchFamily="34" charset="0"/>
              </a:rPr>
              <a:t>démarrage</a:t>
            </a:r>
            <a:endParaRPr lang="de-CH" sz="1800" b="1" dirty="0">
              <a:latin typeface="+mj-lt"/>
              <a:cs typeface="Arial" panose="020B0604020202020204" pitchFamily="34" charset="0"/>
            </a:endParaRPr>
          </a:p>
        </p:txBody>
      </p:sp>
      <p:sp>
        <p:nvSpPr>
          <p:cNvPr id="18" name="Rechteck 26">
            <a:extLst>
              <a:ext uri="{FF2B5EF4-FFF2-40B4-BE49-F238E27FC236}">
                <a16:creationId xmlns:a16="http://schemas.microsoft.com/office/drawing/2014/main" id="{9AE7496D-55F6-1FFF-67B7-AC7274F53D0E}"/>
              </a:ext>
            </a:extLst>
          </p:cNvPr>
          <p:cNvSpPr/>
          <p:nvPr/>
        </p:nvSpPr>
        <p:spPr>
          <a:xfrm>
            <a:off x="6247409" y="5763048"/>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Force explosive</a:t>
            </a:r>
          </a:p>
        </p:txBody>
      </p:sp>
      <p:sp>
        <p:nvSpPr>
          <p:cNvPr id="19" name="Titel 2">
            <a:extLst>
              <a:ext uri="{FF2B5EF4-FFF2-40B4-BE49-F238E27FC236}">
                <a16:creationId xmlns:a16="http://schemas.microsoft.com/office/drawing/2014/main" id="{E5E33793-622C-46F7-B8C7-A3BAD985692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b="1" i="0" dirty="0">
                <a:solidFill>
                  <a:srgbClr val="1D1D1D"/>
                </a:solidFill>
                <a:effectLst/>
              </a:rPr>
            </a:br>
            <a:r>
              <a:rPr lang="de-CH" sz="2800" b="0" dirty="0">
                <a:solidFill>
                  <a:srgbClr val="1D1D1D"/>
                </a:solidFill>
              </a:rPr>
              <a:t>Formes de </a:t>
            </a:r>
            <a:r>
              <a:rPr lang="de-CH" sz="2800" b="0" dirty="0" err="1">
                <a:solidFill>
                  <a:srgbClr val="1D1D1D"/>
                </a:solidFill>
              </a:rPr>
              <a:t>manifestation</a:t>
            </a:r>
            <a:endParaRPr lang="de-CH" sz="2800" b="0" i="0" dirty="0">
              <a:solidFill>
                <a:srgbClr val="1D1D1D"/>
              </a:solidFill>
              <a:effectLst/>
            </a:endParaRPr>
          </a:p>
        </p:txBody>
      </p:sp>
      <p:sp>
        <p:nvSpPr>
          <p:cNvPr id="2" name="SeitenzahlBenutzerdefiniert">
            <a:extLst>
              <a:ext uri="{FF2B5EF4-FFF2-40B4-BE49-F238E27FC236}">
                <a16:creationId xmlns:a16="http://schemas.microsoft.com/office/drawing/2014/main" id="{B703562C-7AAE-1E16-C1C0-B3C488A02A1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35901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619-172B-0BE6-1CCD-B042F814F92C}"/>
            </a:ext>
          </a:extLst>
        </p:cNvPr>
        <p:cNvGrpSpPr/>
        <p:nvPr/>
      </p:nvGrpSpPr>
      <p:grpSpPr>
        <a:xfrm>
          <a:off x="0" y="0"/>
          <a:ext cx="0" cy="0"/>
          <a:chOff x="0" y="0"/>
          <a:chExt cx="0" cy="0"/>
        </a:xfrm>
      </p:grpSpPr>
      <p:sp>
        <p:nvSpPr>
          <p:cNvPr id="8" name="Line 15">
            <a:extLst>
              <a:ext uri="{FF2B5EF4-FFF2-40B4-BE49-F238E27FC236}">
                <a16:creationId xmlns:a16="http://schemas.microsoft.com/office/drawing/2014/main" id="{FBF57ABF-F8B7-0569-3D5E-BE869C380877}"/>
              </a:ext>
            </a:extLst>
          </p:cNvPr>
          <p:cNvSpPr>
            <a:spLocks noChangeShapeType="1"/>
          </p:cNvSpPr>
          <p:nvPr/>
        </p:nvSpPr>
        <p:spPr bwMode="auto">
          <a:xfrm>
            <a:off x="5902325" y="2725764"/>
            <a:ext cx="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9" name="Line 16">
            <a:extLst>
              <a:ext uri="{FF2B5EF4-FFF2-40B4-BE49-F238E27FC236}">
                <a16:creationId xmlns:a16="http://schemas.microsoft.com/office/drawing/2014/main" id="{1F617D3F-60E3-B620-CBBC-0C0B8A1183FC}"/>
              </a:ext>
            </a:extLst>
          </p:cNvPr>
          <p:cNvSpPr>
            <a:spLocks noChangeShapeType="1"/>
          </p:cNvSpPr>
          <p:nvPr/>
        </p:nvSpPr>
        <p:spPr bwMode="auto">
          <a:xfrm flipH="1">
            <a:off x="3741738" y="2725764"/>
            <a:ext cx="647700" cy="466725"/>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0" name="Line 18">
            <a:extLst>
              <a:ext uri="{FF2B5EF4-FFF2-40B4-BE49-F238E27FC236}">
                <a16:creationId xmlns:a16="http://schemas.microsoft.com/office/drawing/2014/main" id="{B95D56C1-3E2A-023F-D961-C7427C9B6D74}"/>
              </a:ext>
            </a:extLst>
          </p:cNvPr>
          <p:cNvSpPr>
            <a:spLocks noChangeShapeType="1"/>
          </p:cNvSpPr>
          <p:nvPr/>
        </p:nvSpPr>
        <p:spPr bwMode="auto">
          <a:xfrm rot="16200000" flipV="1">
            <a:off x="6264275" y="5155035"/>
            <a:ext cx="546100" cy="4064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1" name="Line 22">
            <a:extLst>
              <a:ext uri="{FF2B5EF4-FFF2-40B4-BE49-F238E27FC236}">
                <a16:creationId xmlns:a16="http://schemas.microsoft.com/office/drawing/2014/main" id="{D5080377-6991-77D2-4BE9-38A6392F338A}"/>
              </a:ext>
            </a:extLst>
          </p:cNvPr>
          <p:cNvSpPr>
            <a:spLocks noChangeShapeType="1"/>
          </p:cNvSpPr>
          <p:nvPr/>
        </p:nvSpPr>
        <p:spPr bwMode="auto">
          <a:xfrm rot="-5400000">
            <a:off x="4981575" y="5142335"/>
            <a:ext cx="546100" cy="431800"/>
          </a:xfrm>
          <a:prstGeom prst="line">
            <a:avLst/>
          </a:prstGeom>
          <a:noFill/>
          <a:ln w="76200">
            <a:solidFill>
              <a:schemeClr val="accent6">
                <a:lumMod val="75000"/>
              </a:schemeClr>
            </a:solidFill>
            <a:round/>
            <a:headEnd type="triangle" w="med" len="med"/>
            <a:tailEnd/>
          </a:ln>
          <a:extLst>
            <a:ext uri="{909E8E84-426E-40DD-AFC4-6F175D3DCCD1}">
              <a14:hiddenFill xmlns:a14="http://schemas.microsoft.com/office/drawing/2010/main">
                <a:noFill/>
              </a14:hiddenFill>
            </a:ext>
          </a:extLst>
        </p:spPr>
        <p:txBody>
          <a:bodyPr/>
          <a:lstStyle/>
          <a:p>
            <a:endParaRPr lang="de-CH" sz="1800"/>
          </a:p>
        </p:txBody>
      </p:sp>
      <p:sp>
        <p:nvSpPr>
          <p:cNvPr id="12" name="Rechteck 3">
            <a:extLst>
              <a:ext uri="{FF2B5EF4-FFF2-40B4-BE49-F238E27FC236}">
                <a16:creationId xmlns:a16="http://schemas.microsoft.com/office/drawing/2014/main" id="{B113BCD1-EC9E-AA05-1FF7-ABF8D35EE5FC}"/>
              </a:ext>
            </a:extLst>
          </p:cNvPr>
          <p:cNvSpPr/>
          <p:nvPr/>
        </p:nvSpPr>
        <p:spPr>
          <a:xfrm>
            <a:off x="4389438" y="1628800"/>
            <a:ext cx="3124200" cy="9159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Forza </a:t>
            </a:r>
            <a:r>
              <a:rPr lang="de-CH" sz="1800" b="1" dirty="0" err="1">
                <a:latin typeface="+mj-lt"/>
                <a:cs typeface="Arial" panose="020B0604020202020204" pitchFamily="34" charset="0"/>
              </a:rPr>
              <a:t>massimale</a:t>
            </a:r>
            <a:r>
              <a:rPr lang="de-CH" sz="1800" b="1" dirty="0">
                <a:latin typeface="+mj-lt"/>
                <a:cs typeface="Arial" panose="020B0604020202020204" pitchFamily="34" charset="0"/>
              </a:rPr>
              <a:t> </a:t>
            </a:r>
          </a:p>
          <a:p>
            <a:pPr algn="ctr" eaLnBrk="0" hangingPunct="0"/>
            <a:r>
              <a:rPr lang="de-CH" sz="1800" dirty="0" err="1">
                <a:solidFill>
                  <a:schemeClr val="tx1"/>
                </a:solidFill>
                <a:latin typeface="+mj-lt"/>
                <a:cs typeface="Arial" panose="020B0604020202020204" pitchFamily="34" charset="0"/>
              </a:rPr>
              <a:t>Dispiegare</a:t>
            </a:r>
            <a:r>
              <a:rPr lang="de-CH" sz="1800" dirty="0">
                <a:solidFill>
                  <a:schemeClr val="tx1"/>
                </a:solidFill>
                <a:latin typeface="+mj-lt"/>
                <a:cs typeface="Arial" panose="020B0604020202020204" pitchFamily="34" charset="0"/>
              </a:rPr>
              <a:t> la </a:t>
            </a:r>
            <a:r>
              <a:rPr lang="de-CH" sz="1800" dirty="0" err="1">
                <a:solidFill>
                  <a:schemeClr val="tx1"/>
                </a:solidFill>
                <a:latin typeface="+mj-lt"/>
                <a:cs typeface="Arial" panose="020B0604020202020204" pitchFamily="34" charset="0"/>
              </a:rPr>
              <a:t>piu</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grande</a:t>
            </a:r>
            <a:r>
              <a:rPr lang="de-CH" sz="1800" dirty="0">
                <a:solidFill>
                  <a:schemeClr val="tx1"/>
                </a:solidFill>
                <a:latin typeface="+mj-lt"/>
                <a:cs typeface="Arial" panose="020B0604020202020204" pitchFamily="34" charset="0"/>
              </a:rPr>
              <a:t> forza possible</a:t>
            </a:r>
          </a:p>
        </p:txBody>
      </p:sp>
      <p:sp>
        <p:nvSpPr>
          <p:cNvPr id="13" name="Rechteck 21">
            <a:extLst>
              <a:ext uri="{FF2B5EF4-FFF2-40B4-BE49-F238E27FC236}">
                <a16:creationId xmlns:a16="http://schemas.microsoft.com/office/drawing/2014/main" id="{A55D7A6D-0250-CA21-F910-4F61CC21C6B1}"/>
              </a:ext>
            </a:extLst>
          </p:cNvPr>
          <p:cNvSpPr/>
          <p:nvPr/>
        </p:nvSpPr>
        <p:spPr>
          <a:xfrm>
            <a:off x="1703387" y="3390925"/>
            <a:ext cx="2759076" cy="15176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Resistenza-forza</a:t>
            </a:r>
          </a:p>
          <a:p>
            <a:pPr algn="ctr" eaLnBrk="0" hangingPunct="0"/>
            <a:r>
              <a:rPr lang="de-CH" sz="1800" dirty="0" err="1">
                <a:solidFill>
                  <a:schemeClr val="tx1"/>
                </a:solidFill>
                <a:latin typeface="+mj-lt"/>
                <a:cs typeface="Arial" panose="020B0604020202020204" pitchFamily="34" charset="0"/>
              </a:rPr>
              <a:t>Mantenere</a:t>
            </a:r>
            <a:r>
              <a:rPr lang="de-CH" sz="1800" dirty="0">
                <a:solidFill>
                  <a:schemeClr val="tx1"/>
                </a:solidFill>
                <a:latin typeface="+mj-lt"/>
                <a:cs typeface="Arial" panose="020B0604020202020204" pitchFamily="34" charset="0"/>
              </a:rPr>
              <a:t> uno </a:t>
            </a:r>
            <a:r>
              <a:rPr lang="de-CH" sz="1800" dirty="0" err="1">
                <a:solidFill>
                  <a:schemeClr val="tx1"/>
                </a:solidFill>
                <a:latin typeface="+mj-lt"/>
                <a:cs typeface="Arial" panose="020B0604020202020204" pitchFamily="34" charset="0"/>
              </a:rPr>
              <a:t>sforzo</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elevato</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il</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piu</a:t>
            </a:r>
            <a:r>
              <a:rPr lang="de-CH" sz="1800" dirty="0">
                <a:solidFill>
                  <a:schemeClr val="tx1"/>
                </a:solidFill>
                <a:latin typeface="+mj-lt"/>
                <a:cs typeface="Arial" panose="020B0604020202020204" pitchFamily="34" charset="0"/>
              </a:rPr>
              <a:t> a lungo possibile</a:t>
            </a:r>
          </a:p>
        </p:txBody>
      </p:sp>
      <p:sp>
        <p:nvSpPr>
          <p:cNvPr id="14" name="Rechteck 22">
            <a:extLst>
              <a:ext uri="{FF2B5EF4-FFF2-40B4-BE49-F238E27FC236}">
                <a16:creationId xmlns:a16="http://schemas.microsoft.com/office/drawing/2014/main" id="{F4EE137D-B6C4-3289-F3A7-E30CBF891D60}"/>
              </a:ext>
            </a:extLst>
          </p:cNvPr>
          <p:cNvSpPr/>
          <p:nvPr/>
        </p:nvSpPr>
        <p:spPr>
          <a:xfrm>
            <a:off x="4645025" y="3390925"/>
            <a:ext cx="2552700" cy="15176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Forza-</a:t>
            </a:r>
            <a:r>
              <a:rPr lang="de-CH" sz="1800" b="1" dirty="0" err="1">
                <a:latin typeface="+mj-lt"/>
                <a:cs typeface="Arial" panose="020B0604020202020204" pitchFamily="34" charset="0"/>
              </a:rPr>
              <a:t>velocità</a:t>
            </a:r>
          </a:p>
          <a:p>
            <a:pPr algn="ctr" eaLnBrk="0" hangingPunct="0"/>
            <a:r>
              <a:rPr lang="de-CH" sz="1800" dirty="0" err="1">
                <a:solidFill>
                  <a:schemeClr val="tx1"/>
                </a:solidFill>
                <a:latin typeface="+mj-lt"/>
                <a:cs typeface="Arial" panose="020B0604020202020204" pitchFamily="34" charset="0"/>
              </a:rPr>
              <a:t>Poter</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utilizzare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rapidamente</a:t>
            </a:r>
            <a:r>
              <a:rPr lang="de-CH" sz="1800" dirty="0">
                <a:solidFill>
                  <a:schemeClr val="tx1"/>
                </a:solidFill>
                <a:latin typeface="+mj-lt"/>
                <a:cs typeface="Arial" panose="020B0604020202020204" pitchFamily="34" charset="0"/>
              </a:rPr>
              <a:t> la forza</a:t>
            </a:r>
          </a:p>
        </p:txBody>
      </p:sp>
      <p:sp>
        <p:nvSpPr>
          <p:cNvPr id="15" name="Rechteck 23">
            <a:extLst>
              <a:ext uri="{FF2B5EF4-FFF2-40B4-BE49-F238E27FC236}">
                <a16:creationId xmlns:a16="http://schemas.microsoft.com/office/drawing/2014/main" id="{A59D3B85-F67B-BC36-4C84-140346844FDA}"/>
              </a:ext>
            </a:extLst>
          </p:cNvPr>
          <p:cNvSpPr/>
          <p:nvPr/>
        </p:nvSpPr>
        <p:spPr>
          <a:xfrm>
            <a:off x="7513638" y="3380012"/>
            <a:ext cx="2830514" cy="15285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Forza </a:t>
            </a:r>
            <a:r>
              <a:rPr lang="de-CH" sz="1800" b="1" dirty="0" err="1">
                <a:latin typeface="+mj-lt"/>
                <a:cs typeface="Arial" panose="020B0604020202020204" pitchFamily="34" charset="0"/>
              </a:rPr>
              <a:t>reattiva</a:t>
            </a:r>
            <a:endParaRPr lang="de-CH" sz="1800" b="1" dirty="0">
              <a:latin typeface="+mj-lt"/>
              <a:cs typeface="Arial" panose="020B0604020202020204" pitchFamily="34" charset="0"/>
            </a:endParaRPr>
          </a:p>
          <a:p>
            <a:pPr algn="ctr" eaLnBrk="0" hangingPunct="0"/>
            <a:r>
              <a:rPr lang="de-CH" sz="1800" dirty="0" err="1">
                <a:solidFill>
                  <a:schemeClr val="tx1"/>
                </a:solidFill>
                <a:latin typeface="+mj-lt"/>
                <a:cs typeface="Arial" panose="020B0604020202020204" pitchFamily="34" charset="0"/>
              </a:rPr>
              <a:t>Generare</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un</a:t>
            </a:r>
            <a:r>
              <a:rPr lang="de-CH" sz="1800" dirty="0">
                <a:solidFill>
                  <a:schemeClr val="tx1"/>
                </a:solidFill>
                <a:latin typeface="+mj-lt"/>
                <a:cs typeface="Arial" panose="020B0604020202020204" pitchFamily="34" charset="0"/>
              </a:rPr>
              <a:t> potente </a:t>
            </a:r>
            <a:r>
              <a:rPr lang="de-CH" sz="1800" dirty="0" err="1">
                <a:solidFill>
                  <a:schemeClr val="tx1"/>
                </a:solidFill>
                <a:latin typeface="+mj-lt"/>
                <a:cs typeface="Arial" panose="020B0604020202020204" pitchFamily="34" charset="0"/>
              </a:rPr>
              <a:t>impulso</a:t>
            </a:r>
            <a:r>
              <a:rPr lang="de-CH" sz="1800" dirty="0">
                <a:solidFill>
                  <a:schemeClr val="tx1"/>
                </a:solidFill>
                <a:latin typeface="+mj-lt"/>
                <a:cs typeface="Arial" panose="020B0604020202020204" pitchFamily="34" charset="0"/>
              </a:rPr>
              <a:t> di forza in </a:t>
            </a:r>
            <a:r>
              <a:rPr lang="de-CH" sz="1800" dirty="0" err="1">
                <a:solidFill>
                  <a:schemeClr val="tx1"/>
                </a:solidFill>
                <a:latin typeface="+mj-lt"/>
                <a:cs typeface="Arial" panose="020B0604020202020204" pitchFamily="34" charset="0"/>
              </a:rPr>
              <a:t>un</a:t>
            </a:r>
            <a:r>
              <a:rPr lang="de-CH" sz="1800" dirty="0">
                <a:solidFill>
                  <a:schemeClr val="tx1"/>
                </a:solidFill>
                <a:latin typeface="+mj-lt"/>
                <a:cs typeface="Arial" panose="020B0604020202020204" pitchFamily="34" charset="0"/>
              </a:rPr>
              <a:t> </a:t>
            </a:r>
            <a:r>
              <a:rPr lang="de-CH" sz="1800" dirty="0" err="1">
                <a:solidFill>
                  <a:schemeClr val="tx1"/>
                </a:solidFill>
                <a:latin typeface="+mj-lt"/>
                <a:cs typeface="Arial" panose="020B0604020202020204" pitchFamily="34" charset="0"/>
              </a:rPr>
              <a:t>ciclo</a:t>
            </a:r>
            <a:r>
              <a:rPr lang="de-CH" sz="1800" dirty="0">
                <a:solidFill>
                  <a:schemeClr val="tx1"/>
                </a:solidFill>
                <a:latin typeface="+mj-lt"/>
                <a:cs typeface="Arial" panose="020B0604020202020204" pitchFamily="34" charset="0"/>
              </a:rPr>
              <a:t> di </a:t>
            </a:r>
            <a:r>
              <a:rPr lang="de-CH" sz="1800" dirty="0" err="1">
                <a:solidFill>
                  <a:schemeClr val="tx1"/>
                </a:solidFill>
                <a:latin typeface="+mj-lt"/>
                <a:cs typeface="Arial" panose="020B0604020202020204" pitchFamily="34" charset="0"/>
              </a:rPr>
              <a:t>allungamento-accorciamento</a:t>
            </a:r>
            <a:endParaRPr lang="de-CH" sz="1800" dirty="0">
              <a:solidFill>
                <a:schemeClr val="tx1"/>
              </a:solidFill>
              <a:latin typeface="+mj-lt"/>
              <a:cs typeface="Arial" panose="020B0604020202020204" pitchFamily="34" charset="0"/>
            </a:endParaRPr>
          </a:p>
        </p:txBody>
      </p:sp>
      <p:sp>
        <p:nvSpPr>
          <p:cNvPr id="16" name="Line 15">
            <a:extLst>
              <a:ext uri="{FF2B5EF4-FFF2-40B4-BE49-F238E27FC236}">
                <a16:creationId xmlns:a16="http://schemas.microsoft.com/office/drawing/2014/main" id="{E71685D5-9743-F518-D286-46D6F6B34727}"/>
              </a:ext>
            </a:extLst>
          </p:cNvPr>
          <p:cNvSpPr>
            <a:spLocks noChangeShapeType="1"/>
          </p:cNvSpPr>
          <p:nvPr/>
        </p:nvSpPr>
        <p:spPr bwMode="auto">
          <a:xfrm>
            <a:off x="7564439" y="2741638"/>
            <a:ext cx="427037" cy="450850"/>
          </a:xfrm>
          <a:prstGeom prst="line">
            <a:avLst/>
          </a:prstGeom>
          <a:noFill/>
          <a:ln w="76200">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de-CH" sz="1800"/>
          </a:p>
        </p:txBody>
      </p:sp>
      <p:sp>
        <p:nvSpPr>
          <p:cNvPr id="17" name="Rechteck 25">
            <a:extLst>
              <a:ext uri="{FF2B5EF4-FFF2-40B4-BE49-F238E27FC236}">
                <a16:creationId xmlns:a16="http://schemas.microsoft.com/office/drawing/2014/main" id="{BFB7F79F-E669-F98D-ED61-262B6A68721E}"/>
              </a:ext>
            </a:extLst>
          </p:cNvPr>
          <p:cNvSpPr/>
          <p:nvPr/>
        </p:nvSpPr>
        <p:spPr>
          <a:xfrm>
            <a:off x="3608389" y="5763048"/>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Forza di </a:t>
            </a:r>
            <a:r>
              <a:rPr lang="de-CH" sz="1800" b="1" dirty="0" err="1">
                <a:latin typeface="+mj-lt"/>
                <a:cs typeface="Arial" panose="020B0604020202020204" pitchFamily="34" charset="0"/>
              </a:rPr>
              <a:t>partenza</a:t>
            </a:r>
            <a:r>
              <a:rPr lang="de-CH" sz="1800" b="1" dirty="0">
                <a:latin typeface="+mj-lt"/>
                <a:cs typeface="Arial" panose="020B0604020202020204" pitchFamily="34" charset="0"/>
              </a:rPr>
              <a:t> </a:t>
            </a:r>
          </a:p>
        </p:txBody>
      </p:sp>
      <p:sp>
        <p:nvSpPr>
          <p:cNvPr id="18" name="Rechteck 26">
            <a:extLst>
              <a:ext uri="{FF2B5EF4-FFF2-40B4-BE49-F238E27FC236}">
                <a16:creationId xmlns:a16="http://schemas.microsoft.com/office/drawing/2014/main" id="{3D3BD198-BC9B-2B53-DF14-7277E22C4519}"/>
              </a:ext>
            </a:extLst>
          </p:cNvPr>
          <p:cNvSpPr/>
          <p:nvPr/>
        </p:nvSpPr>
        <p:spPr>
          <a:xfrm>
            <a:off x="6269039" y="5763048"/>
            <a:ext cx="1862137" cy="6397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r>
              <a:rPr lang="de-CH" sz="1800" b="1" dirty="0">
                <a:latin typeface="+mj-lt"/>
                <a:cs typeface="Arial" panose="020B0604020202020204" pitchFamily="34" charset="0"/>
              </a:rPr>
              <a:t>Forza </a:t>
            </a:r>
            <a:r>
              <a:rPr lang="de-CH" sz="1800" b="1" dirty="0" err="1">
                <a:latin typeface="+mj-lt"/>
                <a:cs typeface="Arial" panose="020B0604020202020204" pitchFamily="34" charset="0"/>
              </a:rPr>
              <a:t>esplosiva</a:t>
            </a:r>
            <a:endParaRPr lang="de-CH" sz="1800" b="1" dirty="0">
              <a:latin typeface="+mj-lt"/>
              <a:cs typeface="Arial" panose="020B0604020202020204" pitchFamily="34" charset="0"/>
            </a:endParaRPr>
          </a:p>
        </p:txBody>
      </p:sp>
      <p:sp>
        <p:nvSpPr>
          <p:cNvPr id="19" name="Titel 2">
            <a:extLst>
              <a:ext uri="{FF2B5EF4-FFF2-40B4-BE49-F238E27FC236}">
                <a16:creationId xmlns:a16="http://schemas.microsoft.com/office/drawing/2014/main" id="{FB0D19CD-4311-40FA-916B-F4C8DDD39A7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fr-CH" sz="2800" kern="0" dirty="0">
                <a:cs typeface="Arial" panose="020B0604020202020204" pitchFamily="34" charset="0"/>
              </a:rPr>
            </a:br>
            <a:r>
              <a:rPr lang="fr-CH" sz="2800" b="0" kern="0" dirty="0">
                <a:cs typeface="Arial" panose="020B0604020202020204" pitchFamily="34" charset="0"/>
              </a:rPr>
              <a:t>Forme di </a:t>
            </a:r>
            <a:r>
              <a:rPr lang="fr-CH" sz="2800" b="0" kern="0" dirty="0" err="1">
                <a:cs typeface="Arial" panose="020B0604020202020204" pitchFamily="34" charset="0"/>
              </a:rPr>
              <a:t>manifestazione</a:t>
            </a:r>
            <a:endParaRPr lang="fr-CH" sz="2800" b="0" kern="0" dirty="0">
              <a:cs typeface="Arial" panose="020B0604020202020204" pitchFamily="34" charset="0"/>
            </a:endParaRPr>
          </a:p>
        </p:txBody>
      </p:sp>
      <p:sp>
        <p:nvSpPr>
          <p:cNvPr id="2" name="SeitenzahlBenutzerdefiniert">
            <a:extLst>
              <a:ext uri="{FF2B5EF4-FFF2-40B4-BE49-F238E27FC236}">
                <a16:creationId xmlns:a16="http://schemas.microsoft.com/office/drawing/2014/main" id="{10BD0C69-82C7-8117-DDE9-FAC335D3A438}"/>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25</a:t>
            </a:r>
            <a:endParaRPr lang="de-CH" sz="900" dirty="0"/>
          </a:p>
        </p:txBody>
      </p:sp>
    </p:spTree>
    <p:extLst>
      <p:ext uri="{BB962C8B-B14F-4D97-AF65-F5344CB8AC3E}">
        <p14:creationId xmlns:p14="http://schemas.microsoft.com/office/powerpoint/2010/main" val="2703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chtungspfeil 6">
            <a:extLst>
              <a:ext uri="{FF2B5EF4-FFF2-40B4-BE49-F238E27FC236}">
                <a16:creationId xmlns:a16="http://schemas.microsoft.com/office/drawing/2014/main" id="{14A7CEA3-B7CC-8578-1CDB-BAB276B47FB8}"/>
              </a:ext>
            </a:extLst>
          </p:cNvPr>
          <p:cNvSpPr/>
          <p:nvPr/>
        </p:nvSpPr>
        <p:spPr>
          <a:xfrm>
            <a:off x="1559496" y="2166339"/>
            <a:ext cx="5184576" cy="3185967"/>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Spannungs- und </a:t>
            </a:r>
            <a:br>
              <a:rPr lang="de-CH" altLang="de-DE" sz="1600" dirty="0">
                <a:solidFill>
                  <a:schemeClr val="tx1"/>
                </a:solidFill>
                <a:latin typeface="Arial" panose="020B0604020202020204" pitchFamily="34" charset="0"/>
                <a:cs typeface="Arial" panose="020B0604020202020204" pitchFamily="34" charset="0"/>
              </a:rPr>
            </a:br>
            <a:r>
              <a:rPr lang="de-CH" altLang="de-DE" sz="1600" dirty="0">
                <a:solidFill>
                  <a:schemeClr val="tx1"/>
                </a:solidFill>
                <a:latin typeface="Arial" panose="020B0604020202020204" pitchFamily="34" charset="0"/>
                <a:cs typeface="Arial" panose="020B0604020202020204" pitchFamily="34" charset="0"/>
              </a:rPr>
              <a:t>Entspannungsfähigkeit</a:t>
            </a: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aktiven Körpermasse               </a:t>
            </a:r>
            <a:r>
              <a:rPr lang="de-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grösserer Energieverbrauch</a:t>
            </a:r>
            <a:endParaRPr lang="de-CH" altLang="de-DE" sz="1600" dirty="0">
              <a:solidFill>
                <a:schemeClr val="tx1"/>
              </a:solidFill>
              <a:latin typeface="Arial" panose="020B0604020202020204" pitchFamily="34" charset="0"/>
              <a:cs typeface="Arial" panose="020B0604020202020204" pitchFamily="34" charset="0"/>
            </a:endParaRP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Belastungstoleranz und Verletzungsresistenz</a:t>
            </a: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Stabilität des Rumpfes und der Gelenke</a:t>
            </a:r>
          </a:p>
          <a:p>
            <a:pPr marL="285750" indent="-285750" algn="l" eaLnBrk="0" hangingPunct="0">
              <a:lnSpc>
                <a:spcPct val="90000"/>
              </a:lnSpc>
              <a:spcBef>
                <a:spcPts val="1200"/>
              </a:spcBef>
              <a:buFont typeface="Arial" panose="020B0604020202020204" pitchFamily="34" charset="0"/>
              <a:buChar char="•"/>
              <a:tabLst>
                <a:tab pos="5295900" algn="l"/>
                <a:tab pos="5743575" algn="r"/>
              </a:tabLst>
              <a:defRPr/>
            </a:pPr>
            <a:r>
              <a:rPr lang="de-CH" altLang="de-DE" sz="1600" dirty="0">
                <a:solidFill>
                  <a:schemeClr val="tx1"/>
                </a:solidFill>
                <a:latin typeface="Arial" panose="020B0604020202020204" pitchFamily="34" charset="0"/>
                <a:cs typeface="Arial" panose="020B0604020202020204" pitchFamily="34" charset="0"/>
              </a:rPr>
              <a:t>Erhöhung der Knochendichte: </a:t>
            </a:r>
            <a:r>
              <a:rPr lang="de-CH" altLang="de-DE" sz="1600" dirty="0" err="1">
                <a:solidFill>
                  <a:schemeClr val="tx1"/>
                </a:solidFill>
                <a:latin typeface="Arial" panose="020B0604020202020204" pitchFamily="34" charset="0"/>
                <a:cs typeface="Arial" panose="020B0604020202020204" pitchFamily="34" charset="0"/>
              </a:rPr>
              <a:t>Osteoporoseprophylaxe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6" name="Abgerundetes Rechteck 3">
            <a:extLst>
              <a:ext uri="{FF2B5EF4-FFF2-40B4-BE49-F238E27FC236}">
                <a16:creationId xmlns:a16="http://schemas.microsoft.com/office/drawing/2014/main" id="{F8648F22-504D-8D66-5A9A-03279B5C358C}"/>
              </a:ext>
            </a:extLst>
          </p:cNvPr>
          <p:cNvSpPr>
            <a:spLocks noGrp="1"/>
          </p:cNvSpPr>
          <p:nvPr>
            <p:ph idx="1"/>
          </p:nvPr>
        </p:nvSpPr>
        <p:spPr>
          <a:xfrm>
            <a:off x="6744072" y="2132856"/>
            <a:ext cx="3240360" cy="321945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defTabSz="355600" eaLnBrk="0" hangingPunct="0">
              <a:defRPr/>
            </a:pPr>
            <a:r>
              <a:rPr lang="de-CH" dirty="0">
                <a:latin typeface="Arial" panose="020B0604020202020204" pitchFamily="34" charset="0"/>
                <a:cs typeface="Arial" panose="020B0604020202020204" pitchFamily="34" charset="0"/>
              </a:rPr>
              <a:t>	</a:t>
            </a:r>
            <a:r>
              <a:rPr lang="de-CH" sz="2000" b="1" dirty="0">
                <a:solidFill>
                  <a:schemeClr val="tx1"/>
                </a:solidFill>
                <a:latin typeface="Arial" panose="020B0604020202020204" pitchFamily="34" charset="0"/>
                <a:cs typeface="Arial" panose="020B0604020202020204" pitchFamily="34" charset="0"/>
              </a:rPr>
              <a:t>Lebensqualität</a:t>
            </a:r>
          </a:p>
          <a:p>
            <a:pPr algn="l" defTabSz="355600" eaLnBrk="0" hangingPunct="0">
              <a:spcBef>
                <a:spcPts val="1200"/>
              </a:spcBef>
              <a:defRPr/>
            </a:pPr>
            <a:r>
              <a:rPr lang="de-CH" dirty="0">
                <a:solidFill>
                  <a:schemeClr val="tx1"/>
                </a:solidFill>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Selbstsicherheit und 	mentale Stärke</a:t>
            </a:r>
          </a:p>
          <a:p>
            <a:pPr algn="l" defTabSz="355600" eaLnBrk="0" hangingPunct="0">
              <a:spcBef>
                <a:spcPts val="1200"/>
              </a:spcBef>
              <a:defRPr/>
            </a:pPr>
            <a:r>
              <a:rPr lang="de-CH" sz="1600" dirty="0">
                <a:solidFill>
                  <a:schemeClr val="tx1"/>
                </a:solidFill>
                <a:latin typeface="Arial" panose="020B0604020202020204" pitchFamily="34" charset="0"/>
                <a:cs typeface="Arial" panose="020B0604020202020204" pitchFamily="34" charset="0"/>
              </a:rPr>
              <a:t>	Attraktivität und 	Alltagstauglichkeit</a:t>
            </a:r>
          </a:p>
          <a:p>
            <a:pPr algn="l" eaLnBrk="0" hangingPunct="0">
              <a:defRPr/>
            </a:pPr>
            <a:endParaRPr lang="de-CH"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63D3D229-DA6E-5739-E70F-1830EDA0B653}"/>
              </a:ext>
            </a:extLst>
          </p:cNvPr>
          <p:cNvSpPr>
            <a:spLocks noGrp="1"/>
          </p:cNvSpPr>
          <p:nvPr>
            <p:ph type="title"/>
          </p:nvPr>
        </p:nvSpPr>
        <p:spPr>
          <a:xfrm>
            <a:off x="378984" y="336318"/>
            <a:ext cx="10481104" cy="946253"/>
          </a:xfrm>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Ziele und Effekte des Krafttrainings</a:t>
            </a:r>
            <a:endParaRPr lang="de-CH" dirty="0"/>
          </a:p>
        </p:txBody>
      </p:sp>
      <p:sp>
        <p:nvSpPr>
          <p:cNvPr id="2" name="SeitenzahlBenutzerdefiniert">
            <a:extLst>
              <a:ext uri="{FF2B5EF4-FFF2-40B4-BE49-F238E27FC236}">
                <a16:creationId xmlns:a16="http://schemas.microsoft.com/office/drawing/2014/main" id="{D8207A13-A5DF-0041-EBC1-F61C41AD17A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2126030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5E50-6DFD-998F-F117-3FADF8154A14}"/>
            </a:ext>
          </a:extLst>
        </p:cNvPr>
        <p:cNvGrpSpPr/>
        <p:nvPr/>
      </p:nvGrpSpPr>
      <p:grpSpPr>
        <a:xfrm>
          <a:off x="0" y="0"/>
          <a:ext cx="0" cy="0"/>
          <a:chOff x="0" y="0"/>
          <a:chExt cx="0" cy="0"/>
        </a:xfrm>
      </p:grpSpPr>
      <p:sp>
        <p:nvSpPr>
          <p:cNvPr id="19" name="Abgerundetes Rechteck 7">
            <a:extLst>
              <a:ext uri="{FF2B5EF4-FFF2-40B4-BE49-F238E27FC236}">
                <a16:creationId xmlns:a16="http://schemas.microsoft.com/office/drawing/2014/main" id="{D6FD327C-8EE4-E1DD-EF9B-55F379527229}"/>
              </a:ext>
            </a:extLst>
          </p:cNvPr>
          <p:cNvSpPr/>
          <p:nvPr/>
        </p:nvSpPr>
        <p:spPr>
          <a:xfrm>
            <a:off x="7175376" y="2060848"/>
            <a:ext cx="3313112" cy="338455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p>
            <a:pPr defTabSz="355600" eaLnBrk="0" hangingPunct="0">
              <a:lnSpc>
                <a:spcPct val="105000"/>
              </a:lnSpc>
              <a:spcBef>
                <a:spcPts val="0"/>
              </a:spcBef>
            </a:pPr>
            <a:r>
              <a:rPr lang="de-CH" sz="2000" dirty="0">
                <a:latin typeface="Arial" panose="020B0604020202020204" pitchFamily="34" charset="0"/>
                <a:cs typeface="Arial" panose="020B0604020202020204" pitchFamily="34" charset="0"/>
              </a:rPr>
              <a:t>	</a:t>
            </a:r>
            <a:r>
              <a:rPr lang="de-CH" sz="2000" b="1" dirty="0" err="1">
                <a:solidFill>
                  <a:schemeClr val="tx1"/>
                </a:solidFill>
                <a:latin typeface="Arial" panose="020B0604020202020204" pitchFamily="34" charset="0"/>
                <a:cs typeface="Arial" panose="020B0604020202020204" pitchFamily="34" charset="0"/>
              </a:rPr>
              <a:t>Qualité</a:t>
            </a:r>
            <a:r>
              <a:rPr lang="de-CH" sz="2000" b="1" dirty="0">
                <a:solidFill>
                  <a:schemeClr val="tx1"/>
                </a:solidFill>
                <a:latin typeface="Arial" panose="020B0604020202020204" pitchFamily="34" charset="0"/>
                <a:cs typeface="Arial" panose="020B0604020202020204" pitchFamily="34" charset="0"/>
              </a:rPr>
              <a:t> de </a:t>
            </a:r>
            <a:r>
              <a:rPr lang="de-CH" sz="2000" b="1" dirty="0" err="1">
                <a:solidFill>
                  <a:schemeClr val="tx1"/>
                </a:solidFill>
                <a:latin typeface="Arial" panose="020B0604020202020204" pitchFamily="34" charset="0"/>
                <a:cs typeface="Arial" panose="020B0604020202020204" pitchFamily="34" charset="0"/>
              </a:rPr>
              <a:t>vie</a:t>
            </a:r>
            <a:endParaRPr lang="de-CH" sz="2000" b="1" dirty="0">
              <a:solidFill>
                <a:schemeClr val="tx1"/>
              </a:solidFill>
              <a:latin typeface="Arial" panose="020B0604020202020204" pitchFamily="34" charset="0"/>
              <a:cs typeface="Arial" panose="020B0604020202020204" pitchFamily="34" charset="0"/>
            </a:endParaRPr>
          </a:p>
          <a:p>
            <a:pPr defTabSz="355600" eaLnBrk="0" hangingPunct="0">
              <a:lnSpc>
                <a:spcPct val="105000"/>
              </a:lnSpc>
              <a:spcBef>
                <a:spcPts val="0"/>
              </a:spcBef>
            </a:pPr>
            <a:r>
              <a:rPr lang="de-CH" sz="2000" dirty="0">
                <a:latin typeface="Arial" panose="020B0604020202020204" pitchFamily="34" charset="0"/>
                <a:cs typeface="Arial" panose="020B0604020202020204" pitchFamily="34" charset="0"/>
              </a:rPr>
              <a:t>	</a:t>
            </a:r>
          </a:p>
          <a:p>
            <a:pPr defTabSz="355600" eaLnBrk="0" hangingPunct="0">
              <a:lnSpc>
                <a:spcPct val="105000"/>
              </a:lnSpc>
              <a:spcBef>
                <a:spcPts val="0"/>
              </a:spcBef>
            </a:pPr>
            <a:r>
              <a:rPr lang="de-CH" sz="2000" dirty="0">
                <a:latin typeface="Arial" panose="020B0604020202020204" pitchFamily="34" charset="0"/>
                <a:cs typeface="Arial" panose="020B0604020202020204" pitchFamily="34" charset="0"/>
              </a:rPr>
              <a:t>	</a:t>
            </a:r>
            <a:r>
              <a:rPr lang="de-CH" sz="1600" dirty="0">
                <a:solidFill>
                  <a:schemeClr val="tx1"/>
                </a:solidFill>
                <a:latin typeface="Arial" panose="020B0604020202020204" pitchFamily="34" charset="0"/>
                <a:cs typeface="Arial" panose="020B0604020202020204" pitchFamily="34" charset="0"/>
              </a:rPr>
              <a:t>Assurance et </a:t>
            </a:r>
            <a:r>
              <a:rPr lang="de-CH" sz="1600" dirty="0" err="1">
                <a:solidFill>
                  <a:schemeClr val="tx1"/>
                </a:solidFill>
                <a:latin typeface="Arial" panose="020B0604020202020204" pitchFamily="34" charset="0"/>
                <a:cs typeface="Arial" panose="020B0604020202020204" pitchFamily="34" charset="0"/>
              </a:rPr>
              <a:t>force</a:t>
            </a:r>
            <a:r>
              <a:rPr lang="de-CH" sz="1600" dirty="0">
                <a:solidFill>
                  <a:schemeClr val="tx1"/>
                </a:solidFill>
                <a:latin typeface="Arial" panose="020B0604020202020204" pitchFamily="34" charset="0"/>
                <a:cs typeface="Arial" panose="020B0604020202020204" pitchFamily="34" charset="0"/>
              </a:rPr>
              <a:t> 	mentale</a:t>
            </a:r>
          </a:p>
          <a:p>
            <a:pPr defTabSz="355600" eaLnBrk="0" hangingPunct="0">
              <a:lnSpc>
                <a:spcPct val="105000"/>
              </a:lnSpc>
              <a:spcBef>
                <a:spcPts val="0"/>
              </a:spcBef>
            </a:pPr>
            <a:r>
              <a:rPr lang="de-CH" sz="1600" dirty="0">
                <a:solidFill>
                  <a:schemeClr val="tx1"/>
                </a:solidFill>
                <a:latin typeface="Arial" panose="020B0604020202020204" pitchFamily="34" charset="0"/>
                <a:cs typeface="Arial" panose="020B0604020202020204" pitchFamily="34" charset="0"/>
              </a:rPr>
              <a:t>	</a:t>
            </a:r>
          </a:p>
          <a:p>
            <a:pPr defTabSz="355600" eaLnBrk="0" hangingPunct="0">
              <a:lnSpc>
                <a:spcPct val="105000"/>
              </a:lnSpc>
              <a:spcBef>
                <a:spcPts val="0"/>
              </a:spcBef>
            </a:pPr>
            <a:r>
              <a:rPr lang="de-CH" sz="1600" dirty="0">
                <a:solidFill>
                  <a:schemeClr val="tx1"/>
                </a:solidFill>
                <a:latin typeface="Arial" panose="020B0604020202020204" pitchFamily="34" charset="0"/>
                <a:cs typeface="Arial" panose="020B0604020202020204" pitchFamily="34" charset="0"/>
              </a:rPr>
              <a:t>	</a:t>
            </a:r>
            <a:r>
              <a:rPr lang="de-CH" sz="1600" dirty="0" err="1">
                <a:solidFill>
                  <a:schemeClr val="tx1"/>
                </a:solidFill>
                <a:latin typeface="Arial" panose="020B0604020202020204" pitchFamily="34" charset="0"/>
                <a:cs typeface="Arial" panose="020B0604020202020204" pitchFamily="34" charset="0"/>
              </a:rPr>
              <a:t>Attractivité</a:t>
            </a:r>
            <a:r>
              <a:rPr lang="de-CH" sz="1600" dirty="0">
                <a:solidFill>
                  <a:schemeClr val="tx1"/>
                </a:solidFill>
                <a:latin typeface="Arial" panose="020B0604020202020204" pitchFamily="34" charset="0"/>
                <a:cs typeface="Arial" panose="020B0604020202020204" pitchFamily="34" charset="0"/>
              </a:rPr>
              <a:t> et </a:t>
            </a:r>
            <a:r>
              <a:rPr lang="de-CH" sz="1600" dirty="0" err="1">
                <a:solidFill>
                  <a:schemeClr val="tx1"/>
                </a:solidFill>
                <a:latin typeface="Arial" panose="020B0604020202020204" pitchFamily="34" charset="0"/>
                <a:cs typeface="Arial" panose="020B0604020202020204" pitchFamily="34" charset="0"/>
              </a:rPr>
              <a:t>aptitude</a:t>
            </a:r>
            <a:r>
              <a:rPr lang="de-CH" sz="1600" dirty="0">
                <a:solidFill>
                  <a:schemeClr val="tx1"/>
                </a:solidFill>
                <a:latin typeface="Arial" panose="020B0604020202020204" pitchFamily="34" charset="0"/>
                <a:cs typeface="Arial" panose="020B0604020202020204" pitchFamily="34" charset="0"/>
              </a:rPr>
              <a:t>  	</a:t>
            </a:r>
            <a:r>
              <a:rPr lang="de-CH" sz="1600" dirty="0" err="1">
                <a:solidFill>
                  <a:schemeClr val="tx1"/>
                </a:solidFill>
                <a:latin typeface="Arial" panose="020B0604020202020204" pitchFamily="34" charset="0"/>
                <a:cs typeface="Arial" panose="020B0604020202020204" pitchFamily="34" charset="0"/>
              </a:rPr>
              <a:t>vivre</a:t>
            </a:r>
            <a:r>
              <a:rPr lang="de-CH" sz="1600" dirty="0">
                <a:solidFill>
                  <a:schemeClr val="tx1"/>
                </a:solidFill>
                <a:latin typeface="Arial" panose="020B0604020202020204" pitchFamily="34" charset="0"/>
                <a:cs typeface="Arial" panose="020B0604020202020204" pitchFamily="34" charset="0"/>
              </a:rPr>
              <a:t> 	au quotidien</a:t>
            </a:r>
          </a:p>
        </p:txBody>
      </p:sp>
      <p:sp>
        <p:nvSpPr>
          <p:cNvPr id="20" name="Richtungspfeil 22">
            <a:extLst>
              <a:ext uri="{FF2B5EF4-FFF2-40B4-BE49-F238E27FC236}">
                <a16:creationId xmlns:a16="http://schemas.microsoft.com/office/drawing/2014/main" id="{F4C1CDC6-7B83-5122-5025-6F35B0871A5B}"/>
              </a:ext>
            </a:extLst>
          </p:cNvPr>
          <p:cNvSpPr/>
          <p:nvPr/>
        </p:nvSpPr>
        <p:spPr>
          <a:xfrm>
            <a:off x="1594569" y="2060848"/>
            <a:ext cx="5580809" cy="3384550"/>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de-CH" altLang="de-DE" sz="1600" dirty="0" err="1">
                <a:solidFill>
                  <a:schemeClr val="tx1"/>
                </a:solidFill>
                <a:latin typeface="Arial" panose="020B0604020202020204" pitchFamily="34" charset="0"/>
                <a:cs typeface="Arial" panose="020B0604020202020204" pitchFamily="34" charset="0"/>
              </a:rPr>
              <a:t>Capacité</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tension</a:t>
            </a:r>
            <a:r>
              <a:rPr lang="de-CH" altLang="de-DE" sz="1600" dirty="0">
                <a:solidFill>
                  <a:schemeClr val="tx1"/>
                </a:solidFill>
                <a:latin typeface="Arial" panose="020B0604020202020204" pitchFamily="34" charset="0"/>
                <a:cs typeface="Arial" panose="020B0604020202020204" pitchFamily="34" charset="0"/>
              </a:rPr>
              <a:t> et de </a:t>
            </a:r>
            <a:r>
              <a:rPr lang="de-CH" altLang="de-DE" sz="1600" dirty="0" err="1">
                <a:solidFill>
                  <a:schemeClr val="tx1"/>
                </a:solidFill>
                <a:latin typeface="Arial" panose="020B0604020202020204" pitchFamily="34" charset="0"/>
                <a:cs typeface="Arial" panose="020B0604020202020204" pitchFamily="34" charset="0"/>
              </a:rPr>
              <a:t>détente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masse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corporelle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active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de-CH" altLang="de-DE" sz="1600" dirty="0" err="1">
                <a:solidFill>
                  <a:schemeClr val="tx1"/>
                </a:solidFill>
                <a:latin typeface="Arial" panose="020B0604020202020204" pitchFamily="34" charset="0"/>
                <a:cs typeface="Arial" panose="020B0604020202020204" pitchFamily="34" charset="0"/>
              </a:rPr>
              <a:t>consommation</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énergétique</a:t>
            </a:r>
            <a:r>
              <a:rPr lang="de-CH" altLang="de-DE" sz="1600" dirty="0">
                <a:solidFill>
                  <a:schemeClr val="tx1"/>
                </a:solidFill>
                <a:latin typeface="Arial" panose="020B0604020202020204" pitchFamily="34" charset="0"/>
                <a:cs typeface="Arial" panose="020B0604020202020204" pitchFamily="34" charset="0"/>
              </a:rPr>
              <a:t> plus </a:t>
            </a:r>
            <a:r>
              <a:rPr lang="de-CH" altLang="de-DE" sz="1600" dirty="0" err="1">
                <a:solidFill>
                  <a:schemeClr val="tx1"/>
                </a:solidFill>
                <a:latin typeface="Arial" panose="020B0604020202020204" pitchFamily="34" charset="0"/>
                <a:cs typeface="Arial" panose="020B0604020202020204" pitchFamily="34" charset="0"/>
              </a:rPr>
              <a:t>importante</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de-CH" altLang="de-DE" sz="1600" dirty="0" err="1">
                <a:solidFill>
                  <a:schemeClr val="tx1"/>
                </a:solidFill>
                <a:latin typeface="Arial" panose="020B0604020202020204" pitchFamily="34" charset="0"/>
                <a:cs typeface="Arial" panose="020B0604020202020204" pitchFamily="34" charset="0"/>
              </a:rPr>
              <a:t>Tolérance</a:t>
            </a:r>
            <a:r>
              <a:rPr lang="de-CH" altLang="de-DE" sz="1600" dirty="0">
                <a:solidFill>
                  <a:schemeClr val="tx1"/>
                </a:solidFill>
                <a:latin typeface="Arial" panose="020B0604020202020204" pitchFamily="34" charset="0"/>
                <a:cs typeface="Arial" panose="020B0604020202020204" pitchFamily="34" charset="0"/>
              </a:rPr>
              <a:t> à </a:t>
            </a:r>
            <a:r>
              <a:rPr lang="de-CH" altLang="de-DE" sz="1600" dirty="0" err="1">
                <a:solidFill>
                  <a:schemeClr val="tx1"/>
                </a:solidFill>
                <a:latin typeface="Arial" panose="020B0604020202020204" pitchFamily="34" charset="0"/>
                <a:cs typeface="Arial" panose="020B0604020202020204" pitchFamily="34" charset="0"/>
              </a:rPr>
              <a:t>l'effort</a:t>
            </a:r>
            <a:r>
              <a:rPr lang="de-CH" altLang="de-DE" sz="1600" dirty="0">
                <a:solidFill>
                  <a:schemeClr val="tx1"/>
                </a:solidFill>
                <a:latin typeface="Arial" panose="020B0604020202020204" pitchFamily="34" charset="0"/>
                <a:cs typeface="Arial" panose="020B0604020202020204" pitchFamily="34" charset="0"/>
              </a:rPr>
              <a:t> et </a:t>
            </a:r>
            <a:r>
              <a:rPr lang="de-CH" altLang="de-DE" sz="1600" dirty="0" err="1">
                <a:solidFill>
                  <a:schemeClr val="tx1"/>
                </a:solidFill>
                <a:latin typeface="Arial" panose="020B0604020202020204" pitchFamily="34" charset="0"/>
                <a:cs typeface="Arial" panose="020B0604020202020204" pitchFamily="34" charset="0"/>
              </a:rPr>
              <a:t>résistance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aux</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blessures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de-CH" altLang="de-DE" sz="1600" dirty="0" err="1">
                <a:solidFill>
                  <a:schemeClr val="tx1"/>
                </a:solidFill>
                <a:latin typeface="Arial" panose="020B0604020202020204" pitchFamily="34" charset="0"/>
                <a:cs typeface="Arial" panose="020B0604020202020204" pitchFamily="34" charset="0"/>
              </a:rPr>
              <a:t>Stabilité</a:t>
            </a:r>
            <a:r>
              <a:rPr lang="de-CH" altLang="de-DE" sz="1600" dirty="0">
                <a:solidFill>
                  <a:schemeClr val="tx1"/>
                </a:solidFill>
                <a:latin typeface="Arial" panose="020B0604020202020204" pitchFamily="34" charset="0"/>
                <a:cs typeface="Arial" panose="020B0604020202020204" pitchFamily="34" charset="0"/>
              </a:rPr>
              <a:t> du </a:t>
            </a:r>
            <a:r>
              <a:rPr lang="de-CH" altLang="de-DE" sz="1600" dirty="0" err="1">
                <a:solidFill>
                  <a:schemeClr val="tx1"/>
                </a:solidFill>
                <a:latin typeface="Arial" panose="020B0604020202020204" pitchFamily="34" charset="0"/>
                <a:cs typeface="Arial" panose="020B0604020202020204" pitchFamily="34" charset="0"/>
              </a:rPr>
              <a:t>tronc</a:t>
            </a:r>
            <a:r>
              <a:rPr lang="de-CH" altLang="de-DE" sz="1600" dirty="0">
                <a:solidFill>
                  <a:schemeClr val="tx1"/>
                </a:solidFill>
                <a:latin typeface="Arial" panose="020B0604020202020204" pitchFamily="34" charset="0"/>
                <a:cs typeface="Arial" panose="020B0604020202020204" pitchFamily="34" charset="0"/>
              </a:rPr>
              <a:t> et des </a:t>
            </a:r>
            <a:r>
              <a:rPr lang="de-CH" altLang="de-DE" sz="1600" dirty="0" err="1">
                <a:solidFill>
                  <a:schemeClr val="tx1"/>
                </a:solidFill>
                <a:latin typeface="Arial" panose="020B0604020202020204" pitchFamily="34" charset="0"/>
                <a:cs typeface="Arial" panose="020B0604020202020204" pitchFamily="34" charset="0"/>
              </a:rPr>
              <a:t>articulations</a:t>
            </a:r>
            <a:endParaRPr lang="de-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de-CH" altLang="de-DE" sz="1600" dirty="0">
                <a:solidFill>
                  <a:schemeClr val="tx1"/>
                </a:solidFill>
                <a:latin typeface="Arial" panose="020B0604020202020204" pitchFamily="34" charset="0"/>
                <a:cs typeface="Arial" panose="020B0604020202020204" pitchFamily="34" charset="0"/>
              </a:rPr>
              <a:t>Augmentation de la </a:t>
            </a:r>
            <a:r>
              <a:rPr lang="de-CH" altLang="de-DE" sz="1600" dirty="0" err="1">
                <a:solidFill>
                  <a:schemeClr val="tx1"/>
                </a:solidFill>
                <a:latin typeface="Arial" panose="020B0604020202020204" pitchFamily="34" charset="0"/>
                <a:cs typeface="Arial" panose="020B0604020202020204" pitchFamily="34" charset="0"/>
              </a:rPr>
              <a:t>densité</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osseuse</a:t>
            </a:r>
            <a:r>
              <a:rPr lang="de-CH" altLang="de-DE" sz="1600" dirty="0">
                <a:solidFill>
                  <a:schemeClr val="tx1"/>
                </a:solidFill>
                <a:latin typeface="Arial" panose="020B0604020202020204" pitchFamily="34" charset="0"/>
                <a:cs typeface="Arial" panose="020B0604020202020204" pitchFamily="34" charset="0"/>
              </a:rPr>
              <a:t>: </a:t>
            </a:r>
            <a:r>
              <a:rPr lang="de-CH" altLang="de-DE" sz="1600" dirty="0" err="1">
                <a:solidFill>
                  <a:schemeClr val="tx1"/>
                </a:solidFill>
                <a:latin typeface="Arial" panose="020B0604020202020204" pitchFamily="34" charset="0"/>
                <a:cs typeface="Arial" panose="020B0604020202020204" pitchFamily="34" charset="0"/>
              </a:rPr>
              <a:t>prophylaxie</a:t>
            </a:r>
            <a:r>
              <a:rPr lang="de-CH" altLang="de-DE" sz="1600" dirty="0">
                <a:solidFill>
                  <a:schemeClr val="tx1"/>
                </a:solidFill>
                <a:latin typeface="Arial" panose="020B0604020202020204" pitchFamily="34" charset="0"/>
                <a:cs typeface="Arial" panose="020B0604020202020204" pitchFamily="34" charset="0"/>
              </a:rPr>
              <a:t> de </a:t>
            </a:r>
            <a:r>
              <a:rPr lang="de-CH" altLang="de-DE" sz="1600" dirty="0" err="1">
                <a:solidFill>
                  <a:schemeClr val="tx1"/>
                </a:solidFill>
                <a:latin typeface="Arial" panose="020B0604020202020204" pitchFamily="34" charset="0"/>
                <a:cs typeface="Arial" panose="020B0604020202020204" pitchFamily="34" charset="0"/>
              </a:rPr>
              <a:t>l'ostéoporose</a:t>
            </a:r>
            <a:endParaRPr lang="de-CH" altLang="de-DE" sz="1600" dirty="0">
              <a:solidFill>
                <a:schemeClr val="tx1"/>
              </a:solidFill>
              <a:latin typeface="Arial" panose="020B0604020202020204" pitchFamily="34" charset="0"/>
              <a:cs typeface="Arial" panose="020B0604020202020204" pitchFamily="34" charset="0"/>
            </a:endParaRPr>
          </a:p>
        </p:txBody>
      </p:sp>
      <p:sp>
        <p:nvSpPr>
          <p:cNvPr id="5" name="Titel 2">
            <a:extLst>
              <a:ext uri="{FF2B5EF4-FFF2-40B4-BE49-F238E27FC236}">
                <a16:creationId xmlns:a16="http://schemas.microsoft.com/office/drawing/2014/main" id="{088880BA-5740-4BE0-BE62-F31EBBFEC0A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2FBB6CED-C335-6328-9942-EC9890606CA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152775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chtungspfeil 6">
            <a:extLst>
              <a:ext uri="{FF2B5EF4-FFF2-40B4-BE49-F238E27FC236}">
                <a16:creationId xmlns:a16="http://schemas.microsoft.com/office/drawing/2014/main" id="{D8A0218C-268D-8E96-2ECE-A48074B1BD96}"/>
              </a:ext>
            </a:extLst>
          </p:cNvPr>
          <p:cNvSpPr/>
          <p:nvPr/>
        </p:nvSpPr>
        <p:spPr>
          <a:xfrm>
            <a:off x="1487162" y="2233486"/>
            <a:ext cx="5724822" cy="3185967"/>
          </a:xfrm>
          <a:prstGeom prst="homePlat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fr-CH" altLang="de-DE" sz="1600" dirty="0" err="1">
                <a:solidFill>
                  <a:schemeClr val="tx1"/>
                </a:solidFill>
                <a:latin typeface="Arial" panose="020B0604020202020204" pitchFamily="34" charset="0"/>
                <a:cs typeface="Arial" panose="020B0604020202020204" pitchFamily="34" charset="0"/>
              </a:rPr>
              <a:t>Capacità</a:t>
            </a:r>
            <a:r>
              <a:rPr lang="fr-CH" altLang="de-DE" sz="1600" dirty="0">
                <a:solidFill>
                  <a:schemeClr val="tx1"/>
                </a:solidFill>
                <a:latin typeface="Arial" panose="020B0604020202020204" pitchFamily="34" charset="0"/>
                <a:cs typeface="Arial" panose="020B0604020202020204" pitchFamily="34" charset="0"/>
              </a:rPr>
              <a:t> di </a:t>
            </a:r>
            <a:r>
              <a:rPr lang="fr-CH" altLang="de-DE" sz="1600" dirty="0" err="1">
                <a:solidFill>
                  <a:schemeClr val="tx1"/>
                </a:solidFill>
                <a:latin typeface="Arial" panose="020B0604020202020204" pitchFamily="34" charset="0"/>
                <a:cs typeface="Arial" panose="020B0604020202020204" pitchFamily="34" charset="0"/>
              </a:rPr>
              <a:t>contrazione</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ed</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allungamento</a:t>
            </a:r>
            <a:endParaRPr lang="fr-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massa </a:t>
            </a:r>
            <a:r>
              <a:rPr lang="fr-CH" altLang="de-DE" sz="1600" dirty="0" err="1">
                <a:solidFill>
                  <a:schemeClr val="tx1"/>
                </a:solidFill>
                <a:latin typeface="Arial" panose="020B0604020202020204" pitchFamily="34" charset="0"/>
                <a:cs typeface="Arial" panose="020B0604020202020204" pitchFamily="34" charset="0"/>
              </a:rPr>
              <a:t>corporea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attiva</a:t>
            </a:r>
            <a:br>
              <a:rPr lang="fr-CH" altLang="de-DE" sz="1600" dirty="0">
                <a:solidFill>
                  <a:schemeClr val="tx1"/>
                </a:solidFill>
                <a:latin typeface="Arial" panose="020B0604020202020204" pitchFamily="34" charset="0"/>
                <a:cs typeface="Arial" panose="020B0604020202020204" pitchFamily="34" charset="0"/>
              </a:rPr>
            </a:b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maggior</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consumo</a:t>
            </a:r>
            <a:r>
              <a:rPr lang="fr-CH" altLang="de-DE" sz="16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fr-CH" altLang="de-DE" sz="1600" dirty="0" err="1">
                <a:solidFill>
                  <a:schemeClr val="tx1"/>
                </a:solidFill>
                <a:latin typeface="Arial" panose="020B0604020202020204" pitchFamily="34" charset="0"/>
                <a:cs typeface="Arial" panose="020B0604020202020204" pitchFamily="34" charset="0"/>
                <a:sym typeface="Wingdings" panose="05000000000000000000" pitchFamily="2" charset="2"/>
              </a:rPr>
              <a:t>d’energia</a:t>
            </a:r>
            <a:endParaRPr lang="fr-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allo </a:t>
            </a:r>
            <a:r>
              <a:rPr lang="fr-CH" altLang="de-DE" sz="1600" dirty="0" err="1">
                <a:solidFill>
                  <a:schemeClr val="tx1"/>
                </a:solidFill>
                <a:latin typeface="Arial" panose="020B0604020202020204" pitchFamily="34" charset="0"/>
                <a:cs typeface="Arial" panose="020B0604020202020204" pitchFamily="34" charset="0"/>
              </a:rPr>
              <a:t>sforzo</a:t>
            </a:r>
            <a:r>
              <a:rPr lang="fr-CH" altLang="de-DE" sz="1600" dirty="0">
                <a:solidFill>
                  <a:schemeClr val="tx1"/>
                </a:solidFill>
                <a:latin typeface="Arial" panose="020B0604020202020204" pitchFamily="34" charset="0"/>
                <a:cs typeface="Arial" panose="020B0604020202020204" pitchFamily="34" charset="0"/>
              </a:rPr>
              <a:t> e </a:t>
            </a:r>
            <a:r>
              <a:rPr lang="fr-CH" altLang="de-DE" sz="1600" dirty="0" err="1">
                <a:solidFill>
                  <a:schemeClr val="tx1"/>
                </a:solidFill>
                <a:latin typeface="Arial" panose="020B0604020202020204" pitchFamily="34" charset="0"/>
                <a:cs typeface="Arial" panose="020B0604020202020204" pitchFamily="34" charset="0"/>
              </a:rPr>
              <a:t>resistenza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agli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infortuni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fr-CH" altLang="de-DE" sz="1600" dirty="0" err="1">
                <a:solidFill>
                  <a:schemeClr val="tx1"/>
                </a:solidFill>
                <a:latin typeface="Arial" panose="020B0604020202020204" pitchFamily="34" charset="0"/>
                <a:cs typeface="Arial" panose="020B0604020202020204" pitchFamily="34" charset="0"/>
              </a:rPr>
              <a:t>Stabilità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tronco</a:t>
            </a:r>
            <a:r>
              <a:rPr lang="fr-CH" altLang="de-DE" sz="1600" dirty="0">
                <a:solidFill>
                  <a:schemeClr val="tx1"/>
                </a:solidFill>
                <a:latin typeface="Arial" panose="020B0604020202020204" pitchFamily="34" charset="0"/>
                <a:cs typeface="Arial" panose="020B0604020202020204" pitchFamily="34" charset="0"/>
              </a:rPr>
              <a:t> e delle </a:t>
            </a:r>
            <a:r>
              <a:rPr lang="fr-CH" altLang="de-DE" sz="1600" dirty="0" err="1">
                <a:solidFill>
                  <a:schemeClr val="tx1"/>
                </a:solidFill>
                <a:latin typeface="Arial" panose="020B0604020202020204" pitchFamily="34" charset="0"/>
                <a:cs typeface="Arial" panose="020B0604020202020204" pitchFamily="34" charset="0"/>
              </a:rPr>
              <a:t>articolazioni</a:t>
            </a:r>
            <a:endParaRPr lang="fr-CH" altLang="de-DE" sz="1600" dirty="0">
              <a:solidFill>
                <a:schemeClr val="tx1"/>
              </a:solidFill>
              <a:latin typeface="Arial" panose="020B0604020202020204" pitchFamily="34" charset="0"/>
              <a:cs typeface="Arial" panose="020B0604020202020204" pitchFamily="34" charset="0"/>
            </a:endParaRPr>
          </a:p>
          <a:p>
            <a:pPr marL="285750" indent="-285750" eaLnBrk="0" hangingPunct="0">
              <a:lnSpc>
                <a:spcPct val="90000"/>
              </a:lnSpc>
              <a:spcBef>
                <a:spcPts val="1200"/>
              </a:spcBef>
              <a:buFont typeface="Arial" panose="020B0604020202020204" pitchFamily="34" charset="0"/>
              <a:buChar char="•"/>
              <a:tabLst>
                <a:tab pos="5295900" algn="l"/>
                <a:tab pos="5743575" algn="r"/>
              </a:tabLst>
            </a:pPr>
            <a:r>
              <a:rPr lang="fr-CH" altLang="de-DE" sz="1600" dirty="0" err="1">
                <a:solidFill>
                  <a:schemeClr val="tx1"/>
                </a:solidFill>
                <a:latin typeface="Arial" panose="020B0604020202020204" pitchFamily="34" charset="0"/>
                <a:cs typeface="Arial" panose="020B0604020202020204" pitchFamily="34" charset="0"/>
              </a:rPr>
              <a:t>Aumento</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densità</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ossea</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profilassi</a:t>
            </a:r>
            <a:r>
              <a:rPr lang="fr-CH" altLang="de-DE" sz="1600" dirty="0">
                <a:solidFill>
                  <a:schemeClr val="tx1"/>
                </a:solidFill>
                <a:latin typeface="Arial" panose="020B0604020202020204" pitchFamily="34" charset="0"/>
                <a:cs typeface="Arial" panose="020B0604020202020204" pitchFamily="34" charset="0"/>
              </a:rPr>
              <a:t> </a:t>
            </a:r>
            <a:r>
              <a:rPr lang="fr-CH" altLang="de-DE" sz="1600" dirty="0" err="1">
                <a:solidFill>
                  <a:schemeClr val="tx1"/>
                </a:solidFill>
                <a:latin typeface="Arial" panose="020B0604020202020204" pitchFamily="34" charset="0"/>
                <a:cs typeface="Arial" panose="020B0604020202020204" pitchFamily="34" charset="0"/>
              </a:rPr>
              <a:t>dell’osteoporosi</a:t>
            </a:r>
            <a:endParaRPr lang="fr-CH" altLang="de-DE" sz="1600" dirty="0">
              <a:solidFill>
                <a:schemeClr val="tx1"/>
              </a:solidFill>
              <a:latin typeface="Arial" panose="020B0604020202020204" pitchFamily="34" charset="0"/>
              <a:cs typeface="Arial" panose="020B0604020202020204" pitchFamily="34" charset="0"/>
            </a:endParaRPr>
          </a:p>
        </p:txBody>
      </p:sp>
      <p:sp>
        <p:nvSpPr>
          <p:cNvPr id="5" name="Abgerundetes Rechteck 3">
            <a:extLst>
              <a:ext uri="{FF2B5EF4-FFF2-40B4-BE49-F238E27FC236}">
                <a16:creationId xmlns:a16="http://schemas.microsoft.com/office/drawing/2014/main" id="{AF1DD38D-EA93-B8C0-1539-A89150F458C7}"/>
              </a:ext>
            </a:extLst>
          </p:cNvPr>
          <p:cNvSpPr/>
          <p:nvPr/>
        </p:nvSpPr>
        <p:spPr>
          <a:xfrm>
            <a:off x="7211983" y="2233486"/>
            <a:ext cx="3132489" cy="3185967"/>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p>
            <a:pPr defTabSz="355600" eaLnBrk="0" hangingPunct="0">
              <a:lnSpc>
                <a:spcPct val="105000"/>
              </a:lnSpc>
              <a:spcBef>
                <a:spcPts val="0"/>
              </a:spcBef>
            </a:pPr>
            <a:r>
              <a:rPr lang="fr-CH" sz="2000" dirty="0">
                <a:latin typeface="Arial" panose="020B0604020202020204" pitchFamily="34" charset="0"/>
                <a:cs typeface="Arial" panose="020B0604020202020204" pitchFamily="34" charset="0"/>
              </a:rPr>
              <a:t>	</a:t>
            </a:r>
            <a:r>
              <a:rPr lang="fr-CH" sz="2000" b="1" dirty="0" err="1">
                <a:solidFill>
                  <a:schemeClr val="tx1"/>
                </a:solidFill>
                <a:latin typeface="Arial" panose="020B0604020202020204" pitchFamily="34" charset="0"/>
                <a:cs typeface="Arial" panose="020B0604020202020204" pitchFamily="34" charset="0"/>
              </a:rPr>
              <a:t>Qualità</a:t>
            </a:r>
            <a:r>
              <a:rPr lang="fr-CH" sz="2000" b="1" dirty="0">
                <a:solidFill>
                  <a:schemeClr val="tx1"/>
                </a:solidFill>
                <a:latin typeface="Arial" panose="020B0604020202020204" pitchFamily="34" charset="0"/>
                <a:cs typeface="Arial" panose="020B0604020202020204" pitchFamily="34" charset="0"/>
              </a:rPr>
              <a:t> di </a:t>
            </a:r>
            <a:r>
              <a:rPr lang="fr-CH" sz="2000" b="1" dirty="0" err="1">
                <a:solidFill>
                  <a:schemeClr val="tx1"/>
                </a:solidFill>
                <a:latin typeface="Arial" panose="020B0604020202020204" pitchFamily="34" charset="0"/>
                <a:cs typeface="Arial" panose="020B0604020202020204" pitchFamily="34" charset="0"/>
              </a:rPr>
              <a:t>vita</a:t>
            </a:r>
            <a:endParaRPr lang="fr-CH" sz="2000" b="1" dirty="0">
              <a:solidFill>
                <a:schemeClr val="tx1"/>
              </a:solidFill>
              <a:latin typeface="Arial" panose="020B0604020202020204" pitchFamily="34" charset="0"/>
              <a:cs typeface="Arial" panose="020B0604020202020204" pitchFamily="34" charset="0"/>
            </a:endParaRPr>
          </a:p>
          <a:p>
            <a:pPr defTabSz="355600" eaLnBrk="0" hangingPunct="0">
              <a:lnSpc>
                <a:spcPct val="105000"/>
              </a:lnSpc>
              <a:spcBef>
                <a:spcPts val="0"/>
              </a:spcBef>
            </a:pPr>
            <a:r>
              <a:rPr lang="fr-CH" sz="2000" dirty="0">
                <a:latin typeface="Arial" panose="020B0604020202020204" pitchFamily="34" charset="0"/>
                <a:cs typeface="Arial" panose="020B0604020202020204" pitchFamily="34" charset="0"/>
              </a:rPr>
              <a:t>	</a:t>
            </a:r>
          </a:p>
          <a:p>
            <a:pPr defTabSz="355600" eaLnBrk="0" hangingPunct="0">
              <a:lnSpc>
                <a:spcPct val="105000"/>
              </a:lnSpc>
              <a:spcBef>
                <a:spcPts val="0"/>
              </a:spcBef>
            </a:pPr>
            <a:r>
              <a:rPr lang="fr-CH" sz="2000" dirty="0">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fiducia</a:t>
            </a:r>
            <a:r>
              <a:rPr lang="fr-CH" sz="1600" dirty="0">
                <a:solidFill>
                  <a:schemeClr val="tx1"/>
                </a:solidFill>
                <a:latin typeface="Arial" panose="020B0604020202020204" pitchFamily="34" charset="0"/>
                <a:cs typeface="Arial" panose="020B0604020202020204" pitchFamily="34" charset="0"/>
              </a:rPr>
              <a:t> in </a:t>
            </a:r>
            <a:r>
              <a:rPr lang="fr-CH" sz="1600" dirty="0" err="1">
                <a:solidFill>
                  <a:schemeClr val="tx1"/>
                </a:solidFill>
                <a:latin typeface="Arial" panose="020B0604020202020204" pitchFamily="34" charset="0"/>
                <a:cs typeface="Arial" panose="020B0604020202020204" pitchFamily="34" charset="0"/>
              </a:rPr>
              <a:t>sé</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forza</a:t>
            </a:r>
            <a:r>
              <a:rPr lang="fr-CH" sz="1600" dirty="0">
                <a:solidFill>
                  <a:schemeClr val="tx1"/>
                </a:solidFill>
                <a:latin typeface="Arial" panose="020B0604020202020204" pitchFamily="34" charset="0"/>
                <a:cs typeface="Arial" panose="020B0604020202020204" pitchFamily="34" charset="0"/>
              </a:rPr>
              <a:t> 	mentale</a:t>
            </a:r>
          </a:p>
          <a:p>
            <a:pPr defTabSz="355600" eaLnBrk="0" hangingPunct="0">
              <a:lnSpc>
                <a:spcPct val="105000"/>
              </a:lnSpc>
              <a:spcBef>
                <a:spcPts val="0"/>
              </a:spcBef>
            </a:pPr>
            <a:r>
              <a:rPr lang="fr-CH" sz="1600" dirty="0">
                <a:solidFill>
                  <a:schemeClr val="tx1"/>
                </a:solidFill>
                <a:latin typeface="Arial" panose="020B0604020202020204" pitchFamily="34" charset="0"/>
                <a:cs typeface="Arial" panose="020B0604020202020204" pitchFamily="34" charset="0"/>
              </a:rPr>
              <a:t>	</a:t>
            </a:r>
          </a:p>
          <a:p>
            <a:pPr defTabSz="355600" eaLnBrk="0" hangingPunct="0">
              <a:lnSpc>
                <a:spcPct val="105000"/>
              </a:lnSpc>
              <a:spcBef>
                <a:spcPts val="0"/>
              </a:spcBef>
            </a:pP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attrazione</a:t>
            </a:r>
            <a:r>
              <a:rPr lang="fr-CH" sz="1600" dirty="0">
                <a:solidFill>
                  <a:schemeClr val="tx1"/>
                </a:solidFill>
                <a:latin typeface="Arial" panose="020B0604020202020204" pitchFamily="34" charset="0"/>
                <a:cs typeface="Arial" panose="020B0604020202020204" pitchFamily="34" charset="0"/>
              </a:rPr>
              <a:t> e </a:t>
            </a:r>
            <a:r>
              <a:rPr lang="fr-CH" sz="1600" dirty="0" err="1">
                <a:solidFill>
                  <a:schemeClr val="tx1"/>
                </a:solidFill>
                <a:latin typeface="Arial" panose="020B0604020202020204" pitchFamily="34" charset="0"/>
                <a:cs typeface="Arial" panose="020B0604020202020204" pitchFamily="34" charset="0"/>
              </a:rPr>
              <a:t>attitudine</a:t>
            </a:r>
            <a:r>
              <a:rPr lang="fr-CH" sz="1600" dirty="0">
                <a:solidFill>
                  <a:schemeClr val="tx1"/>
                </a:solidFill>
                <a:latin typeface="Arial" panose="020B0604020202020204" pitchFamily="34" charset="0"/>
                <a:cs typeface="Arial" panose="020B0604020202020204" pitchFamily="34" charset="0"/>
              </a:rPr>
              <a:t> 	</a:t>
            </a:r>
            <a:r>
              <a:rPr lang="fr-CH" sz="1600" dirty="0" err="1">
                <a:solidFill>
                  <a:schemeClr val="tx1"/>
                </a:solidFill>
                <a:latin typeface="Arial" panose="020B0604020202020204" pitchFamily="34" charset="0"/>
                <a:cs typeface="Arial" panose="020B0604020202020204" pitchFamily="34" charset="0"/>
              </a:rPr>
              <a:t>quotidiana</a:t>
            </a:r>
            <a:r>
              <a:rPr lang="fr-CH" sz="1600" dirty="0">
                <a:solidFill>
                  <a:schemeClr val="tx1"/>
                </a:solidFill>
                <a:latin typeface="Arial" panose="020B0604020202020204" pitchFamily="34" charset="0"/>
                <a:cs typeface="Arial" panose="020B0604020202020204" pitchFamily="34" charset="0"/>
              </a:rPr>
              <a:t> </a:t>
            </a:r>
            <a:r>
              <a:rPr lang="fr-CH" sz="2000" dirty="0">
                <a:solidFill>
                  <a:schemeClr val="tx1"/>
                </a:solidFill>
                <a:latin typeface="Arial" panose="020B0604020202020204" pitchFamily="34" charset="0"/>
                <a:cs typeface="Arial" panose="020B0604020202020204" pitchFamily="34" charset="0"/>
              </a:rPr>
              <a:t>	</a:t>
            </a:r>
          </a:p>
        </p:txBody>
      </p:sp>
      <p:sp>
        <p:nvSpPr>
          <p:cNvPr id="6" name="Titel 2">
            <a:extLst>
              <a:ext uri="{FF2B5EF4-FFF2-40B4-BE49-F238E27FC236}">
                <a16:creationId xmlns:a16="http://schemas.microsoft.com/office/drawing/2014/main" id="{D324537D-64A1-4FCF-9401-F86E590119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AE3FCC51-D400-0D76-44EC-055268B107D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26</a:t>
            </a:r>
            <a:endParaRPr lang="de-CH" sz="900" dirty="0"/>
          </a:p>
        </p:txBody>
      </p:sp>
    </p:spTree>
    <p:extLst>
      <p:ext uri="{BB962C8B-B14F-4D97-AF65-F5344CB8AC3E}">
        <p14:creationId xmlns:p14="http://schemas.microsoft.com/office/powerpoint/2010/main" val="298994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C99E1B6-7D19-C8EE-DF82-D3877E0D6345}"/>
              </a:ext>
            </a:extLst>
          </p:cNvPr>
          <p:cNvSpPr>
            <a:spLocks noGrp="1"/>
          </p:cNvSpPr>
          <p:nvPr>
            <p:ph type="title"/>
          </p:nvPr>
        </p:nvSpPr>
        <p:spPr/>
        <p:txBody>
          <a:bodyPr/>
          <a:lstStyle/>
          <a:p>
            <a:r>
              <a:rPr lang="de-CH" dirty="0"/>
              <a:t>Faktoren der sportlichen Leistungsfähigkeit</a:t>
            </a:r>
          </a:p>
        </p:txBody>
      </p:sp>
      <p:pic>
        <p:nvPicPr>
          <p:cNvPr id="11" name="Grafik 10">
            <a:extLst>
              <a:ext uri="{FF2B5EF4-FFF2-40B4-BE49-F238E27FC236}">
                <a16:creationId xmlns:a16="http://schemas.microsoft.com/office/drawing/2014/main" id="{8D029EBD-0C0C-D051-88AA-7AD862213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536" y="1481682"/>
            <a:ext cx="8960000" cy="5040000"/>
          </a:xfrm>
          <a:prstGeom prst="rect">
            <a:avLst/>
          </a:prstGeom>
        </p:spPr>
      </p:pic>
      <p:sp>
        <p:nvSpPr>
          <p:cNvPr id="2" name="SeitenzahlBenutzerdefiniert">
            <a:extLst>
              <a:ext uri="{FF2B5EF4-FFF2-40B4-BE49-F238E27FC236}">
                <a16:creationId xmlns:a16="http://schemas.microsoft.com/office/drawing/2014/main" id="{988FC7C9-ED66-731F-08C3-2C97FE2F02E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13628578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nvGraphicFramePr>
        <p:xfrm>
          <a:off x="623392" y="1590074"/>
          <a:ext cx="10873208" cy="4863262"/>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en-CH" sz="1600" b="1" dirty="0">
                          <a:solidFill>
                            <a:schemeClr val="bg1"/>
                          </a:solidFill>
                          <a:latin typeface="Arial" panose="020B0604020202020204" pitchFamily="34" charset="0"/>
                          <a:cs typeface="Arial" panose="020B0604020202020204" pitchFamily="34" charset="0"/>
                        </a:rPr>
                        <a:t>System</a:t>
                      </a:r>
                    </a:p>
                  </a:txBody>
                  <a:tcPr anchor="ctr"/>
                </a:tc>
                <a:tc>
                  <a:txBody>
                    <a:bodyPr/>
                    <a:lstStyle/>
                    <a:p>
                      <a:r>
                        <a:rPr lang="en-CH" sz="1600" b="1" dirty="0">
                          <a:solidFill>
                            <a:schemeClr val="bg1"/>
                          </a:solidFill>
                          <a:latin typeface="Arial" panose="020B0604020202020204" pitchFamily="34" charset="0"/>
                          <a:cs typeface="Arial" panose="020B0604020202020204" pitchFamily="34" charset="0"/>
                        </a:rPr>
                        <a:t>Effekt</a:t>
                      </a:r>
                    </a:p>
                  </a:txBody>
                  <a:tcPr anchor="ctr"/>
                </a:tc>
                <a:extLst>
                  <a:ext uri="{0D108BD9-81ED-4DB2-BD59-A6C34878D82A}">
                    <a16:rowId xmlns:a16="http://schemas.microsoft.com/office/drawing/2014/main" val="1365595738"/>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Strukturelle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Muskelfaserquerschnitt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Sehnenquerschnitt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Knochenmasse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en-CH" sz="1600" b="1" dirty="0">
                          <a:solidFill>
                            <a:schemeClr val="tx1"/>
                          </a:solidFill>
                          <a:latin typeface="Arial" panose="020B0604020202020204" pitchFamily="34" charset="0"/>
                          <a:cs typeface="Arial" panose="020B0604020202020204" pitchFamily="34" charset="0"/>
                        </a:rPr>
                        <a:t>Psyche</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Erscheinungsbild</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Selbstsicherheit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Wohlbefinden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Gesundheit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Körpermasse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Stoffwechselaktivität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Haltung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Diabetes,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Blutdruck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Herz-Kreislauf-Erkrankung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Osteoporoserisiko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Disbalancen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en-CH" sz="1600" b="1" dirty="0">
                          <a:solidFill>
                            <a:schemeClr val="tx1"/>
                          </a:solidFill>
                          <a:latin typeface="Arial" panose="020B0604020202020204" pitchFamily="34" charset="0"/>
                          <a:cs typeface="Arial" panose="020B0604020202020204" pitchFamily="34" charset="0"/>
                        </a:rPr>
                        <a:t>Funktionelle Anpassungen</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Faserrekrutierung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Synchronisation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intermuskuläre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Koordination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mechanische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Muskelleistung</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Tonusregulation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aktive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Beweglichkeit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Motorik</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Zielmotorik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Technik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Effizienz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Ökonomie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Stützmotorik</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Gelenkstabilität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Rumpfstabilität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Alltag</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Alltagstauglichkeit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Freizeitsport-Tauglichkeit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Lebensqualität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Schnellkraft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Reaktivkraft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Kraftausdauer</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Belastungstoleranz</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Verletzungsprophylaxe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AAE05971-25D3-45A6-9F02-73708CC4C46C}"/>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Ziele und Effekte des Krafttrainings</a:t>
            </a:r>
          </a:p>
        </p:txBody>
      </p:sp>
      <p:sp>
        <p:nvSpPr>
          <p:cNvPr id="2" name="SeitenzahlBenutzerdefiniert">
            <a:extLst>
              <a:ext uri="{FF2B5EF4-FFF2-40B4-BE49-F238E27FC236}">
                <a16:creationId xmlns:a16="http://schemas.microsoft.com/office/drawing/2014/main" id="{834BA05B-7A30-55C0-EFE4-1366D40DE7D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21223282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1C35048E-D18C-4F9B-BCDD-9A2CD5854148}"/>
              </a:ext>
            </a:extLst>
          </p:cNvPr>
          <p:cNvGraphicFramePr>
            <a:graphicFrameLocks noGrp="1"/>
          </p:cNvGraphicFramePr>
          <p:nvPr>
            <p:extLst>
              <p:ext uri="{D42A27DB-BD31-4B8C-83A1-F6EECF244321}">
                <p14:modId xmlns:p14="http://schemas.microsoft.com/office/powerpoint/2010/main" val="3977287294"/>
              </p:ext>
            </p:extLst>
          </p:nvPr>
        </p:nvGraphicFramePr>
        <p:xfrm>
          <a:off x="623392" y="1620897"/>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pPr algn="l"/>
                      <a:r>
                        <a:rPr lang="de-CH" sz="1600" b="1" dirty="0" err="1"/>
                        <a:t>Système</a:t>
                      </a:r>
                      <a:endParaRPr lang="de-CH" sz="1600" dirty="0"/>
                    </a:p>
                  </a:txBody>
                  <a:tcPr anchor="ctr"/>
                </a:tc>
                <a:tc>
                  <a:txBody>
                    <a:bodyPr/>
                    <a:lstStyle/>
                    <a:p>
                      <a:pPr algn="l"/>
                      <a:r>
                        <a:rPr lang="de-CH" sz="1600" b="1" dirty="0"/>
                        <a:t>Effet</a:t>
                      </a:r>
                      <a:endParaRPr lang="de-CH" sz="1600" dirty="0"/>
                    </a:p>
                  </a:txBody>
                  <a:tcPr anchor="ctr"/>
                </a:tc>
                <a:extLst>
                  <a:ext uri="{0D108BD9-81ED-4DB2-BD59-A6C34878D82A}">
                    <a16:rowId xmlns:a16="http://schemas.microsoft.com/office/drawing/2014/main" val="1365595738"/>
                  </a:ext>
                </a:extLst>
              </a:tr>
              <a:tr h="544539">
                <a:tc>
                  <a:txBody>
                    <a:bodyPr/>
                    <a:lstStyle/>
                    <a:p>
                      <a:pPr algn="l"/>
                      <a:r>
                        <a:rPr lang="de-CH" sz="1600" b="1" dirty="0" err="1"/>
                        <a:t>Adaptations</a:t>
                      </a:r>
                      <a:r>
                        <a:rPr lang="de-CH" sz="1600" b="1" dirty="0"/>
                        <a:t> </a:t>
                      </a:r>
                      <a:r>
                        <a:rPr lang="de-CH" sz="1600" b="1" dirty="0" err="1"/>
                        <a:t>structurelles</a:t>
                      </a:r>
                      <a:endParaRPr lang="de-CH" sz="1600" dirty="0"/>
                    </a:p>
                  </a:txBody>
                  <a:tcPr anchor="ctr"/>
                </a:tc>
                <a:tc>
                  <a:txBody>
                    <a:bodyPr/>
                    <a:lstStyle/>
                    <a:p>
                      <a:pPr algn="l"/>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section transversale des fibres 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section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transversale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tendon ↑, </a:t>
                      </a:r>
                    </a:p>
                    <a:p>
                      <a:pPr algn="l"/>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osseuse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pPr algn="l"/>
                      <a:r>
                        <a:rPr lang="de-CH" sz="1600" b="1" dirty="0" err="1"/>
                        <a:t>Psyché</a:t>
                      </a:r>
                      <a:endParaRPr lang="de-CH" sz="1600" dirty="0"/>
                    </a:p>
                  </a:txBody>
                  <a:tcPr anchor="ctr"/>
                </a:tc>
                <a:tc>
                  <a:txBody>
                    <a:bodyPr/>
                    <a:lstStyle/>
                    <a:p>
                      <a:pPr algn="l"/>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apparence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assurance ↑, bien-</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être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pPr algn="l"/>
                      <a:r>
                        <a:rPr lang="de-CH" sz="1600" b="1" dirty="0"/>
                        <a:t>Santé</a:t>
                      </a:r>
                      <a:endParaRPr lang="de-CH" sz="1600" dirty="0"/>
                    </a:p>
                  </a:txBody>
                  <a:tcPr anchor="ctr"/>
                </a:tc>
                <a:tc>
                  <a:txBody>
                    <a:bodyPr/>
                    <a:lstStyle/>
                    <a:p>
                      <a:pPr algn="l"/>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masse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activité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métabolique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posture/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diabète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pression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artérielle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maladie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br>
                        <a:rPr lang="en-GB" sz="16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d'ostéoporose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déséquilibres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neuromusculaires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pPr algn="l"/>
                      <a:r>
                        <a:rPr lang="de-CH" sz="1600" b="1" dirty="0" err="1"/>
                        <a:t>Adaptations</a:t>
                      </a:r>
                      <a:r>
                        <a:rPr lang="de-CH" sz="1600" b="1" dirty="0"/>
                        <a:t> </a:t>
                      </a:r>
                      <a:r>
                        <a:rPr lang="de-CH" sz="1600" b="1" dirty="0" err="1"/>
                        <a:t>fonctionnelles</a:t>
                      </a:r>
                      <a:endParaRPr lang="de-CH" sz="1600" dirty="0"/>
                    </a:p>
                  </a:txBody>
                  <a:tcPr anchor="ctr"/>
                </a:tc>
                <a:tc>
                  <a:txBody>
                    <a:bodyPr/>
                    <a:lstStyle/>
                    <a:p>
                      <a:pPr algn="l"/>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recrutement</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fibres ↑, synchronisation ↑, coordination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performance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mécanique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régulation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du tonus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active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pPr algn="l"/>
                      <a:r>
                        <a:rPr lang="de-CH" sz="1600" b="1" dirty="0" err="1"/>
                        <a:t>Motricité</a:t>
                      </a:r>
                      <a:endParaRPr lang="de-CH" sz="1600" dirty="0"/>
                    </a:p>
                  </a:txBody>
                  <a:tcPr anchor="ctr"/>
                </a:tc>
                <a:tc>
                  <a:txBody>
                    <a:bodyPr/>
                    <a:lstStyle/>
                    <a:p>
                      <a:pPr algn="l"/>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Technique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efficacité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économie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pPr algn="l"/>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soutien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articulaire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la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coque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pPr algn="l"/>
                      <a:r>
                        <a:rPr lang="de-CH" sz="1600" b="1" dirty="0" err="1"/>
                        <a:t>Vie</a:t>
                      </a:r>
                      <a:r>
                        <a:rPr lang="de-CH" sz="1600" b="1" dirty="0"/>
                        <a:t> </a:t>
                      </a:r>
                      <a:r>
                        <a:rPr lang="de-CH" sz="1600" b="1" dirty="0" err="1"/>
                        <a:t>quotidienne</a:t>
                      </a:r>
                      <a:endParaRPr lang="de-CH" sz="1600" dirty="0"/>
                    </a:p>
                  </a:txBody>
                  <a:tcPr anchor="ctr"/>
                </a:tc>
                <a:tc>
                  <a:txBody>
                    <a:bodyPr/>
                    <a:lstStyle/>
                    <a:p>
                      <a:pPr algn="l"/>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aptitude à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l'usage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quotidien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fr-FR" sz="1600" b="0" i="0" u="none" strike="noStrike" kern="1200" dirty="0">
                          <a:solidFill>
                            <a:schemeClr val="dk1"/>
                          </a:solidFill>
                          <a:effectLst/>
                          <a:latin typeface="Arial" panose="020B0604020202020204" pitchFamily="34" charset="0"/>
                          <a:ea typeface="+mn-ea"/>
                          <a:cs typeface="Arial" panose="020B0604020202020204" pitchFamily="34" charset="0"/>
                        </a:rPr>
                        <a:t>adapté aux sports de loisirs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br>
                        <a:rPr lang="en-GB" sz="16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 vie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pPr algn="l"/>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pPr algn="l"/>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maximale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rapide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/force explosive ↑, force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réactive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endurance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tolérance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aux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contraintes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prévention</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des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blessures</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2A879ED-F5D6-43C7-8AD6-C38D025C7C2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fr-FR" sz="2800" b="0" kern="0" dirty="0">
                <a:latin typeface="Arial" panose="020B0604020202020204" pitchFamily="34" charset="0"/>
                <a:cs typeface="Arial" panose="020B0604020202020204" pitchFamily="34" charset="0"/>
              </a:rPr>
              <a:t>Objectifs et effets de l'entraînement de la force</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93850758-F692-3BBB-76AA-25105AE30E1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22519604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7E01C067-89FB-4BA3-88F7-E69339E62FDB}"/>
              </a:ext>
            </a:extLst>
          </p:cNvPr>
          <p:cNvGraphicFramePr>
            <a:graphicFrameLocks noGrp="1"/>
          </p:cNvGraphicFramePr>
          <p:nvPr>
            <p:extLst>
              <p:ext uri="{D42A27DB-BD31-4B8C-83A1-F6EECF244321}">
                <p14:modId xmlns:p14="http://schemas.microsoft.com/office/powerpoint/2010/main" val="897520342"/>
              </p:ext>
            </p:extLst>
          </p:nvPr>
        </p:nvGraphicFramePr>
        <p:xfrm>
          <a:off x="623392" y="1628800"/>
          <a:ext cx="10873208" cy="4904447"/>
        </p:xfrm>
        <a:graphic>
          <a:graphicData uri="http://schemas.openxmlformats.org/drawingml/2006/table">
            <a:tbl>
              <a:tblPr firstRow="1" bandRow="1">
                <a:tableStyleId>{5C22544A-7EE6-4342-B048-85BDC9FD1C3A}</a:tableStyleId>
              </a:tblPr>
              <a:tblGrid>
                <a:gridCol w="2004480">
                  <a:extLst>
                    <a:ext uri="{9D8B030D-6E8A-4147-A177-3AD203B41FA5}">
                      <a16:colId xmlns:a16="http://schemas.microsoft.com/office/drawing/2014/main" val="702158614"/>
                    </a:ext>
                  </a:extLst>
                </a:gridCol>
                <a:gridCol w="8868728">
                  <a:extLst>
                    <a:ext uri="{9D8B030D-6E8A-4147-A177-3AD203B41FA5}">
                      <a16:colId xmlns:a16="http://schemas.microsoft.com/office/drawing/2014/main" val="3944734293"/>
                    </a:ext>
                  </a:extLst>
                </a:gridCol>
              </a:tblGrid>
              <a:tr h="401669">
                <a:tc>
                  <a:txBody>
                    <a:bodyPr/>
                    <a:lstStyle/>
                    <a:p>
                      <a:r>
                        <a:rPr lang="de-CH" sz="1600" b="1" dirty="0" err="1"/>
                        <a:t>Sistema</a:t>
                      </a:r>
                      <a:endParaRPr lang="de-CH" sz="1600" dirty="0"/>
                    </a:p>
                  </a:txBody>
                  <a:tcPr anchor="ctr"/>
                </a:tc>
                <a:tc>
                  <a:txBody>
                    <a:bodyPr/>
                    <a:lstStyle/>
                    <a:p>
                      <a:r>
                        <a:rPr lang="de-CH" sz="1600" b="1" dirty="0" err="1"/>
                        <a:t>Effetto</a:t>
                      </a:r>
                      <a:endParaRPr lang="de-CH" sz="1600" dirty="0"/>
                    </a:p>
                  </a:txBody>
                  <a:tcPr anchor="ctr"/>
                </a:tc>
                <a:extLst>
                  <a:ext uri="{0D108BD9-81ED-4DB2-BD59-A6C34878D82A}">
                    <a16:rowId xmlns:a16="http://schemas.microsoft.com/office/drawing/2014/main" val="1365595738"/>
                  </a:ext>
                </a:extLst>
              </a:tr>
              <a:tr h="544539">
                <a:tc>
                  <a:txBody>
                    <a:bodyPr/>
                    <a:lstStyle/>
                    <a:p>
                      <a:r>
                        <a:rPr lang="de-CH" sz="1600" b="1" dirty="0" err="1"/>
                        <a:t>Adeguamenti</a:t>
                      </a:r>
                      <a:r>
                        <a:rPr lang="de-CH" sz="1600" b="1" dirty="0"/>
                        <a:t> </a:t>
                      </a:r>
                      <a:r>
                        <a:rPr lang="de-CH" sz="1600" b="1" dirty="0" err="1"/>
                        <a:t>strutturali</a:t>
                      </a:r>
                      <a:endParaRPr lang="de-CH" sz="1600" dirty="0"/>
                    </a:p>
                  </a:txBody>
                  <a:tcPr anchor="ctr"/>
                </a:tc>
                <a:tc>
                  <a:txBody>
                    <a:bodyPr/>
                    <a:lstStyle/>
                    <a:p>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sezione trasversale delle fibre 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trasversale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tendine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ossea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35558">
                <a:tc>
                  <a:txBody>
                    <a:bodyPr/>
                    <a:lstStyle/>
                    <a:p>
                      <a:r>
                        <a:rPr lang="de-CH" sz="1600" b="1" dirty="0" err="1"/>
                        <a:t>Psiche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aspetto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sicurezza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sé</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benessere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782568">
                <a:tc>
                  <a:txBody>
                    <a:bodyPr/>
                    <a:lstStyle/>
                    <a:p>
                      <a:r>
                        <a:rPr lang="de-CH" sz="1600" b="1" dirty="0"/>
                        <a:t>Salute</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corporea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metabolica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tenuta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statica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lesioni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diabete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pressione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sanguigna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malattia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cardiovascolare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rischio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osteoporosi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br>
                        <a:rPr lang="en-GB" sz="16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squilibri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neuromuscolari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782568">
                <a:tc>
                  <a:txBody>
                    <a:bodyPr/>
                    <a:lstStyle/>
                    <a:p>
                      <a:r>
                        <a:rPr lang="de-CH" sz="1600" b="1" dirty="0" err="1"/>
                        <a:t>Adattamenti</a:t>
                      </a:r>
                      <a:r>
                        <a:rPr lang="de-CH" sz="1600" b="1" dirty="0"/>
                        <a:t> </a:t>
                      </a:r>
                      <a:r>
                        <a:rPr lang="de-CH" sz="1600" b="1" dirty="0" err="1"/>
                        <a:t>funzionali</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reclutamento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fibre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sincronizzazione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coordinazione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intermuscolare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prestazione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muscolare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meccanica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regolazione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sensomotricità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44539">
                <a:tc>
                  <a:txBody>
                    <a:bodyPr/>
                    <a:lstStyle/>
                    <a:p>
                      <a:r>
                        <a:rPr lang="de-CH" sz="1600" b="1" dirty="0" err="1"/>
                        <a:t>Motricità</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fine: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tecnica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efficienza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economia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p>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motricità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di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sostegno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articolare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stabilità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dello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scafo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44539">
                <a:tc>
                  <a:txBody>
                    <a:bodyPr/>
                    <a:lstStyle/>
                    <a:p>
                      <a:r>
                        <a:rPr lang="de-CH" sz="1600" b="1" dirty="0"/>
                        <a:t>Vita </a:t>
                      </a:r>
                      <a:r>
                        <a:rPr lang="de-CH" sz="1600" b="1" dirty="0" err="1"/>
                        <a:t>quotidiana</a:t>
                      </a:r>
                      <a:endParaRPr lang="de-CH" sz="1600" dirty="0"/>
                    </a:p>
                  </a:txBody>
                  <a:tcPr anchor="ctr"/>
                </a:tc>
                <a:tc>
                  <a:txBody>
                    <a:bodyPr/>
                    <a:lstStyle/>
                    <a:p>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idoneità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all'uso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quotidiano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it-IT" sz="1600" b="0" i="0" u="none" strike="noStrike" kern="1200" dirty="0">
                          <a:solidFill>
                            <a:schemeClr val="dk1"/>
                          </a:solidFill>
                          <a:effectLst/>
                          <a:latin typeface="Arial" panose="020B0604020202020204" pitchFamily="34" charset="0"/>
                          <a:ea typeface="+mn-ea"/>
                          <a:cs typeface="Arial" panose="020B0604020202020204" pitchFamily="34" charset="0"/>
                        </a:rPr>
                        <a:t>idoneità per lo sport ricreativo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br>
                        <a:rPr lang="en-GB" sz="16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qualità</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della vita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44539">
                <a:tc>
                  <a:txBody>
                    <a:bodyPr/>
                    <a:lstStyle/>
                    <a:p>
                      <a:r>
                        <a:rPr lang="en-CH" sz="1600" b="1" dirty="0">
                          <a:solidFill>
                            <a:schemeClr val="tx1"/>
                          </a:solidFill>
                          <a:latin typeface="Arial" panose="020B0604020202020204" pitchFamily="34" charset="0"/>
                          <a:cs typeface="Arial" panose="020B0604020202020204" pitchFamily="34" charset="0"/>
                        </a:rPr>
                        <a:t>Sport</a:t>
                      </a:r>
                    </a:p>
                  </a:txBody>
                  <a:tcPr anchor="ctr"/>
                </a:tc>
                <a:tc>
                  <a:txBody>
                    <a:bodyPr/>
                    <a:lstStyle/>
                    <a:p>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massima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veloce/</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potenza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esplosiva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forza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reattiva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resistenza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tolleranza</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al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carico</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prevenzione</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degli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600" b="0" i="0" u="none" strike="noStrike" kern="1200" dirty="0" err="1">
                          <a:solidFill>
                            <a:schemeClr val="dk1"/>
                          </a:solidFill>
                          <a:effectLst/>
                          <a:latin typeface="Arial" panose="020B0604020202020204" pitchFamily="34" charset="0"/>
                          <a:ea typeface="+mn-ea"/>
                          <a:cs typeface="Arial" panose="020B0604020202020204" pitchFamily="34" charset="0"/>
                        </a:rPr>
                        <a:t>infortuni</a:t>
                      </a:r>
                      <a:r>
                        <a:rPr lang="en-GB" sz="1600" b="0" i="0" u="none" strike="noStrike" kern="1200" dirty="0">
                          <a:solidFill>
                            <a:schemeClr val="dk1"/>
                          </a:solidFill>
                          <a:effectLst/>
                          <a:latin typeface="Arial" panose="020B0604020202020204" pitchFamily="34" charset="0"/>
                          <a:ea typeface="+mn-ea"/>
                          <a:cs typeface="Arial" panose="020B0604020202020204" pitchFamily="34" charset="0"/>
                        </a:rPr>
                        <a:t> ↑</a:t>
                      </a:r>
                      <a:endParaRPr lang="en-CH"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BC28D263-644A-41C0-9EB2-D9DDAA25488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Obiettivi ed effetti dell'allenamento della forza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19C923B7-A014-5C42-D521-5E58D100A3E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27</a:t>
            </a:r>
            <a:endParaRPr lang="de-CH" sz="900" dirty="0"/>
          </a:p>
        </p:txBody>
      </p:sp>
    </p:spTree>
    <p:extLst>
      <p:ext uri="{BB962C8B-B14F-4D97-AF65-F5344CB8AC3E}">
        <p14:creationId xmlns:p14="http://schemas.microsoft.com/office/powerpoint/2010/main" val="3934318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BECAB427-F292-9E0F-D6C3-D81892B55853}"/>
              </a:ext>
            </a:extLst>
          </p:cNvPr>
          <p:cNvSpPr>
            <a:spLocks noGrp="1"/>
          </p:cNvSpPr>
          <p:nvPr>
            <p:ph type="title"/>
          </p:nvPr>
        </p:nvSpPr>
        <p:spPr>
          <a:xfrm>
            <a:off x="378984" y="336318"/>
            <a:ext cx="10481104" cy="946253"/>
          </a:xfrm>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Methodische Aspekte des Krafttrainings</a:t>
            </a:r>
            <a:endParaRPr lang="de-CH" dirty="0"/>
          </a:p>
        </p:txBody>
      </p:sp>
      <p:sp>
        <p:nvSpPr>
          <p:cNvPr id="13" name="Abgerundetes Rechteck 7">
            <a:extLst>
              <a:ext uri="{FF2B5EF4-FFF2-40B4-BE49-F238E27FC236}">
                <a16:creationId xmlns:a16="http://schemas.microsoft.com/office/drawing/2014/main" id="{0DAA4F69-4C15-EB06-A2BD-9E940078FDE3}"/>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en-GB" sz="1800" dirty="0">
                <a:solidFill>
                  <a:schemeClr val="tx1"/>
                </a:solidFill>
                <a:latin typeface="Arial" panose="020B0604020202020204" pitchFamily="34" charset="0"/>
                <a:cs typeface="Arial" panose="020B0604020202020204" pitchFamily="34" charset="0"/>
              </a:rPr>
              <a:t>Das </a:t>
            </a:r>
            <a:r>
              <a:rPr lang="en-GB" sz="1800" dirty="0" err="1">
                <a:solidFill>
                  <a:schemeClr val="tx1"/>
                </a:solidFill>
                <a:latin typeface="Arial" panose="020B0604020202020204" pitchFamily="34" charset="0"/>
                <a:cs typeface="Arial" panose="020B0604020202020204" pitchFamily="34" charset="0"/>
              </a:rPr>
              <a:t>Krafttraining</a:t>
            </a:r>
            <a:r>
              <a:rPr lang="en-GB" sz="1800" dirty="0">
                <a:solidFill>
                  <a:schemeClr val="tx1"/>
                </a:solidFill>
                <a:latin typeface="Arial" panose="020B0604020202020204" pitchFamily="34" charset="0"/>
                <a:cs typeface="Arial" panose="020B0604020202020204" pitchFamily="34" charset="0"/>
              </a:rPr>
              <a:t> muss </a:t>
            </a:r>
            <a:r>
              <a:rPr lang="en-GB" sz="1800" dirty="0" err="1">
                <a:solidFill>
                  <a:schemeClr val="tx1"/>
                </a:solidFill>
                <a:latin typeface="Arial" panose="020B0604020202020204" pitchFamily="34" charset="0"/>
                <a:cs typeface="Arial" panose="020B0604020202020204" pitchFamily="34" charset="0"/>
              </a:rPr>
              <a:t>systematisch</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aufgebaut</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werden</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Rumpf</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Gelenkstabilität</a:t>
            </a:r>
            <a:r>
              <a:rPr lang="en-GB" sz="1800" dirty="0">
                <a:solidFill>
                  <a:schemeClr val="tx1"/>
                </a:solidFill>
                <a:latin typeface="Arial" panose="020B0604020202020204" pitchFamily="34" charset="0"/>
                <a:cs typeface="Arial" panose="020B0604020202020204" pitchFamily="34" charset="0"/>
              </a:rPr>
              <a:t>, die </a:t>
            </a:r>
            <a:r>
              <a:rPr lang="en-GB" sz="1800" dirty="0" err="1">
                <a:solidFill>
                  <a:schemeClr val="tx1"/>
                </a:solidFill>
                <a:latin typeface="Arial" panose="020B0604020202020204" pitchFamily="34" charset="0"/>
                <a:cs typeface="Arial" panose="020B0604020202020204" pitchFamily="34" charset="0"/>
              </a:rPr>
              <a:t>Belastungstoleranz</a:t>
            </a:r>
            <a:r>
              <a:rPr lang="en-GB" sz="1800" dirty="0">
                <a:solidFill>
                  <a:schemeClr val="tx1"/>
                </a:solidFill>
                <a:latin typeface="Arial" panose="020B0604020202020204" pitchFamily="34" charset="0"/>
                <a:cs typeface="Arial" panose="020B0604020202020204" pitchFamily="34" charset="0"/>
              </a:rPr>
              <a:t> der </a:t>
            </a:r>
            <a:r>
              <a:rPr lang="en-GB" sz="1800" dirty="0" err="1">
                <a:solidFill>
                  <a:schemeClr val="tx1"/>
                </a:solidFill>
                <a:latin typeface="Arial" panose="020B0604020202020204" pitchFamily="34" charset="0"/>
                <a:cs typeface="Arial" panose="020B0604020202020204" pitchFamily="34" charset="0"/>
              </a:rPr>
              <a:t>Knochen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Sehnen</a:t>
            </a:r>
            <a:r>
              <a:rPr lang="en-GB" sz="1800" dirty="0">
                <a:solidFill>
                  <a:schemeClr val="tx1"/>
                </a:solidFill>
                <a:latin typeface="Arial" panose="020B0604020202020204" pitchFamily="34" charset="0"/>
                <a:cs typeface="Arial" panose="020B0604020202020204" pitchFamily="34" charset="0"/>
              </a:rPr>
              <a:t> und </a:t>
            </a:r>
            <a:r>
              <a:rPr lang="en-GB" sz="1800" dirty="0" err="1">
                <a:solidFill>
                  <a:schemeClr val="tx1"/>
                </a:solidFill>
                <a:latin typeface="Arial" panose="020B0604020202020204" pitchFamily="34" charset="0"/>
                <a:cs typeface="Arial" panose="020B0604020202020204" pitchFamily="34" charset="0"/>
              </a:rPr>
              <a:t>Bänder</a:t>
            </a:r>
            <a:r>
              <a:rPr lang="en-GB" sz="1800" dirty="0">
                <a:solidFill>
                  <a:schemeClr val="tx1"/>
                </a:solidFill>
                <a:latin typeface="Arial" panose="020B0604020202020204" pitchFamily="34" charset="0"/>
                <a:cs typeface="Arial" panose="020B0604020202020204" pitchFamily="34" charset="0"/>
              </a:rPr>
              <a:t>, die intra- und </a:t>
            </a:r>
            <a:r>
              <a:rPr lang="en-GB" sz="1800" dirty="0" err="1">
                <a:solidFill>
                  <a:schemeClr val="tx1"/>
                </a:solidFill>
                <a:latin typeface="Arial" panose="020B0604020202020204" pitchFamily="34" charset="0"/>
                <a:cs typeface="Arial" panose="020B0604020202020204" pitchFamily="34" charset="0"/>
              </a:rPr>
              <a:t>intermuskuläre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Koordination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sind</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im</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Alltag</a:t>
            </a:r>
            <a:r>
              <a:rPr lang="en-GB" sz="1800" dirty="0">
                <a:solidFill>
                  <a:schemeClr val="tx1"/>
                </a:solidFill>
                <a:latin typeface="Arial" panose="020B0604020202020204" pitchFamily="34" charset="0"/>
                <a:cs typeface="Arial" panose="020B0604020202020204" pitchFamily="34" charset="0"/>
              </a:rPr>
              <a:t> und in den </a:t>
            </a:r>
            <a:r>
              <a:rPr lang="en-GB" sz="1800" dirty="0" err="1">
                <a:solidFill>
                  <a:schemeClr val="tx1"/>
                </a:solidFill>
                <a:latin typeface="Arial" panose="020B0604020202020204" pitchFamily="34" charset="0"/>
                <a:cs typeface="Arial" panose="020B0604020202020204" pitchFamily="34" charset="0"/>
              </a:rPr>
              <a:t>meisten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Sportarten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wichtiger</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als</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eine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grosse</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Muskelmasse</a:t>
            </a:r>
            <a:r>
              <a:rPr lang="en-GB" sz="1800" dirty="0">
                <a:solidFill>
                  <a:schemeClr val="tx1"/>
                </a:solidFill>
                <a:latin typeface="Arial" panose="020B0604020202020204" pitchFamily="34" charset="0"/>
                <a:cs typeface="Arial" panose="020B0604020202020204" pitchFamily="34" charset="0"/>
              </a:rPr>
              <a:t>.</a:t>
            </a:r>
            <a:endParaRPr lang="en-GB" sz="1800" b="1" dirty="0">
              <a:solidFill>
                <a:schemeClr val="tx1"/>
              </a:solidFill>
              <a:latin typeface="Arial" panose="020B0604020202020204" pitchFamily="34" charset="0"/>
              <a:cs typeface="Arial" panose="020B0604020202020204" pitchFamily="34" charset="0"/>
            </a:endParaRPr>
          </a:p>
        </p:txBody>
      </p:sp>
      <p:pic>
        <p:nvPicPr>
          <p:cNvPr id="14" name="Picture 3">
            <a:extLst>
              <a:ext uri="{FF2B5EF4-FFF2-40B4-BE49-F238E27FC236}">
                <a16:creationId xmlns:a16="http://schemas.microsoft.com/office/drawing/2014/main" id="{F1E81620-E223-BA36-CE0A-8510DDFBB613}"/>
              </a:ext>
            </a:extLst>
          </p:cNvPr>
          <p:cNvPicPr>
            <a:picLocks noChangeAspect="1"/>
          </p:cNvPicPr>
          <p:nvPr/>
        </p:nvPicPr>
        <p:blipFill>
          <a:blip r:embed="rId3"/>
          <a:stretch>
            <a:fillRect/>
          </a:stretch>
        </p:blipFill>
        <p:spPr>
          <a:xfrm>
            <a:off x="623392" y="3212975"/>
            <a:ext cx="5100202" cy="3028245"/>
          </a:xfrm>
          <a:prstGeom prst="rect">
            <a:avLst/>
          </a:prstGeom>
        </p:spPr>
      </p:pic>
      <p:sp>
        <p:nvSpPr>
          <p:cNvPr id="15" name="TextBox 4">
            <a:extLst>
              <a:ext uri="{FF2B5EF4-FFF2-40B4-BE49-F238E27FC236}">
                <a16:creationId xmlns:a16="http://schemas.microsoft.com/office/drawing/2014/main" id="{C03D7D30-E348-BBA2-05B7-9298225EC0BE}"/>
              </a:ext>
            </a:extLst>
          </p:cNvPr>
          <p:cNvSpPr txBox="1"/>
          <p:nvPr/>
        </p:nvSpPr>
        <p:spPr>
          <a:xfrm>
            <a:off x="561975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Jahre: Belastungsfähigkeit via Umfang erhöhen, Bewegungsabläufe Hanteltraining erlerne</a:t>
            </a:r>
            <a:r>
              <a:rPr lang="en-GB" altLang="de-DE" sz="1800" dirty="0">
                <a:latin typeface="Arial" pitchFamily="34" charset="0"/>
              </a:rPr>
              <a:t>n</a:t>
            </a:r>
            <a:endParaRPr lang="en-GB" sz="1800" dirty="0"/>
          </a:p>
          <a:p>
            <a:pPr marL="285750" indent="-285750">
              <a:spcAft>
                <a:spcPts val="0"/>
              </a:spcAft>
              <a:buClr>
                <a:schemeClr val="accent1"/>
              </a:buClr>
              <a:buFont typeface="Wingdings" pitchFamily="2" charset="2"/>
              <a:buChar char="§"/>
            </a:pPr>
            <a:r>
              <a:rPr lang="de-DE" altLang="de-DE" sz="1800" dirty="0">
                <a:latin typeface="Arial" pitchFamily="34" charset="0"/>
              </a:rPr>
              <a:t>13-15 Jahre: Haltung und Belastungsfähigkeit erarbeiten </a:t>
            </a:r>
          </a:p>
          <a:p>
            <a:pPr marL="284400">
              <a:spcAft>
                <a:spcPts val="600"/>
              </a:spcAft>
              <a:buClr>
                <a:schemeClr val="accent1"/>
              </a:buClr>
            </a:pPr>
            <a:r>
              <a:rPr lang="de-DE" altLang="de-DE" sz="1800" dirty="0">
                <a:latin typeface="Arial" pitchFamily="34" charset="0"/>
              </a:rPr>
              <a:t>(Stabilität: </a:t>
            </a:r>
            <a:r>
              <a:rPr lang="de-DE" altLang="de-DE" sz="1800" dirty="0" err="1">
                <a:latin typeface="Arial" pitchFamily="34" charset="0"/>
              </a:rPr>
              <a:t>Fussgelenke</a:t>
            </a:r>
            <a:r>
              <a:rPr lang="de-DE" altLang="de-DE" sz="1800" dirty="0">
                <a:latin typeface="Arial" pitchFamily="34" charset="0"/>
              </a:rPr>
              <a:t>, Becken, Schultern)</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Jahre: vielseitige Kräftigung, Haltung (Turnen)</a:t>
            </a:r>
            <a:endParaRPr lang="en-GB" sz="1800" dirty="0"/>
          </a:p>
        </p:txBody>
      </p:sp>
      <p:sp>
        <p:nvSpPr>
          <p:cNvPr id="2" name="SeitenzahlBenutzerdefiniert">
            <a:extLst>
              <a:ext uri="{FF2B5EF4-FFF2-40B4-BE49-F238E27FC236}">
                <a16:creationId xmlns:a16="http://schemas.microsoft.com/office/drawing/2014/main" id="{26EBAF0E-B1DB-FF03-7FAB-6B223A0D302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423583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0800E-25C4-774B-D6E2-7937B2615040}"/>
            </a:ext>
          </a:extLst>
        </p:cNvPr>
        <p:cNvGrpSpPr/>
        <p:nvPr/>
      </p:nvGrpSpPr>
      <p:grpSpPr>
        <a:xfrm>
          <a:off x="0" y="0"/>
          <a:ext cx="0" cy="0"/>
          <a:chOff x="0" y="0"/>
          <a:chExt cx="0" cy="0"/>
        </a:xfrm>
      </p:grpSpPr>
      <p:pic>
        <p:nvPicPr>
          <p:cNvPr id="6" name="Grafik 5" descr="Ein Bild, das Text, Screenshot, Schrift, Reihe enthält.&#10;&#10;KI-generierte Inhalte können fehlerhaft sein.">
            <a:extLst>
              <a:ext uri="{FF2B5EF4-FFF2-40B4-BE49-F238E27FC236}">
                <a16:creationId xmlns:a16="http://schemas.microsoft.com/office/drawing/2014/main" id="{C1B74FC0-98AA-D8EA-125C-F48404F6B562}"/>
              </a:ext>
            </a:extLst>
          </p:cNvPr>
          <p:cNvPicPr>
            <a:picLocks/>
          </p:cNvPicPr>
          <p:nvPr/>
        </p:nvPicPr>
        <p:blipFill>
          <a:blip r:embed="rId3">
            <a:alphaModFix/>
            <a:extLst>
              <a:ext uri="{28A0092B-C50C-407E-A947-70E740481C1C}">
                <a14:useLocalDpi xmlns:a14="http://schemas.microsoft.com/office/drawing/2010/main" val="0"/>
              </a:ext>
            </a:extLst>
          </a:blip>
          <a:stretch>
            <a:fillRect/>
          </a:stretch>
        </p:blipFill>
        <p:spPr>
          <a:xfrm>
            <a:off x="583200" y="3084798"/>
            <a:ext cx="6149302" cy="3284597"/>
          </a:xfrm>
          <a:prstGeom prst="rect">
            <a:avLst/>
          </a:prstGeom>
        </p:spPr>
      </p:pic>
      <p:sp>
        <p:nvSpPr>
          <p:cNvPr id="8" name="Abgerundetes Rechteck 7">
            <a:extLst>
              <a:ext uri="{FF2B5EF4-FFF2-40B4-BE49-F238E27FC236}">
                <a16:creationId xmlns:a16="http://schemas.microsoft.com/office/drawing/2014/main" id="{3199FED3-1D89-8BD6-1305-6BEAB6BE6987}"/>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b="0" i="0" dirty="0">
                <a:solidFill>
                  <a:srgbClr val="1D1D1D"/>
                </a:solidFill>
                <a:effectLst/>
                <a:latin typeface="+mj-lt"/>
              </a:rPr>
              <a:t>L'entraînement de la </a:t>
            </a:r>
            <a:r>
              <a:rPr lang="de-CH" sz="1600" b="0" i="0" dirty="0" err="1">
                <a:solidFill>
                  <a:srgbClr val="1D1D1D"/>
                </a:solidFill>
                <a:effectLst/>
                <a:latin typeface="+mj-lt"/>
              </a:rPr>
              <a:t>force</a:t>
            </a:r>
            <a:r>
              <a:rPr lang="de-CH" sz="1600" b="0" i="0" dirty="0">
                <a:solidFill>
                  <a:srgbClr val="1D1D1D"/>
                </a:solidFill>
                <a:effectLst/>
                <a:latin typeface="+mj-lt"/>
              </a:rPr>
              <a:t> </a:t>
            </a:r>
            <a:r>
              <a:rPr lang="de-CH" sz="1600" b="0" i="0" dirty="0" err="1">
                <a:solidFill>
                  <a:srgbClr val="1D1D1D"/>
                </a:solidFill>
                <a:effectLst/>
                <a:latin typeface="+mj-lt"/>
              </a:rPr>
              <a:t>doit</a:t>
            </a:r>
            <a:r>
              <a:rPr lang="de-CH" sz="1600" b="0" i="0" dirty="0">
                <a:solidFill>
                  <a:srgbClr val="1D1D1D"/>
                </a:solidFill>
                <a:effectLst/>
                <a:latin typeface="+mj-lt"/>
              </a:rPr>
              <a:t> </a:t>
            </a:r>
            <a:r>
              <a:rPr lang="de-CH" sz="1600" b="0" i="0" dirty="0" err="1">
                <a:solidFill>
                  <a:srgbClr val="1D1D1D"/>
                </a:solidFill>
                <a:effectLst/>
                <a:latin typeface="+mj-lt"/>
              </a:rPr>
              <a:t>être</a:t>
            </a:r>
            <a:r>
              <a:rPr lang="de-CH" sz="1600" b="0" i="0" dirty="0">
                <a:solidFill>
                  <a:srgbClr val="1D1D1D"/>
                </a:solidFill>
                <a:effectLst/>
                <a:latin typeface="+mj-lt"/>
              </a:rPr>
              <a:t> </a:t>
            </a:r>
            <a:r>
              <a:rPr lang="de-CH" sz="1600" b="0" i="0" dirty="0" err="1">
                <a:solidFill>
                  <a:srgbClr val="1D1D1D"/>
                </a:solidFill>
                <a:effectLst/>
                <a:latin typeface="+mj-lt"/>
              </a:rPr>
              <a:t>systématiquement</a:t>
            </a:r>
            <a:r>
              <a:rPr lang="de-CH" sz="1600" b="0" i="0" dirty="0">
                <a:solidFill>
                  <a:srgbClr val="1D1D1D"/>
                </a:solidFill>
                <a:effectLst/>
                <a:latin typeface="+mj-lt"/>
              </a:rPr>
              <a:t> </a:t>
            </a:r>
            <a:r>
              <a:rPr lang="de-CH" sz="1600" b="0" i="0" dirty="0" err="1">
                <a:solidFill>
                  <a:srgbClr val="1D1D1D"/>
                </a:solidFill>
                <a:effectLst/>
                <a:latin typeface="+mj-lt"/>
              </a:rPr>
              <a:t>développée</a:t>
            </a:r>
            <a:r>
              <a:rPr lang="de-CH" sz="1600" b="0" i="0" dirty="0">
                <a:solidFill>
                  <a:srgbClr val="1D1D1D"/>
                </a:solidFill>
                <a:effectLst/>
                <a:latin typeface="+mj-lt"/>
              </a:rPr>
              <a:t>. La </a:t>
            </a:r>
            <a:r>
              <a:rPr lang="de-CH" sz="1600" b="0" i="0" dirty="0" err="1">
                <a:solidFill>
                  <a:srgbClr val="1D1D1D"/>
                </a:solidFill>
                <a:effectLst/>
                <a:latin typeface="+mj-lt"/>
              </a:rPr>
              <a:t>stabilité</a:t>
            </a:r>
            <a:r>
              <a:rPr lang="de-CH" sz="1600" b="0" i="0" dirty="0">
                <a:solidFill>
                  <a:srgbClr val="1D1D1D"/>
                </a:solidFill>
                <a:effectLst/>
                <a:latin typeface="+mj-lt"/>
              </a:rPr>
              <a:t> du </a:t>
            </a:r>
            <a:r>
              <a:rPr lang="de-CH" sz="1600" b="0" i="0" dirty="0" err="1">
                <a:solidFill>
                  <a:srgbClr val="1D1D1D"/>
                </a:solidFill>
                <a:effectLst/>
                <a:latin typeface="+mj-lt"/>
              </a:rPr>
              <a:t>tronc</a:t>
            </a:r>
            <a:r>
              <a:rPr lang="de-CH" sz="1600" b="0" i="0" dirty="0">
                <a:solidFill>
                  <a:srgbClr val="1D1D1D"/>
                </a:solidFill>
                <a:effectLst/>
                <a:latin typeface="+mj-lt"/>
              </a:rPr>
              <a:t> et des </a:t>
            </a:r>
            <a:r>
              <a:rPr lang="de-CH" sz="1600" b="0" i="0" dirty="0" err="1">
                <a:solidFill>
                  <a:srgbClr val="1D1D1D"/>
                </a:solidFill>
                <a:effectLst/>
                <a:latin typeface="+mj-lt"/>
              </a:rPr>
              <a:t>articulations</a:t>
            </a:r>
            <a:r>
              <a:rPr lang="de-CH" sz="1600" b="0" i="0" dirty="0">
                <a:solidFill>
                  <a:srgbClr val="1D1D1D"/>
                </a:solidFill>
                <a:effectLst/>
                <a:latin typeface="+mj-lt"/>
              </a:rPr>
              <a:t>, la </a:t>
            </a:r>
            <a:r>
              <a:rPr lang="de-CH" sz="1600" b="0" i="0" dirty="0" err="1">
                <a:solidFill>
                  <a:srgbClr val="1D1D1D"/>
                </a:solidFill>
                <a:effectLst/>
                <a:latin typeface="+mj-lt"/>
              </a:rPr>
              <a:t>tolérance</a:t>
            </a:r>
            <a:r>
              <a:rPr lang="de-CH" sz="1600" b="0" i="0" dirty="0">
                <a:solidFill>
                  <a:srgbClr val="1D1D1D"/>
                </a:solidFill>
                <a:effectLst/>
                <a:latin typeface="+mj-lt"/>
              </a:rPr>
              <a:t> à la </a:t>
            </a:r>
            <a:r>
              <a:rPr lang="de-CH" sz="1600" b="0" i="0" dirty="0" err="1">
                <a:solidFill>
                  <a:srgbClr val="1D1D1D"/>
                </a:solidFill>
                <a:effectLst/>
                <a:latin typeface="+mj-lt"/>
              </a:rPr>
              <a:t>charge</a:t>
            </a:r>
            <a:r>
              <a:rPr lang="de-CH" sz="1600" b="0" i="0" dirty="0">
                <a:solidFill>
                  <a:srgbClr val="1D1D1D"/>
                </a:solidFill>
                <a:effectLst/>
                <a:latin typeface="+mj-lt"/>
              </a:rPr>
              <a:t> des </a:t>
            </a:r>
            <a:r>
              <a:rPr lang="de-CH" sz="1600" b="0" i="0" dirty="0" err="1">
                <a:solidFill>
                  <a:srgbClr val="1D1D1D"/>
                </a:solidFill>
                <a:effectLst/>
                <a:latin typeface="+mj-lt"/>
              </a:rPr>
              <a:t>os</a:t>
            </a:r>
            <a:r>
              <a:rPr lang="de-CH" sz="1600" b="0" i="0" dirty="0">
                <a:solidFill>
                  <a:srgbClr val="1D1D1D"/>
                </a:solidFill>
                <a:effectLst/>
                <a:latin typeface="+mj-lt"/>
              </a:rPr>
              <a:t>, des </a:t>
            </a:r>
            <a:r>
              <a:rPr lang="de-CH" sz="1600" b="0" i="0" dirty="0" err="1">
                <a:solidFill>
                  <a:srgbClr val="1D1D1D"/>
                </a:solidFill>
                <a:effectLst/>
                <a:latin typeface="+mj-lt"/>
              </a:rPr>
              <a:t>muscles</a:t>
            </a:r>
            <a:r>
              <a:rPr lang="de-CH" sz="1600" b="0" i="0" dirty="0">
                <a:solidFill>
                  <a:srgbClr val="1D1D1D"/>
                </a:solidFill>
                <a:effectLst/>
                <a:latin typeface="+mj-lt"/>
              </a:rPr>
              <a:t>, des </a:t>
            </a:r>
            <a:r>
              <a:rPr lang="de-CH" sz="1600" b="0" i="0" dirty="0" err="1">
                <a:solidFill>
                  <a:srgbClr val="1D1D1D"/>
                </a:solidFill>
                <a:effectLst/>
                <a:latin typeface="+mj-lt"/>
              </a:rPr>
              <a:t>tendons</a:t>
            </a:r>
            <a:r>
              <a:rPr lang="de-CH" sz="1600" b="0" i="0" dirty="0">
                <a:solidFill>
                  <a:srgbClr val="1D1D1D"/>
                </a:solidFill>
                <a:effectLst/>
                <a:latin typeface="+mj-lt"/>
              </a:rPr>
              <a:t> et des </a:t>
            </a:r>
            <a:r>
              <a:rPr lang="de-CH" sz="1600" b="0" i="0" dirty="0" err="1">
                <a:solidFill>
                  <a:srgbClr val="1D1D1D"/>
                </a:solidFill>
                <a:effectLst/>
                <a:latin typeface="+mj-lt"/>
              </a:rPr>
              <a:t>ligaments</a:t>
            </a:r>
            <a:r>
              <a:rPr lang="de-CH" sz="1600" b="0" i="0" dirty="0">
                <a:solidFill>
                  <a:srgbClr val="1D1D1D"/>
                </a:solidFill>
                <a:effectLst/>
                <a:latin typeface="+mj-lt"/>
              </a:rPr>
              <a:t>, la </a:t>
            </a:r>
            <a:r>
              <a:rPr lang="de-CH" sz="1600" b="0" i="0" dirty="0" err="1">
                <a:solidFill>
                  <a:srgbClr val="1D1D1D"/>
                </a:solidFill>
                <a:effectLst/>
                <a:latin typeface="+mj-lt"/>
              </a:rPr>
              <a:t>coordination</a:t>
            </a:r>
            <a:r>
              <a:rPr lang="de-CH" sz="1600" b="0" i="0" dirty="0">
                <a:solidFill>
                  <a:srgbClr val="1D1D1D"/>
                </a:solidFill>
                <a:effectLst/>
                <a:latin typeface="+mj-lt"/>
              </a:rPr>
              <a:t> intra- et </a:t>
            </a:r>
            <a:r>
              <a:rPr lang="de-CH" sz="1600" b="0" i="0" dirty="0" err="1">
                <a:solidFill>
                  <a:srgbClr val="1D1D1D"/>
                </a:solidFill>
                <a:effectLst/>
                <a:latin typeface="+mj-lt"/>
              </a:rPr>
              <a:t>intermusculaire</a:t>
            </a:r>
            <a:r>
              <a:rPr lang="de-CH" sz="1600" b="0" i="0" dirty="0">
                <a:solidFill>
                  <a:srgbClr val="1D1D1D"/>
                </a:solidFill>
                <a:effectLst/>
                <a:latin typeface="+mj-lt"/>
              </a:rPr>
              <a:t> </a:t>
            </a:r>
            <a:r>
              <a:rPr lang="de-CH" sz="1600" b="0" i="0" dirty="0" err="1">
                <a:solidFill>
                  <a:srgbClr val="1D1D1D"/>
                </a:solidFill>
                <a:effectLst/>
                <a:latin typeface="+mj-lt"/>
              </a:rPr>
              <a:t>sont</a:t>
            </a:r>
            <a:r>
              <a:rPr lang="de-CH" sz="1600" b="0" i="0" dirty="0">
                <a:solidFill>
                  <a:srgbClr val="1D1D1D"/>
                </a:solidFill>
                <a:effectLst/>
                <a:latin typeface="+mj-lt"/>
              </a:rPr>
              <a:t> plus </a:t>
            </a:r>
            <a:r>
              <a:rPr lang="de-CH" sz="1600" b="0" i="0" dirty="0" err="1">
                <a:solidFill>
                  <a:srgbClr val="1D1D1D"/>
                </a:solidFill>
                <a:effectLst/>
                <a:latin typeface="+mj-lt"/>
              </a:rPr>
              <a:t>importantes</a:t>
            </a:r>
            <a:r>
              <a:rPr lang="de-CH" sz="1600" b="0" i="0" dirty="0">
                <a:solidFill>
                  <a:srgbClr val="1D1D1D"/>
                </a:solidFill>
                <a:effectLst/>
                <a:latin typeface="+mj-lt"/>
              </a:rPr>
              <a: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vie</a:t>
            </a:r>
            <a:r>
              <a:rPr lang="de-CH" sz="1600" b="0" i="0" dirty="0">
                <a:solidFill>
                  <a:srgbClr val="1D1D1D"/>
                </a:solidFill>
                <a:effectLst/>
                <a:latin typeface="+mj-lt"/>
              </a:rPr>
              <a:t> </a:t>
            </a:r>
            <a:r>
              <a:rPr lang="de-CH" sz="1600" b="0" i="0" dirty="0" err="1">
                <a:solidFill>
                  <a:srgbClr val="1D1D1D"/>
                </a:solidFill>
                <a:effectLst/>
                <a:latin typeface="+mj-lt"/>
              </a:rPr>
              <a:t>quotidienne</a:t>
            </a:r>
            <a:r>
              <a:rPr lang="de-CH" sz="1600" b="0" i="0" dirty="0">
                <a:solidFill>
                  <a:srgbClr val="1D1D1D"/>
                </a:solidFill>
                <a:effectLst/>
                <a:latin typeface="+mj-lt"/>
              </a:rPr>
              <a:t> et </a:t>
            </a:r>
            <a:r>
              <a:rPr lang="de-CH" sz="1600" b="0" i="0" dirty="0" err="1">
                <a:solidFill>
                  <a:srgbClr val="1D1D1D"/>
                </a:solidFill>
                <a:effectLst/>
                <a:latin typeface="+mj-lt"/>
              </a:rPr>
              <a:t>dans</a:t>
            </a:r>
            <a:r>
              <a:rPr lang="de-CH" sz="1600" b="0" i="0" dirty="0">
                <a:solidFill>
                  <a:srgbClr val="1D1D1D"/>
                </a:solidFill>
                <a:effectLst/>
                <a:latin typeface="+mj-lt"/>
              </a:rPr>
              <a:t> la </a:t>
            </a:r>
            <a:r>
              <a:rPr lang="de-CH" sz="1600" b="0" i="0" dirty="0" err="1">
                <a:solidFill>
                  <a:srgbClr val="1D1D1D"/>
                </a:solidFill>
                <a:effectLst/>
                <a:latin typeface="+mj-lt"/>
              </a:rPr>
              <a:t>plupart</a:t>
            </a:r>
            <a:r>
              <a:rPr lang="de-CH" sz="1600" b="0" i="0" dirty="0">
                <a:solidFill>
                  <a:srgbClr val="1D1D1D"/>
                </a:solidFill>
                <a:effectLst/>
                <a:latin typeface="+mj-lt"/>
              </a:rPr>
              <a:t> des </a:t>
            </a:r>
            <a:r>
              <a:rPr lang="de-CH" sz="1600" b="0" i="0" dirty="0" err="1">
                <a:solidFill>
                  <a:srgbClr val="1D1D1D"/>
                </a:solidFill>
                <a:effectLst/>
                <a:latin typeface="+mj-lt"/>
              </a:rPr>
              <a:t>sports</a:t>
            </a:r>
            <a:r>
              <a:rPr lang="de-CH" sz="1600" b="0" i="0" dirty="0">
                <a:solidFill>
                  <a:srgbClr val="1D1D1D"/>
                </a:solidFill>
                <a:effectLst/>
                <a:latin typeface="+mj-lt"/>
              </a:rPr>
              <a:t> </a:t>
            </a:r>
            <a:r>
              <a:rPr lang="de-CH" sz="1600" b="0" i="0" dirty="0" err="1">
                <a:solidFill>
                  <a:srgbClr val="1D1D1D"/>
                </a:solidFill>
                <a:effectLst/>
                <a:latin typeface="+mj-lt"/>
              </a:rPr>
              <a:t>qu'une</a:t>
            </a:r>
            <a:r>
              <a:rPr lang="de-CH" sz="1600" b="0" i="0" dirty="0">
                <a:solidFill>
                  <a:srgbClr val="1D1D1D"/>
                </a:solidFill>
                <a:effectLst/>
                <a:latin typeface="+mj-lt"/>
              </a:rPr>
              <a:t> </a:t>
            </a:r>
            <a:r>
              <a:rPr lang="de-CH" sz="1600" b="0" i="0" dirty="0" err="1">
                <a:solidFill>
                  <a:srgbClr val="1D1D1D"/>
                </a:solidFill>
                <a:effectLst/>
                <a:latin typeface="+mj-lt"/>
              </a:rPr>
              <a:t>masse</a:t>
            </a:r>
            <a:r>
              <a:rPr lang="de-CH" sz="1600" b="0" i="0" dirty="0">
                <a:solidFill>
                  <a:srgbClr val="1D1D1D"/>
                </a:solidFill>
                <a:effectLst/>
                <a:latin typeface="+mj-lt"/>
              </a:rPr>
              <a:t> musculaire </a:t>
            </a:r>
            <a:r>
              <a:rPr lang="de-CH" sz="1600" b="0" i="0" dirty="0" err="1">
                <a:solidFill>
                  <a:srgbClr val="1D1D1D"/>
                </a:solidFill>
                <a:effectLst/>
                <a:latin typeface="+mj-lt"/>
              </a:rPr>
              <a:t>importante</a:t>
            </a:r>
            <a:r>
              <a:rPr lang="de-CH" sz="1600" b="0" i="0" dirty="0">
                <a:solidFill>
                  <a:srgbClr val="1D1D1D"/>
                </a:solidFill>
                <a:effectLst/>
                <a:latin typeface="+mj-lt"/>
              </a:rPr>
              <a:t>.</a:t>
            </a:r>
            <a:endParaRPr lang="en-GB" sz="1800" b="1" dirty="0">
              <a:solidFill>
                <a:schemeClr val="tx1"/>
              </a:solidFill>
              <a:latin typeface="+mj-lt"/>
              <a:cs typeface="Arial" panose="020B0604020202020204" pitchFamily="34" charset="0"/>
            </a:endParaRPr>
          </a:p>
        </p:txBody>
      </p:sp>
      <p:sp>
        <p:nvSpPr>
          <p:cNvPr id="7" name="Titel 2">
            <a:extLst>
              <a:ext uri="{FF2B5EF4-FFF2-40B4-BE49-F238E27FC236}">
                <a16:creationId xmlns:a16="http://schemas.microsoft.com/office/drawing/2014/main" id="{3AC7D3D5-3027-4631-A236-4950ECBB925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9" name="TextBox 4">
            <a:extLst>
              <a:ext uri="{FF2B5EF4-FFF2-40B4-BE49-F238E27FC236}">
                <a16:creationId xmlns:a16="http://schemas.microsoft.com/office/drawing/2014/main" id="{EC36DF1C-01C8-4EC5-930D-1C0C28054529}"/>
              </a:ext>
            </a:extLst>
          </p:cNvPr>
          <p:cNvSpPr txBox="1"/>
          <p:nvPr/>
        </p:nvSpPr>
        <p:spPr>
          <a:xfrm>
            <a:off x="5619600" y="3911490"/>
            <a:ext cx="6372737" cy="1631216"/>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de-DE" altLang="de-DE" sz="1800" dirty="0">
                <a:latin typeface="Arial" pitchFamily="34" charset="0"/>
              </a:rPr>
              <a:t>15-16 ans: </a:t>
            </a:r>
            <a:r>
              <a:rPr lang="de-DE" altLang="de-DE" sz="1800" dirty="0" err="1">
                <a:latin typeface="Arial" pitchFamily="34" charset="0"/>
              </a:rPr>
              <a:t>augmenter</a:t>
            </a:r>
            <a:r>
              <a:rPr lang="de-DE" altLang="de-DE" sz="1800" dirty="0">
                <a:latin typeface="Arial" pitchFamily="34" charset="0"/>
              </a:rPr>
              <a: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latin typeface="Arial" pitchFamily="34" charset="0"/>
              </a:rPr>
              <a:t>, apprendre </a:t>
            </a:r>
            <a:r>
              <a:rPr lang="de-DE" altLang="de-DE" sz="1800" dirty="0" err="1">
                <a:latin typeface="Arial" pitchFamily="34" charset="0"/>
              </a:rPr>
              <a:t>les</a:t>
            </a:r>
            <a:r>
              <a:rPr lang="de-DE" altLang="de-DE" sz="1800" dirty="0"/>
              <a:t> </a:t>
            </a:r>
            <a:r>
              <a:rPr lang="de-DE" altLang="de-DE" sz="1800" dirty="0" err="1">
                <a:latin typeface="Arial" pitchFamily="34" charset="0"/>
              </a:rPr>
              <a:t>mouvements</a:t>
            </a:r>
            <a:r>
              <a:rPr lang="de-DE" altLang="de-DE" sz="1800" dirty="0">
                <a:latin typeface="Arial" pitchFamily="34" charset="0"/>
              </a:rPr>
              <a:t> </a:t>
            </a:r>
            <a:r>
              <a:rPr lang="de-DE" altLang="de-DE" sz="1800" dirty="0" err="1">
                <a:latin typeface="Arial" pitchFamily="34" charset="0"/>
              </a:rPr>
              <a:t>avec</a:t>
            </a:r>
            <a:r>
              <a:rPr lang="de-DE" altLang="de-DE" sz="1800" dirty="0">
                <a:latin typeface="Arial" pitchFamily="34" charset="0"/>
              </a:rPr>
              <a:t> </a:t>
            </a:r>
            <a:r>
              <a:rPr lang="de-DE" altLang="de-DE" sz="1800" dirty="0" err="1">
                <a:latin typeface="Arial" pitchFamily="34" charset="0"/>
              </a:rPr>
              <a:t>haltère</a:t>
            </a:r>
            <a:r>
              <a:rPr lang="en-GB" altLang="de-DE" sz="1800" dirty="0"/>
              <a:t>s</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13-15 ans: </a:t>
            </a:r>
            <a:r>
              <a:rPr lang="de-DE" altLang="de-DE" sz="1800" dirty="0" err="1">
                <a:latin typeface="Arial" pitchFamily="34" charset="0"/>
              </a:rPr>
              <a:t>développer</a:t>
            </a:r>
            <a:r>
              <a:rPr lang="de-DE" altLang="de-DE" sz="1800" dirty="0">
                <a:latin typeface="Arial" pitchFamily="34" charset="0"/>
              </a:rPr>
              <a:t> le </a:t>
            </a:r>
            <a:r>
              <a:rPr lang="de-DE" altLang="de-DE" sz="1800" dirty="0" err="1">
                <a:latin typeface="Arial" pitchFamily="34" charset="0"/>
              </a:rPr>
              <a:t>maintien</a:t>
            </a:r>
            <a:r>
              <a:rPr lang="de-DE" altLang="de-DE" sz="1800" dirty="0">
                <a:latin typeface="Arial" pitchFamily="34" charset="0"/>
              </a:rPr>
              <a:t> et la </a:t>
            </a:r>
            <a:r>
              <a:rPr lang="de-DE" altLang="de-DE" sz="1800" dirty="0" err="1">
                <a:latin typeface="Arial" pitchFamily="34" charset="0"/>
              </a:rPr>
              <a:t>capacité</a:t>
            </a:r>
            <a:r>
              <a:rPr lang="de-DE" altLang="de-DE" sz="1800" dirty="0">
                <a:latin typeface="Arial" pitchFamily="34" charset="0"/>
              </a:rPr>
              <a:t> de </a:t>
            </a:r>
            <a:r>
              <a:rPr lang="de-DE" altLang="de-DE" sz="1800" dirty="0" err="1">
                <a:latin typeface="Arial" pitchFamily="34" charset="0"/>
              </a:rPr>
              <a:t>charge</a:t>
            </a:r>
            <a:r>
              <a:rPr lang="de-DE" altLang="de-DE" sz="1800" dirty="0">
                <a:latin typeface="Arial" pitchFamily="34" charset="0"/>
              </a:rPr>
              <a:t> </a:t>
            </a:r>
            <a:r>
              <a:rPr lang="de-DE" altLang="de-DE" sz="1800" dirty="0" err="1">
                <a:latin typeface="Arial" pitchFamily="34" charset="0"/>
              </a:rPr>
              <a:t>admise</a:t>
            </a:r>
            <a:r>
              <a:rPr lang="de-DE" altLang="de-DE" sz="1800" dirty="0"/>
              <a:t> </a:t>
            </a:r>
            <a:r>
              <a:rPr lang="de-DE" altLang="de-DE" sz="1800" dirty="0">
                <a:latin typeface="Arial" pitchFamily="34" charset="0"/>
              </a:rPr>
              <a:t>(</a:t>
            </a:r>
            <a:r>
              <a:rPr lang="de-DE" altLang="de-DE" sz="1800" dirty="0" err="1">
                <a:latin typeface="Arial" pitchFamily="34" charset="0"/>
              </a:rPr>
              <a:t>Stabilité</a:t>
            </a:r>
            <a:r>
              <a:rPr lang="de-DE" altLang="de-DE" sz="1800" dirty="0">
                <a:latin typeface="Arial" pitchFamily="34" charset="0"/>
              </a:rPr>
              <a:t>: </a:t>
            </a:r>
            <a:r>
              <a:rPr lang="de-DE" altLang="de-DE" sz="1800" dirty="0" err="1">
                <a:latin typeface="Arial" pitchFamily="34" charset="0"/>
              </a:rPr>
              <a:t>pieds</a:t>
            </a:r>
            <a:r>
              <a:rPr lang="de-DE" altLang="de-DE" sz="1800" dirty="0">
                <a:latin typeface="Arial" pitchFamily="34" charset="0"/>
              </a:rPr>
              <a:t> </a:t>
            </a:r>
            <a:r>
              <a:rPr lang="de-DE" altLang="de-DE" sz="1800" dirty="0" err="1">
                <a:latin typeface="Arial" pitchFamily="34" charset="0"/>
              </a:rPr>
              <a:t>joint</a:t>
            </a:r>
            <a:r>
              <a:rPr lang="de-DE" altLang="de-DE" sz="1800" dirty="0">
                <a:latin typeface="Arial" pitchFamily="34" charset="0"/>
              </a:rPr>
              <a:t>, </a:t>
            </a:r>
            <a:r>
              <a:rPr lang="de-DE" altLang="de-DE" sz="1800" dirty="0" err="1">
                <a:latin typeface="Arial" pitchFamily="34" charset="0"/>
              </a:rPr>
              <a:t>bassin</a:t>
            </a:r>
            <a:r>
              <a:rPr lang="de-DE" altLang="de-DE" sz="1800" dirty="0">
                <a:latin typeface="Arial" pitchFamily="34" charset="0"/>
              </a:rPr>
              <a:t>, </a:t>
            </a:r>
            <a:r>
              <a:rPr lang="de-DE" altLang="de-DE" sz="1800" dirty="0" err="1">
                <a:latin typeface="Arial" pitchFamily="34" charset="0"/>
              </a:rPr>
              <a:t>épaules</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de-DE" altLang="de-DE" sz="1800" dirty="0">
                <a:latin typeface="Arial" pitchFamily="34" charset="0"/>
              </a:rPr>
              <a:t>08-13 ans: </a:t>
            </a:r>
            <a:r>
              <a:rPr lang="de-DE" altLang="de-DE" sz="1800" dirty="0" err="1">
                <a:latin typeface="Arial" pitchFamily="34" charset="0"/>
              </a:rPr>
              <a:t>renforcement</a:t>
            </a:r>
            <a:r>
              <a:rPr lang="de-DE" altLang="de-DE" sz="1800" dirty="0">
                <a:latin typeface="Arial" pitchFamily="34" charset="0"/>
              </a:rPr>
              <a:t> </a:t>
            </a:r>
            <a:r>
              <a:rPr lang="de-DE" altLang="de-DE" sz="1800" dirty="0" err="1">
                <a:latin typeface="Arial" pitchFamily="34" charset="0"/>
              </a:rPr>
              <a:t>varié</a:t>
            </a:r>
            <a:r>
              <a:rPr lang="de-DE" altLang="de-DE" sz="1800" dirty="0">
                <a:latin typeface="Arial" pitchFamily="34" charset="0"/>
              </a:rPr>
              <a:t>, </a:t>
            </a:r>
            <a:r>
              <a:rPr lang="de-DE" altLang="de-DE" sz="1800" dirty="0" err="1">
                <a:latin typeface="Arial" pitchFamily="34" charset="0"/>
              </a:rPr>
              <a:t>maintien</a:t>
            </a:r>
            <a:r>
              <a:rPr lang="de-DE" altLang="de-DE" sz="1800" dirty="0">
                <a:latin typeface="Arial" pitchFamily="34" charset="0"/>
              </a:rPr>
              <a:t> (</a:t>
            </a:r>
            <a:r>
              <a:rPr lang="de-DE" altLang="de-DE" sz="1800" dirty="0" err="1">
                <a:latin typeface="Arial" pitchFamily="34" charset="0"/>
              </a:rPr>
              <a:t>gymnastique</a:t>
            </a:r>
            <a:r>
              <a:rPr lang="de-DE" altLang="de-DE" sz="1800" dirty="0">
                <a:latin typeface="Arial" pitchFamily="34" charset="0"/>
              </a:rPr>
              <a:t>)</a:t>
            </a:r>
            <a:endParaRPr lang="en-GB" sz="1800" dirty="0"/>
          </a:p>
        </p:txBody>
      </p:sp>
      <p:sp>
        <p:nvSpPr>
          <p:cNvPr id="2" name="SeitenzahlBenutzerdefiniert">
            <a:extLst>
              <a:ext uri="{FF2B5EF4-FFF2-40B4-BE49-F238E27FC236}">
                <a16:creationId xmlns:a16="http://schemas.microsoft.com/office/drawing/2014/main" id="{25D41AEA-C900-824E-ACB2-0A0E94EF256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660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B4909-AF4E-F65F-2D5E-BB56559A4923}"/>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07BBF7AE-DA86-46F0-A4C5-C099286E98C8}"/>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23393" y="3211200"/>
            <a:ext cx="5119250" cy="3027600"/>
          </a:xfrm>
          <a:prstGeom prst="rect">
            <a:avLst/>
          </a:prstGeom>
        </p:spPr>
      </p:pic>
      <p:sp>
        <p:nvSpPr>
          <p:cNvPr id="8" name="Abgerundetes Rechteck 7">
            <a:extLst>
              <a:ext uri="{FF2B5EF4-FFF2-40B4-BE49-F238E27FC236}">
                <a16:creationId xmlns:a16="http://schemas.microsoft.com/office/drawing/2014/main" id="{1AE520CB-113E-3706-E793-9BC1256E992D}"/>
              </a:ext>
            </a:extLst>
          </p:cNvPr>
          <p:cNvSpPr/>
          <p:nvPr/>
        </p:nvSpPr>
        <p:spPr>
          <a:xfrm>
            <a:off x="1847528" y="1598503"/>
            <a:ext cx="8496944" cy="118242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600"/>
              </a:spcAft>
              <a:defRPr/>
            </a:pPr>
            <a:r>
              <a:rPr lang="de-CH" sz="1600" dirty="0">
                <a:solidFill>
                  <a:srgbClr val="1D1D1D"/>
                </a:solidFill>
                <a:latin typeface="+mj-lt"/>
              </a:rPr>
              <a:t>Dell</a:t>
            </a:r>
            <a:r>
              <a:rPr lang="de-CH" sz="1600" b="0" i="0" dirty="0">
                <a:solidFill>
                  <a:srgbClr val="1D1D1D"/>
                </a:solidFill>
                <a:effectLst/>
                <a:latin typeface="+mj-lt"/>
              </a:rPr>
              <a:t>'allenamento della forza </a:t>
            </a:r>
            <a:r>
              <a:rPr lang="de-CH" sz="1600" b="0" i="0" dirty="0" err="1">
                <a:solidFill>
                  <a:srgbClr val="1D1D1D"/>
                </a:solidFill>
                <a:effectLst/>
                <a:latin typeface="+mj-lt"/>
              </a:rPr>
              <a:t>deve</a:t>
            </a:r>
            <a:r>
              <a:rPr lang="de-CH" sz="1600" b="0" i="0" dirty="0">
                <a:solidFill>
                  <a:srgbClr val="1D1D1D"/>
                </a:solidFill>
                <a:effectLst/>
                <a:latin typeface="+mj-lt"/>
              </a:rPr>
              <a:t> </a:t>
            </a:r>
            <a:r>
              <a:rPr lang="de-CH" sz="1600" b="0" i="0" dirty="0" err="1">
                <a:solidFill>
                  <a:srgbClr val="1D1D1D"/>
                </a:solidFill>
                <a:effectLst/>
                <a:latin typeface="+mj-lt"/>
              </a:rPr>
              <a:t>essere</a:t>
            </a:r>
            <a:r>
              <a:rPr lang="de-CH" sz="1600" b="0" i="0" dirty="0">
                <a:solidFill>
                  <a:srgbClr val="1D1D1D"/>
                </a:solidFill>
                <a:effectLst/>
                <a:latin typeface="+mj-lt"/>
              </a:rPr>
              <a:t> </a:t>
            </a:r>
            <a:r>
              <a:rPr lang="de-CH" sz="1600" b="0" i="0" dirty="0" err="1">
                <a:solidFill>
                  <a:srgbClr val="1D1D1D"/>
                </a:solidFill>
                <a:effectLst/>
                <a:latin typeface="+mj-lt"/>
              </a:rPr>
              <a:t>costruito</a:t>
            </a:r>
            <a:r>
              <a:rPr lang="de-CH" sz="1600" b="0" i="0" dirty="0">
                <a:solidFill>
                  <a:srgbClr val="1D1D1D"/>
                </a:solidFill>
                <a:effectLst/>
                <a:latin typeface="+mj-lt"/>
              </a:rPr>
              <a:t> </a:t>
            </a:r>
            <a:r>
              <a:rPr lang="de-CH" sz="1600" b="0" i="0" dirty="0" err="1">
                <a:solidFill>
                  <a:srgbClr val="1D1D1D"/>
                </a:solidFill>
                <a:effectLst/>
                <a:latin typeface="+mj-lt"/>
              </a:rPr>
              <a:t>sistematicamente</a:t>
            </a:r>
            <a:r>
              <a:rPr lang="de-CH" sz="1600" b="0" i="0" dirty="0">
                <a:solidFill>
                  <a:srgbClr val="1D1D1D"/>
                </a:solidFill>
                <a:effectLst/>
                <a:latin typeface="+mj-lt"/>
              </a:rPr>
              <a:t>. La </a:t>
            </a:r>
            <a:r>
              <a:rPr lang="de-CH" sz="1600" b="0" i="0" dirty="0" err="1">
                <a:solidFill>
                  <a:srgbClr val="1D1D1D"/>
                </a:solidFill>
                <a:effectLst/>
                <a:latin typeface="+mj-lt"/>
              </a:rPr>
              <a:t>stabilità</a:t>
            </a:r>
            <a:r>
              <a:rPr lang="de-CH" sz="1600" b="0" i="0" dirty="0">
                <a:solidFill>
                  <a:srgbClr val="1D1D1D"/>
                </a:solidFill>
                <a:effectLst/>
                <a:latin typeface="+mj-lt"/>
              </a:rPr>
              <a:t> del </a:t>
            </a:r>
            <a:r>
              <a:rPr lang="de-CH" sz="1600" b="0" i="0" dirty="0" err="1">
                <a:solidFill>
                  <a:srgbClr val="1D1D1D"/>
                </a:solidFill>
                <a:effectLst/>
                <a:latin typeface="+mj-lt"/>
              </a:rPr>
              <a:t>core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delle </a:t>
            </a:r>
            <a:r>
              <a:rPr lang="de-CH" sz="1600" b="0" i="0" dirty="0" err="1">
                <a:solidFill>
                  <a:srgbClr val="1D1D1D"/>
                </a:solidFill>
                <a:effectLst/>
                <a:latin typeface="+mj-lt"/>
              </a:rPr>
              <a:t>articolazioni</a:t>
            </a:r>
            <a:r>
              <a:rPr lang="de-CH" sz="1600" b="0" i="0" dirty="0">
                <a:solidFill>
                  <a:srgbClr val="1D1D1D"/>
                </a:solidFill>
                <a:effectLst/>
                <a:latin typeface="+mj-lt"/>
              </a:rPr>
              <a:t>, la </a:t>
            </a:r>
            <a:r>
              <a:rPr lang="de-CH" sz="1600" b="0" i="0" dirty="0" err="1">
                <a:solidFill>
                  <a:srgbClr val="1D1D1D"/>
                </a:solidFill>
                <a:effectLst/>
                <a:latin typeface="+mj-lt"/>
              </a:rPr>
              <a:t>tolleranza</a:t>
            </a:r>
            <a:r>
              <a:rPr lang="de-CH" sz="1600" b="0" i="0" dirty="0">
                <a:solidFill>
                  <a:srgbClr val="1D1D1D"/>
                </a:solidFill>
                <a:effectLst/>
                <a:latin typeface="+mj-lt"/>
              </a:rPr>
              <a:t> al </a:t>
            </a:r>
            <a:r>
              <a:rPr lang="de-CH" sz="1600" b="0" i="0" dirty="0" err="1">
                <a:solidFill>
                  <a:srgbClr val="1D1D1D"/>
                </a:solidFill>
                <a:effectLst/>
                <a:latin typeface="+mj-lt"/>
              </a:rPr>
              <a:t>carico</a:t>
            </a:r>
            <a:r>
              <a:rPr lang="de-CH" sz="1600" b="0" i="0" dirty="0">
                <a:solidFill>
                  <a:srgbClr val="1D1D1D"/>
                </a:solidFill>
                <a:effectLst/>
                <a:latin typeface="+mj-lt"/>
              </a:rPr>
              <a:t> di </a:t>
            </a:r>
            <a:r>
              <a:rPr lang="de-CH" sz="1600" b="0" i="0" dirty="0" err="1">
                <a:solidFill>
                  <a:srgbClr val="1D1D1D"/>
                </a:solidFill>
                <a:effectLst/>
                <a:latin typeface="+mj-lt"/>
              </a:rPr>
              <a:t>ossa</a:t>
            </a:r>
            <a:r>
              <a:rPr lang="de-CH" sz="1600" b="0" i="0" dirty="0">
                <a:solidFill>
                  <a:srgbClr val="1D1D1D"/>
                </a:solidFill>
                <a:effectLst/>
                <a:latin typeface="+mj-lt"/>
              </a:rPr>
              <a:t>, </a:t>
            </a:r>
            <a:r>
              <a:rPr lang="de-CH" sz="1600" b="0" i="0" dirty="0" err="1">
                <a:solidFill>
                  <a:srgbClr val="1D1D1D"/>
                </a:solidFill>
                <a:effectLst/>
                <a:latin typeface="+mj-lt"/>
              </a:rPr>
              <a:t>muscoli</a:t>
            </a:r>
            <a:r>
              <a:rPr lang="de-CH" sz="1600" b="0" i="0" dirty="0">
                <a:solidFill>
                  <a:srgbClr val="1D1D1D"/>
                </a:solidFill>
                <a:effectLst/>
                <a:latin typeface="+mj-lt"/>
              </a:rPr>
              <a:t>, </a:t>
            </a:r>
            <a:r>
              <a:rPr lang="de-CH" sz="1600" b="0" i="0" dirty="0" err="1">
                <a:solidFill>
                  <a:srgbClr val="1D1D1D"/>
                </a:solidFill>
                <a:effectLst/>
                <a:latin typeface="+mj-lt"/>
              </a:rPr>
              <a:t>tendini</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legamenti</a:t>
            </a:r>
            <a:r>
              <a:rPr lang="de-CH" sz="1600" b="0" i="0" dirty="0">
                <a:solidFill>
                  <a:srgbClr val="1D1D1D"/>
                </a:solidFill>
                <a:effectLst/>
                <a:latin typeface="+mj-lt"/>
              </a:rPr>
              <a:t>, la </a:t>
            </a:r>
            <a:r>
              <a:rPr lang="de-CH" sz="1600" b="0" i="0" dirty="0" err="1">
                <a:solidFill>
                  <a:srgbClr val="1D1D1D"/>
                </a:solidFill>
                <a:effectLst/>
                <a:latin typeface="+mj-lt"/>
              </a:rPr>
              <a:t>coordinazione</a:t>
            </a:r>
            <a:r>
              <a:rPr lang="de-CH" sz="1600" b="0" i="0" dirty="0">
                <a:solidFill>
                  <a:srgbClr val="1D1D1D"/>
                </a:solidFill>
                <a:effectLst/>
                <a:latin typeface="+mj-lt"/>
              </a:rPr>
              <a:t> </a:t>
            </a:r>
            <a:r>
              <a:rPr lang="de-CH" sz="1600" b="0" i="0" dirty="0" err="1">
                <a:solidFill>
                  <a:srgbClr val="1D1D1D"/>
                </a:solidFill>
                <a:effectLst/>
                <a:latin typeface="+mj-lt"/>
              </a:rPr>
              <a:t>intramuscolare</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intermuscolare</a:t>
            </a:r>
            <a:r>
              <a:rPr lang="de-CH" sz="1600" b="0" i="0" dirty="0">
                <a:solidFill>
                  <a:srgbClr val="1D1D1D"/>
                </a:solidFill>
                <a:effectLst/>
                <a:latin typeface="+mj-lt"/>
              </a:rPr>
              <a:t> </a:t>
            </a:r>
            <a:r>
              <a:rPr lang="de-CH" sz="1600" b="0" i="0" dirty="0" err="1">
                <a:solidFill>
                  <a:srgbClr val="1D1D1D"/>
                </a:solidFill>
                <a:effectLst/>
                <a:latin typeface="+mj-lt"/>
              </a:rPr>
              <a:t>sono</a:t>
            </a:r>
            <a:r>
              <a:rPr lang="de-CH" sz="1600" b="0" i="0" dirty="0">
                <a:solidFill>
                  <a:srgbClr val="1D1D1D"/>
                </a:solidFill>
                <a:effectLst/>
                <a:latin typeface="+mj-lt"/>
              </a:rPr>
              <a:t> più </a:t>
            </a:r>
            <a:r>
              <a:rPr lang="de-CH" sz="1600" b="0" i="0" dirty="0" err="1">
                <a:solidFill>
                  <a:srgbClr val="1D1D1D"/>
                </a:solidFill>
                <a:effectLst/>
                <a:latin typeface="+mj-lt"/>
              </a:rPr>
              <a:t>importanti</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vita</a:t>
            </a:r>
            <a:r>
              <a:rPr lang="de-CH" sz="1600" b="0" i="0" dirty="0">
                <a:solidFill>
                  <a:srgbClr val="1D1D1D"/>
                </a:solidFill>
                <a:effectLst/>
                <a:latin typeface="+mj-lt"/>
              </a:rPr>
              <a:t> </a:t>
            </a:r>
            <a:r>
              <a:rPr lang="de-CH" sz="1600" b="0" i="0" dirty="0" err="1">
                <a:solidFill>
                  <a:srgbClr val="1D1D1D"/>
                </a:solidFill>
                <a:effectLst/>
                <a:latin typeface="+mj-lt"/>
              </a:rPr>
              <a:t>quotidiana</a:t>
            </a:r>
            <a:r>
              <a:rPr lang="de-CH" sz="1600" b="0" i="0" dirty="0">
                <a:solidFill>
                  <a:srgbClr val="1D1D1D"/>
                </a:solidFill>
                <a:effectLst/>
                <a:latin typeface="+mj-lt"/>
              </a:rPr>
              <a:t> </a:t>
            </a:r>
            <a:r>
              <a:rPr lang="de-CH" sz="1600" b="0" i="0" dirty="0" err="1">
                <a:solidFill>
                  <a:srgbClr val="1D1D1D"/>
                </a:solidFill>
                <a:effectLst/>
                <a:latin typeface="+mj-lt"/>
              </a:rPr>
              <a:t>e</a:t>
            </a:r>
            <a:r>
              <a:rPr lang="de-CH" sz="1600" b="0" i="0" dirty="0">
                <a:solidFill>
                  <a:srgbClr val="1D1D1D"/>
                </a:solidFill>
                <a:effectLst/>
                <a:latin typeface="+mj-lt"/>
              </a:rPr>
              <a:t> </a:t>
            </a:r>
            <a:r>
              <a:rPr lang="de-CH" sz="1600" b="0" i="0" dirty="0" err="1">
                <a:solidFill>
                  <a:srgbClr val="1D1D1D"/>
                </a:solidFill>
                <a:effectLst/>
                <a:latin typeface="+mj-lt"/>
              </a:rPr>
              <a:t>nella</a:t>
            </a:r>
            <a:r>
              <a:rPr lang="de-CH" sz="1600" b="0" i="0" dirty="0">
                <a:solidFill>
                  <a:srgbClr val="1D1D1D"/>
                </a:solidFill>
                <a:effectLst/>
                <a:latin typeface="+mj-lt"/>
              </a:rPr>
              <a:t> </a:t>
            </a:r>
            <a:r>
              <a:rPr lang="de-CH" sz="1600" b="0" i="0" dirty="0" err="1">
                <a:solidFill>
                  <a:srgbClr val="1D1D1D"/>
                </a:solidFill>
                <a:effectLst/>
                <a:latin typeface="+mj-lt"/>
              </a:rPr>
              <a:t>maggior</a:t>
            </a:r>
            <a:r>
              <a:rPr lang="de-CH" sz="1600" b="0" i="0" dirty="0">
                <a:solidFill>
                  <a:srgbClr val="1D1D1D"/>
                </a:solidFill>
                <a:effectLst/>
                <a:latin typeface="+mj-lt"/>
              </a:rPr>
              <a:t> </a:t>
            </a:r>
            <a:r>
              <a:rPr lang="de-CH" sz="1600" b="0" i="0" dirty="0" err="1">
                <a:solidFill>
                  <a:srgbClr val="1D1D1D"/>
                </a:solidFill>
                <a:effectLst/>
                <a:latin typeface="+mj-lt"/>
              </a:rPr>
              <a:t>parte</a:t>
            </a:r>
            <a:r>
              <a:rPr lang="de-CH" sz="1600" b="0" i="0" dirty="0">
                <a:solidFill>
                  <a:srgbClr val="1D1D1D"/>
                </a:solidFill>
                <a:effectLst/>
                <a:latin typeface="+mj-lt"/>
              </a:rPr>
              <a:t> </a:t>
            </a:r>
            <a:r>
              <a:rPr lang="de-CH" sz="1600" b="0" i="0" dirty="0" err="1">
                <a:solidFill>
                  <a:srgbClr val="1D1D1D"/>
                </a:solidFill>
                <a:effectLst/>
                <a:latin typeface="+mj-lt"/>
              </a:rPr>
              <a:t>degli</a:t>
            </a:r>
            <a:r>
              <a:rPr lang="de-CH" sz="1600" b="0" i="0" dirty="0">
                <a:solidFill>
                  <a:srgbClr val="1D1D1D"/>
                </a:solidFill>
                <a:effectLst/>
                <a:latin typeface="+mj-lt"/>
              </a:rPr>
              <a:t> </a:t>
            </a:r>
            <a:r>
              <a:rPr lang="de-CH" sz="1600" b="0" i="0" dirty="0" err="1">
                <a:solidFill>
                  <a:srgbClr val="1D1D1D"/>
                </a:solidFill>
                <a:effectLst/>
                <a:latin typeface="+mj-lt"/>
              </a:rPr>
              <a:t>sport</a:t>
            </a:r>
            <a:r>
              <a:rPr lang="de-CH" sz="1600" b="0" i="0" dirty="0">
                <a:solidFill>
                  <a:srgbClr val="1D1D1D"/>
                </a:solidFill>
                <a:effectLst/>
                <a:latin typeface="+mj-lt"/>
              </a:rPr>
              <a:t> di </a:t>
            </a:r>
            <a:r>
              <a:rPr lang="de-CH" sz="1600" b="0" i="0" dirty="0" err="1">
                <a:solidFill>
                  <a:srgbClr val="1D1D1D"/>
                </a:solidFill>
                <a:effectLst/>
                <a:latin typeface="+mj-lt"/>
              </a:rPr>
              <a:t>una</a:t>
            </a:r>
            <a:r>
              <a:rPr lang="de-CH" sz="1600" b="0" i="0" dirty="0">
                <a:solidFill>
                  <a:srgbClr val="1D1D1D"/>
                </a:solidFill>
                <a:effectLst/>
                <a:latin typeface="+mj-lt"/>
              </a:rPr>
              <a:t> </a:t>
            </a:r>
            <a:r>
              <a:rPr lang="de-CH" sz="1600" b="0" i="0" dirty="0" err="1">
                <a:solidFill>
                  <a:srgbClr val="1D1D1D"/>
                </a:solidFill>
                <a:effectLst/>
                <a:latin typeface="+mj-lt"/>
              </a:rPr>
              <a:t>grande</a:t>
            </a:r>
            <a:r>
              <a:rPr lang="de-CH" sz="1600" b="0" i="0" dirty="0">
                <a:solidFill>
                  <a:srgbClr val="1D1D1D"/>
                </a:solidFill>
                <a:effectLst/>
                <a:latin typeface="+mj-lt"/>
              </a:rPr>
              <a:t> </a:t>
            </a:r>
            <a:r>
              <a:rPr lang="de-CH" sz="1600" b="0" i="0" dirty="0" err="1">
                <a:solidFill>
                  <a:srgbClr val="1D1D1D"/>
                </a:solidFill>
                <a:effectLst/>
                <a:latin typeface="+mj-lt"/>
              </a:rPr>
              <a:t>massa</a:t>
            </a:r>
            <a:r>
              <a:rPr lang="de-CH" sz="1600" b="0" i="0" dirty="0">
                <a:solidFill>
                  <a:srgbClr val="1D1D1D"/>
                </a:solidFill>
                <a:effectLst/>
                <a:latin typeface="+mj-lt"/>
              </a:rPr>
              <a:t> </a:t>
            </a:r>
            <a:r>
              <a:rPr lang="de-CH" sz="1600" b="0" i="0" dirty="0" err="1">
                <a:solidFill>
                  <a:srgbClr val="1D1D1D"/>
                </a:solidFill>
                <a:effectLst/>
                <a:latin typeface="+mj-lt"/>
              </a:rPr>
              <a:t>muscolare</a:t>
            </a:r>
            <a:r>
              <a:rPr lang="de-CH" sz="1600" b="0" i="0" dirty="0">
                <a:solidFill>
                  <a:srgbClr val="1D1D1D"/>
                </a:solidFill>
                <a:effectLst/>
                <a:latin typeface="+mj-lt"/>
              </a:rPr>
              <a:t>. </a:t>
            </a:r>
            <a:endParaRPr lang="en-GB" sz="1800" b="1" dirty="0">
              <a:solidFill>
                <a:schemeClr val="tx1"/>
              </a:solidFill>
              <a:latin typeface="+mj-lt"/>
              <a:cs typeface="Arial" panose="020B0604020202020204" pitchFamily="34" charset="0"/>
            </a:endParaRPr>
          </a:p>
        </p:txBody>
      </p:sp>
      <p:sp>
        <p:nvSpPr>
          <p:cNvPr id="9" name="Titel 2">
            <a:extLst>
              <a:ext uri="{FF2B5EF4-FFF2-40B4-BE49-F238E27FC236}">
                <a16:creationId xmlns:a16="http://schemas.microsoft.com/office/drawing/2014/main" id="{A974386C-CFE4-4538-83E9-B4380776D69D}"/>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4D261B79-C1B3-46C3-80D0-F47CB54908CF}"/>
              </a:ext>
            </a:extLst>
          </p:cNvPr>
          <p:cNvSpPr txBox="1"/>
          <p:nvPr/>
        </p:nvSpPr>
        <p:spPr>
          <a:xfrm>
            <a:off x="5619750" y="3911490"/>
            <a:ext cx="6372737" cy="1908215"/>
          </a:xfrm>
          <a:prstGeom prst="rect">
            <a:avLst/>
          </a:prstGeom>
          <a:noFill/>
        </p:spPr>
        <p:txBody>
          <a:bodyPr wrap="square" rtlCol="0">
            <a:spAutoFit/>
          </a:bodyPr>
          <a:lstStyle/>
          <a:p>
            <a:pPr marL="284400" indent="-284400">
              <a:spcAft>
                <a:spcPts val="600"/>
              </a:spcAft>
              <a:buClr>
                <a:schemeClr val="accent1"/>
              </a:buClr>
              <a:buFont typeface="Wingdings" panose="05000000000000000000" pitchFamily="2" charset="2"/>
              <a:buChar char="§"/>
            </a:pPr>
            <a:r>
              <a:rPr lang="it-IT" altLang="de-DE" sz="1800" dirty="0">
                <a:latin typeface="Arial" pitchFamily="34" charset="0"/>
              </a:rPr>
              <a:t>15-16 anni: aumentare la capacità di carico, imparare i movimenti con i </a:t>
            </a:r>
            <a:r>
              <a:rPr lang="it-IT" altLang="de-DE" sz="1800" dirty="0" err="1">
                <a:latin typeface="Arial" pitchFamily="34" charset="0"/>
              </a:rPr>
              <a:t>manubr</a:t>
            </a:r>
            <a:r>
              <a:rPr lang="en-GB" altLang="de-DE" sz="1800" dirty="0" err="1"/>
              <a:t>i</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13-15 anni: sviluppare la postura e la capacità di carico (stabilità: piedi uniti, bacino, spalle</a:t>
            </a:r>
            <a:r>
              <a:rPr lang="de-DE" altLang="de-DE" sz="1800" dirty="0">
                <a:latin typeface="Arial" pitchFamily="34" charset="0"/>
              </a:rPr>
              <a:t>)</a:t>
            </a:r>
            <a:endParaRPr lang="en-GB" sz="1800" dirty="0"/>
          </a:p>
          <a:p>
            <a:pPr marL="285750" indent="-285750">
              <a:spcAft>
                <a:spcPts val="600"/>
              </a:spcAft>
              <a:buClr>
                <a:schemeClr val="accent1"/>
              </a:buClr>
              <a:buFont typeface="Wingdings" pitchFamily="2" charset="2"/>
              <a:buChar char="§"/>
            </a:pPr>
            <a:r>
              <a:rPr lang="it-IT" altLang="de-DE" sz="1800" dirty="0">
                <a:latin typeface="Arial" pitchFamily="34" charset="0"/>
              </a:rPr>
              <a:t>08-13 anni: potenziamento vario, mantenimento (ginnastica</a:t>
            </a:r>
            <a:r>
              <a:rPr lang="de-DE" altLang="de-DE" sz="1800" dirty="0">
                <a:latin typeface="Arial" pitchFamily="34" charset="0"/>
              </a:rPr>
              <a:t>)</a:t>
            </a:r>
            <a:endParaRPr lang="en-GB" sz="1800" dirty="0"/>
          </a:p>
        </p:txBody>
      </p:sp>
      <p:sp>
        <p:nvSpPr>
          <p:cNvPr id="2" name="SeitenzahlBenutzerdefiniert">
            <a:extLst>
              <a:ext uri="{FF2B5EF4-FFF2-40B4-BE49-F238E27FC236}">
                <a16:creationId xmlns:a16="http://schemas.microsoft.com/office/drawing/2014/main" id="{49535B9F-7E11-D891-5E45-E4E7C1B4709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28</a:t>
            </a:r>
            <a:endParaRPr lang="de-CH" sz="900" dirty="0"/>
          </a:p>
        </p:txBody>
      </p:sp>
    </p:spTree>
    <p:extLst>
      <p:ext uri="{BB962C8B-B14F-4D97-AF65-F5344CB8AC3E}">
        <p14:creationId xmlns:p14="http://schemas.microsoft.com/office/powerpoint/2010/main" val="1556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72E835-F599-374E-B111-27D208F2B648}"/>
              </a:ext>
            </a:extLst>
          </p:cNvPr>
          <p:cNvGraphicFramePr>
            <a:graphicFrameLocks noGrp="1"/>
          </p:cNvGraphicFramePr>
          <p:nvPr>
            <p:extLst>
              <p:ext uri="{D42A27DB-BD31-4B8C-83A1-F6EECF244321}">
                <p14:modId xmlns:p14="http://schemas.microsoft.com/office/powerpoint/2010/main" val="3147675230"/>
              </p:ext>
            </p:extLst>
          </p:nvPr>
        </p:nvGraphicFramePr>
        <p:xfrm>
          <a:off x="479376" y="1556792"/>
          <a:ext cx="11136809" cy="4750532"/>
        </p:xfrm>
        <a:graphic>
          <a:graphicData uri="http://schemas.openxmlformats.org/drawingml/2006/table">
            <a:tbl>
              <a:tblPr firstRow="1" bandRow="1">
                <a:tableStyleId>{5C22544A-7EE6-4342-B048-85BDC9FD1C3A}</a:tableStyleId>
              </a:tblPr>
              <a:tblGrid>
                <a:gridCol w="2472061">
                  <a:extLst>
                    <a:ext uri="{9D8B030D-6E8A-4147-A177-3AD203B41FA5}">
                      <a16:colId xmlns:a16="http://schemas.microsoft.com/office/drawing/2014/main" val="702158614"/>
                    </a:ext>
                  </a:extLst>
                </a:gridCol>
                <a:gridCol w="8664748">
                  <a:extLst>
                    <a:ext uri="{9D8B030D-6E8A-4147-A177-3AD203B41FA5}">
                      <a16:colId xmlns:a16="http://schemas.microsoft.com/office/drawing/2014/main" val="3944734293"/>
                    </a:ext>
                  </a:extLst>
                </a:gridCol>
              </a:tblGrid>
              <a:tr h="432048">
                <a:tc>
                  <a:txBody>
                    <a:bodyPr/>
                    <a:lstStyle/>
                    <a:p>
                      <a:r>
                        <a:rPr lang="en-CH" sz="1800" b="1" dirty="0">
                          <a:solidFill>
                            <a:schemeClr val="bg1"/>
                          </a:solidFill>
                          <a:latin typeface="Arial" panose="020B0604020202020204" pitchFamily="34" charset="0"/>
                          <a:cs typeface="Arial" panose="020B0604020202020204" pitchFamily="34" charset="0"/>
                        </a:rPr>
                        <a:t>Parameter</a:t>
                      </a:r>
                    </a:p>
                  </a:txBody>
                  <a:tcPr anchor="ctr"/>
                </a:tc>
                <a:tc>
                  <a:txBody>
                    <a:bodyPr/>
                    <a:lstStyle/>
                    <a:p>
                      <a:r>
                        <a:rPr lang="en-CH" sz="1800" b="1" dirty="0">
                          <a:solidFill>
                            <a:schemeClr val="bg1"/>
                          </a:solidFill>
                          <a:latin typeface="Arial" panose="020B0604020202020204" pitchFamily="34" charset="0"/>
                          <a:cs typeface="Arial" panose="020B0604020202020204" pitchFamily="34" charset="0"/>
                        </a:rPr>
                        <a:t>Varianten/Beschreibung</a:t>
                      </a:r>
                    </a:p>
                  </a:txBody>
                  <a:tcPr anchor="ctr"/>
                </a:tc>
                <a:extLst>
                  <a:ext uri="{0D108BD9-81ED-4DB2-BD59-A6C34878D82A}">
                    <a16:rowId xmlns:a16="http://schemas.microsoft.com/office/drawing/2014/main" val="1365595738"/>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Art des Kraftrainings</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Reaktivkrafttraining</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Reizart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Statisch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isometrisch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dynamisch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konzentrisch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exzentrisch</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reaktiv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Reizintensität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Prozentanteil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Maximalkraft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 von 1 RM) </a:t>
                      </a:r>
                      <a:br>
                        <a:rPr lang="en-GB" sz="18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Ausführungsart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langsam</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explosiv</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ä</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Reizdauer</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Belastungsdauer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(in sec),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Wiederholungen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Satz/Serie), </a:t>
                      </a:r>
                      <a:br>
                        <a:rPr lang="en-GB" sz="18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Trainingseinheit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Reizdichte</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Verhältnis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von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Belastungs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und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Erholungszeit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br>
                        <a:rPr lang="en-GB" sz="18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Angaben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zu</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Pausenlängen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zwischen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den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Sätzen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Serien</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Trainingshäufigkeit</a:t>
                      </a:r>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Anzahl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Einheiten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pro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Woche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en-CH" sz="1800" b="1" dirty="0">
                          <a:solidFill>
                            <a:schemeClr val="tx1"/>
                          </a:solidFill>
                          <a:latin typeface="Arial" panose="020B0604020202020204" pitchFamily="34" charset="0"/>
                          <a:cs typeface="Arial" panose="020B0604020202020204" pitchFamily="34" charset="0"/>
                        </a:rPr>
                        <a:t>Trainingsmittel</a:t>
                      </a:r>
                    </a:p>
                  </a:txBody>
                  <a:tcPr anchor="ctr"/>
                </a:tc>
                <a:tc>
                  <a:txBody>
                    <a:bodyPr/>
                    <a:lstStyle/>
                    <a:p>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Training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eigenem</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Körpergewicht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br>
                        <a:rPr lang="en-GB" sz="1800" b="0" i="0" u="none" strike="noStrike" kern="1200" dirty="0">
                          <a:solidFill>
                            <a:schemeClr val="dk1"/>
                          </a:solidFill>
                          <a:effectLst/>
                          <a:latin typeface="Arial" panose="020B0604020202020204" pitchFamily="34" charset="0"/>
                          <a:ea typeface="+mn-ea"/>
                          <a:cs typeface="Arial" panose="020B0604020202020204" pitchFamily="34" charset="0"/>
                        </a:rPr>
                      </a:b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oder</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mit</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Hilfsmittel</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Kraftmaschinen</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Medizinbälle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Gummizüge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usw</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6" name="Titel 2">
            <a:extLst>
              <a:ext uri="{FF2B5EF4-FFF2-40B4-BE49-F238E27FC236}">
                <a16:creationId xmlns:a16="http://schemas.microsoft.com/office/drawing/2014/main" id="{CDC5DCF3-5B68-4EC2-A81E-7B60D8DAF75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Methodische Aspekte des Krafttrainings</a:t>
            </a:r>
          </a:p>
        </p:txBody>
      </p:sp>
      <p:sp>
        <p:nvSpPr>
          <p:cNvPr id="2" name="SeitenzahlBenutzerdefiniert">
            <a:extLst>
              <a:ext uri="{FF2B5EF4-FFF2-40B4-BE49-F238E27FC236}">
                <a16:creationId xmlns:a16="http://schemas.microsoft.com/office/drawing/2014/main" id="{3387CD7D-4420-1B8F-3084-6DAF9F4B31E4}"/>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91565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53119D18-BD2A-4F1A-8383-EC173EFF1AB8}"/>
              </a:ext>
            </a:extLst>
          </p:cNvPr>
          <p:cNvGraphicFramePr>
            <a:graphicFrameLocks noGrp="1"/>
          </p:cNvGraphicFramePr>
          <p:nvPr>
            <p:extLst>
              <p:ext uri="{D42A27DB-BD31-4B8C-83A1-F6EECF244321}">
                <p14:modId xmlns:p14="http://schemas.microsoft.com/office/powerpoint/2010/main" val="98777017"/>
              </p:ext>
            </p:extLst>
          </p:nvPr>
        </p:nvGraphicFramePr>
        <p:xfrm>
          <a:off x="479376" y="1484784"/>
          <a:ext cx="11136809" cy="4893550"/>
        </p:xfrm>
        <a:graphic>
          <a:graphicData uri="http://schemas.openxmlformats.org/drawingml/2006/table">
            <a:tbl>
              <a:tblPr firstRow="1" bandRow="1">
                <a:tableStyleId>{5C22544A-7EE6-4342-B048-85BDC9FD1C3A}</a:tableStyleId>
              </a:tblPr>
              <a:tblGrid>
                <a:gridCol w="2400053">
                  <a:extLst>
                    <a:ext uri="{9D8B030D-6E8A-4147-A177-3AD203B41FA5}">
                      <a16:colId xmlns:a16="http://schemas.microsoft.com/office/drawing/2014/main" val="702158614"/>
                    </a:ext>
                  </a:extLst>
                </a:gridCol>
                <a:gridCol w="8736756">
                  <a:extLst>
                    <a:ext uri="{9D8B030D-6E8A-4147-A177-3AD203B41FA5}">
                      <a16:colId xmlns:a16="http://schemas.microsoft.com/office/drawing/2014/main" val="3944734293"/>
                    </a:ext>
                  </a:extLst>
                </a:gridCol>
              </a:tblGrid>
              <a:tr h="432048">
                <a:tc>
                  <a:txBody>
                    <a:bodyPr/>
                    <a:lstStyle/>
                    <a:p>
                      <a:r>
                        <a:rPr lang="de-CH" sz="1800" b="1" dirty="0" err="1"/>
                        <a:t>Paramètres</a:t>
                      </a:r>
                      <a:endParaRPr lang="de-CH" sz="1800" dirty="0"/>
                    </a:p>
                  </a:txBody>
                  <a:tcPr anchor="ctr"/>
                </a:tc>
                <a:tc>
                  <a:txBody>
                    <a:bodyPr/>
                    <a:lstStyle/>
                    <a:p>
                      <a:r>
                        <a:rPr lang="de-CH" sz="1800" b="1" dirty="0"/>
                        <a:t>Variantes/Description</a:t>
                      </a:r>
                      <a:endParaRPr lang="de-CH" sz="1800" dirty="0"/>
                    </a:p>
                  </a:txBody>
                  <a:tcPr anchor="ctr"/>
                </a:tc>
                <a:extLst>
                  <a:ext uri="{0D108BD9-81ED-4DB2-BD59-A6C34878D82A}">
                    <a16:rowId xmlns:a16="http://schemas.microsoft.com/office/drawing/2014/main" val="1365595738"/>
                  </a:ext>
                </a:extLst>
              </a:tr>
              <a:tr h="576064">
                <a:tc>
                  <a:txBody>
                    <a:bodyPr/>
                    <a:lstStyle/>
                    <a:p>
                      <a:r>
                        <a:rPr lang="de-CH" sz="1800" b="1" dirty="0"/>
                        <a:t>Type </a:t>
                      </a:r>
                      <a:r>
                        <a:rPr lang="de-CH" sz="1800" b="1" dirty="0" err="1"/>
                        <a:t>d'entraînement</a:t>
                      </a:r>
                      <a:r>
                        <a:rPr lang="de-CH" sz="1800" b="1" dirty="0"/>
                        <a:t> musculaire</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de la force maximale, de la force explosive ou de la force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a:t>Type de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statique (isométrique) ou dynamique (concentrique, excentrique, réactive)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Intensité</a:t>
                      </a:r>
                      <a:r>
                        <a:rPr lang="de-CH" sz="1800" b="1" dirty="0"/>
                        <a:t> du </a:t>
                      </a:r>
                      <a:r>
                        <a:rPr lang="de-CH" sz="1800" b="1" dirty="0" err="1"/>
                        <a:t>stimulus</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indication du pourcentage de la force maximale (% de 1 RM) </a:t>
                      </a:r>
                      <a:br>
                        <a:rPr lang="fr-FR" sz="1800" b="0" i="0" u="none" strike="noStrike" kern="1200" dirty="0">
                          <a:solidFill>
                            <a:schemeClr val="dk1"/>
                          </a:solidFill>
                          <a:effectLst/>
                          <a:latin typeface="Arial" panose="020B0604020202020204" pitchFamily="34" charset="0"/>
                          <a:ea typeface="+mn-ea"/>
                          <a:cs typeface="Arial" panose="020B0604020202020204" pitchFamily="34" charset="0"/>
                        </a:rPr>
                      </a:br>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et du type d'exécution (lent, explosif,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Durée</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durée de l'effort (en secondes), nombre de répétitions (par série), </a:t>
                      </a:r>
                      <a:br>
                        <a:rPr lang="fr-FR" sz="1800" b="0" i="0" u="none" strike="noStrike" kern="1200" dirty="0">
                          <a:solidFill>
                            <a:schemeClr val="dk1"/>
                          </a:solidFill>
                          <a:effectLst/>
                          <a:latin typeface="Arial" panose="020B0604020202020204" pitchFamily="34" charset="0"/>
                          <a:ea typeface="+mn-ea"/>
                          <a:cs typeface="Arial" panose="020B0604020202020204" pitchFamily="34" charset="0"/>
                        </a:rPr>
                      </a:br>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nombre de séries par séance d'entraînement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Densité</a:t>
                      </a:r>
                      <a:r>
                        <a:rPr lang="de-CH" sz="1800" b="1" dirty="0"/>
                        <a:t> de </a:t>
                      </a:r>
                      <a:r>
                        <a:rPr lang="de-CH" sz="1800" b="1" dirty="0" err="1"/>
                        <a:t>stimulation</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rapport entre temps d'effort et temps de récupération, </a:t>
                      </a:r>
                      <a:br>
                        <a:rPr lang="fr-FR" sz="1800" b="0" i="0" u="none" strike="noStrike" kern="1200" dirty="0">
                          <a:solidFill>
                            <a:schemeClr val="dk1"/>
                          </a:solidFill>
                          <a:effectLst/>
                          <a:latin typeface="Arial" panose="020B0604020202020204" pitchFamily="34" charset="0"/>
                          <a:ea typeface="+mn-ea"/>
                          <a:cs typeface="Arial" panose="020B0604020202020204" pitchFamily="34" charset="0"/>
                        </a:rPr>
                      </a:br>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indications sur la durée des pauses entre les séries/sets</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Fréquence</a:t>
                      </a:r>
                      <a:r>
                        <a:rPr lang="de-CH" sz="1800" b="1" dirty="0"/>
                        <a:t> des </a:t>
                      </a:r>
                      <a:r>
                        <a:rPr lang="de-CH" sz="1800" b="1" dirty="0" err="1"/>
                        <a:t>entraînements</a:t>
                      </a:r>
                      <a:endParaRPr lang="de-CH" sz="1800" dirty="0"/>
                    </a:p>
                  </a:txBody>
                  <a:tcPr anchor="ctr"/>
                </a:tc>
                <a:tc>
                  <a:txBody>
                    <a:bodyPr/>
                    <a:lstStyle/>
                    <a:p>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nombre</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d'unités</a:t>
                      </a:r>
                      <a:r>
                        <a:rPr lang="en-GB" sz="1800" b="0" i="0" u="none" strike="noStrike" kern="1200" dirty="0">
                          <a:solidFill>
                            <a:schemeClr val="dk1"/>
                          </a:solidFill>
                          <a:effectLst/>
                          <a:latin typeface="Arial" panose="020B0604020202020204" pitchFamily="34" charset="0"/>
                          <a:ea typeface="+mn-ea"/>
                          <a:cs typeface="Arial" panose="020B0604020202020204" pitchFamily="34" charset="0"/>
                        </a:rPr>
                        <a:t> par </a:t>
                      </a:r>
                      <a:r>
                        <a:rPr lang="en-GB" sz="1800" b="0" i="0" u="none" strike="noStrike" kern="1200" dirty="0" err="1">
                          <a:solidFill>
                            <a:schemeClr val="dk1"/>
                          </a:solidFill>
                          <a:effectLst/>
                          <a:latin typeface="Arial" panose="020B0604020202020204" pitchFamily="34" charset="0"/>
                          <a:ea typeface="+mn-ea"/>
                          <a:cs typeface="Arial" panose="020B0604020202020204" pitchFamily="34" charset="0"/>
                        </a:rPr>
                        <a:t>semaine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Moyens</a:t>
                      </a:r>
                      <a:r>
                        <a:rPr lang="de-CH" sz="1800" b="1" dirty="0"/>
                        <a:t> </a:t>
                      </a:r>
                      <a:r>
                        <a:rPr lang="de-CH" sz="1800" b="1" dirty="0" err="1"/>
                        <a:t>d'entraînement</a:t>
                      </a:r>
                      <a:endParaRPr lang="de-CH" sz="1800" dirty="0"/>
                    </a:p>
                  </a:txBody>
                  <a:tcPr anchor="ctr"/>
                </a:tc>
                <a:tc>
                  <a:txBody>
                    <a:bodyPr/>
                    <a:lstStyle/>
                    <a:p>
                      <a:r>
                        <a:rPr lang="fr-FR" sz="1800" b="0" i="0" u="none" strike="noStrike" kern="1200" dirty="0">
                          <a:solidFill>
                            <a:schemeClr val="dk1"/>
                          </a:solidFill>
                          <a:effectLst/>
                          <a:latin typeface="Arial" panose="020B0604020202020204" pitchFamily="34" charset="0"/>
                          <a:ea typeface="+mn-ea"/>
                          <a:cs typeface="Arial" panose="020B0604020202020204" pitchFamily="34" charset="0"/>
                        </a:rPr>
                        <a:t>entraînement avec le poids du corps ou avec des accessoires (appareils de musculation, ballons médicinaux, élastiques, etc.)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B69BFA-02DF-476D-B517-F1629BBAE1AB}"/>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fr-FR" sz="2800" dirty="0"/>
            </a:br>
            <a:r>
              <a:rPr lang="fr-FR" sz="2800" b="0" dirty="0"/>
              <a:t>Aspect méthodologique de l’entrainement de la force</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31C0A52E-BADD-424F-25E0-87BD0B645F8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2917355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3">
            <a:extLst>
              <a:ext uri="{FF2B5EF4-FFF2-40B4-BE49-F238E27FC236}">
                <a16:creationId xmlns:a16="http://schemas.microsoft.com/office/drawing/2014/main" id="{DC8B066D-CD50-4297-9D12-94B4859550D0}"/>
              </a:ext>
            </a:extLst>
          </p:cNvPr>
          <p:cNvGraphicFramePr>
            <a:graphicFrameLocks noGrp="1"/>
          </p:cNvGraphicFramePr>
          <p:nvPr>
            <p:extLst>
              <p:ext uri="{D42A27DB-BD31-4B8C-83A1-F6EECF244321}">
                <p14:modId xmlns:p14="http://schemas.microsoft.com/office/powerpoint/2010/main" val="2382057896"/>
              </p:ext>
            </p:extLst>
          </p:nvPr>
        </p:nvGraphicFramePr>
        <p:xfrm>
          <a:off x="479376" y="1556792"/>
          <a:ext cx="11136809" cy="4893550"/>
        </p:xfrm>
        <a:graphic>
          <a:graphicData uri="http://schemas.openxmlformats.org/drawingml/2006/table">
            <a:tbl>
              <a:tblPr firstRow="1" bandRow="1">
                <a:tableStyleId>{5C22544A-7EE6-4342-B048-85BDC9FD1C3A}</a:tableStyleId>
              </a:tblPr>
              <a:tblGrid>
                <a:gridCol w="2400052">
                  <a:extLst>
                    <a:ext uri="{9D8B030D-6E8A-4147-A177-3AD203B41FA5}">
                      <a16:colId xmlns:a16="http://schemas.microsoft.com/office/drawing/2014/main" val="702158614"/>
                    </a:ext>
                  </a:extLst>
                </a:gridCol>
                <a:gridCol w="8736757">
                  <a:extLst>
                    <a:ext uri="{9D8B030D-6E8A-4147-A177-3AD203B41FA5}">
                      <a16:colId xmlns:a16="http://schemas.microsoft.com/office/drawing/2014/main" val="3944734293"/>
                    </a:ext>
                  </a:extLst>
                </a:gridCol>
              </a:tblGrid>
              <a:tr h="432048">
                <a:tc>
                  <a:txBody>
                    <a:bodyPr/>
                    <a:lstStyle/>
                    <a:p>
                      <a:r>
                        <a:rPr lang="de-CH" sz="1800" b="1" dirty="0" err="1"/>
                        <a:t>Parametri</a:t>
                      </a:r>
                      <a:endParaRPr lang="de-CH" sz="1800" dirty="0"/>
                    </a:p>
                  </a:txBody>
                  <a:tcPr anchor="ctr"/>
                </a:tc>
                <a:tc>
                  <a:txBody>
                    <a:bodyPr/>
                    <a:lstStyle/>
                    <a:p>
                      <a:r>
                        <a:rPr lang="de-CH" sz="1800" b="1" dirty="0" err="1"/>
                        <a:t>Varianti</a:t>
                      </a:r>
                      <a:r>
                        <a:rPr lang="de-CH" sz="1800" b="1" dirty="0"/>
                        <a:t>/</a:t>
                      </a:r>
                      <a:r>
                        <a:rPr lang="de-CH" sz="1800" b="1" dirty="0" err="1"/>
                        <a:t>Descrizione</a:t>
                      </a:r>
                      <a:endParaRPr lang="de-CH" sz="1800" dirty="0"/>
                    </a:p>
                  </a:txBody>
                  <a:tcPr anchor="ctr"/>
                </a:tc>
                <a:extLst>
                  <a:ext uri="{0D108BD9-81ED-4DB2-BD59-A6C34878D82A}">
                    <a16:rowId xmlns:a16="http://schemas.microsoft.com/office/drawing/2014/main" val="1365595738"/>
                  </a:ext>
                </a:extLst>
              </a:tr>
              <a:tr h="576064">
                <a:tc>
                  <a:txBody>
                    <a:bodyPr/>
                    <a:lstStyle/>
                    <a:p>
                      <a:r>
                        <a:rPr lang="it-IT" sz="1800" b="1" dirty="0"/>
                        <a:t>Tipo di allenamento della forza</a:t>
                      </a:r>
                      <a:endParaRPr lang="it-IT"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della forza massima, della forza esplosiva o della forza reattiva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090063"/>
                  </a:ext>
                </a:extLst>
              </a:tr>
              <a:tr h="576064">
                <a:tc>
                  <a:txBody>
                    <a:bodyPr/>
                    <a:lstStyle/>
                    <a:p>
                      <a:r>
                        <a:rPr lang="de-CH" sz="1800" b="1" dirty="0" err="1"/>
                        <a:t>Tipo</a:t>
                      </a:r>
                      <a:r>
                        <a:rPr lang="de-CH" sz="1800" b="1" dirty="0"/>
                        <a:t> di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statico (isometrico) o dinamico (concentrico, eccentrico, reattivo)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24250110"/>
                  </a:ext>
                </a:extLst>
              </a:tr>
              <a:tr h="576064">
                <a:tc>
                  <a:txBody>
                    <a:bodyPr/>
                    <a:lstStyle/>
                    <a:p>
                      <a:r>
                        <a:rPr lang="de-CH" sz="1800" b="1" dirty="0" err="1"/>
                        <a:t>Intensità</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indicazione della percentuale della forza massima (% di 1 RM) </a:t>
                      </a:r>
                      <a:br>
                        <a:rPr lang="it-IT" sz="1800" b="0" i="0" u="none" strike="noStrike" kern="1200" dirty="0">
                          <a:solidFill>
                            <a:schemeClr val="dk1"/>
                          </a:solidFill>
                          <a:effectLst/>
                          <a:latin typeface="Arial" panose="020B0604020202020204" pitchFamily="34" charset="0"/>
                          <a:ea typeface="+mn-ea"/>
                          <a:cs typeface="Arial" panose="020B0604020202020204" pitchFamily="34" charset="0"/>
                        </a:rPr>
                      </a:br>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e del tipo di esecuzione (lenta, esplosiva o simile)</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4886856"/>
                  </a:ext>
                </a:extLst>
              </a:tr>
              <a:tr h="576064">
                <a:tc>
                  <a:txBody>
                    <a:bodyPr/>
                    <a:lstStyle/>
                    <a:p>
                      <a:r>
                        <a:rPr lang="de-CH" sz="1800" b="1" dirty="0" err="1"/>
                        <a:t>Durata</a:t>
                      </a:r>
                      <a:r>
                        <a:rPr lang="de-CH" sz="1800" b="1" dirty="0"/>
                        <a:t> </a:t>
                      </a:r>
                      <a:r>
                        <a:rPr lang="de-CH" sz="1800" b="1" dirty="0" err="1"/>
                        <a:t>dello</a:t>
                      </a:r>
                      <a:r>
                        <a:rPr lang="de-CH" sz="1800" b="1" dirty="0"/>
                        <a:t> </a:t>
                      </a:r>
                      <a:r>
                        <a:rPr lang="de-CH" sz="1800" b="1" dirty="0" err="1"/>
                        <a:t>stimolo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durata dello sforzo (in sec), numero di ripetizioni (per serie), </a:t>
                      </a:r>
                      <a:br>
                        <a:rPr lang="it-IT" sz="1800" b="0" i="0" u="none" strike="noStrike" kern="1200" dirty="0">
                          <a:solidFill>
                            <a:schemeClr val="dk1"/>
                          </a:solidFill>
                          <a:effectLst/>
                          <a:latin typeface="Arial" panose="020B0604020202020204" pitchFamily="34" charset="0"/>
                          <a:ea typeface="+mn-ea"/>
                          <a:cs typeface="Arial" panose="020B0604020202020204" pitchFamily="34" charset="0"/>
                        </a:rPr>
                      </a:br>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numero di serie per sessione di allenamento</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8249299"/>
                  </a:ext>
                </a:extLst>
              </a:tr>
              <a:tr h="576064">
                <a:tc>
                  <a:txBody>
                    <a:bodyPr/>
                    <a:lstStyle/>
                    <a:p>
                      <a:r>
                        <a:rPr lang="de-CH" sz="1800" b="1" dirty="0" err="1"/>
                        <a:t>Densità</a:t>
                      </a:r>
                      <a:r>
                        <a:rPr lang="de-CH" sz="1800" b="1" dirty="0"/>
                        <a:t> di </a:t>
                      </a:r>
                      <a:r>
                        <a:rPr lang="de-CH" sz="1800" b="1" dirty="0" err="1"/>
                        <a:t>stimoli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rapporto tra tempo di carico e tempo di recupero, </a:t>
                      </a:r>
                      <a:br>
                        <a:rPr lang="it-IT" sz="1800" b="0" i="0" u="none" strike="noStrike" kern="1200" dirty="0">
                          <a:solidFill>
                            <a:schemeClr val="dk1"/>
                          </a:solidFill>
                          <a:effectLst/>
                          <a:latin typeface="Arial" panose="020B0604020202020204" pitchFamily="34" charset="0"/>
                          <a:ea typeface="+mn-ea"/>
                          <a:cs typeface="Arial" panose="020B0604020202020204" pitchFamily="34" charset="0"/>
                        </a:rPr>
                      </a:br>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indicazioni sulla durata delle pause tra le serie/i set</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88225214"/>
                  </a:ext>
                </a:extLst>
              </a:tr>
              <a:tr h="576064">
                <a:tc>
                  <a:txBody>
                    <a:bodyPr/>
                    <a:lstStyle/>
                    <a:p>
                      <a:r>
                        <a:rPr lang="de-CH" sz="1800" b="1" dirty="0" err="1"/>
                        <a:t>Frequenza</a:t>
                      </a:r>
                      <a:r>
                        <a:rPr lang="de-CH" sz="1800" b="1" dirty="0"/>
                        <a:t> </a:t>
                      </a:r>
                      <a:r>
                        <a:rPr lang="de-CH" sz="1800" b="1" dirty="0" err="1"/>
                        <a:t>degli</a:t>
                      </a:r>
                      <a:r>
                        <a:rPr lang="de-CH" sz="1800" b="1" dirty="0"/>
                        <a:t> </a:t>
                      </a:r>
                      <a:r>
                        <a:rPr lang="de-CH" sz="1800" b="1" dirty="0" err="1"/>
                        <a:t>allenamenti</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numero di unità alla settimana</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011174"/>
                  </a:ext>
                </a:extLst>
              </a:tr>
              <a:tr h="576064">
                <a:tc>
                  <a:txBody>
                    <a:bodyPr/>
                    <a:lstStyle/>
                    <a:p>
                      <a:r>
                        <a:rPr lang="de-CH" sz="1800" b="1" dirty="0" err="1"/>
                        <a:t>Mezzi</a:t>
                      </a:r>
                      <a:r>
                        <a:rPr lang="de-CH" sz="1800" b="1" dirty="0"/>
                        <a:t> di </a:t>
                      </a:r>
                      <a:r>
                        <a:rPr lang="de-CH" sz="1800" b="1" dirty="0" err="1"/>
                        <a:t>allenamento</a:t>
                      </a:r>
                      <a:endParaRPr lang="de-CH" sz="1800" dirty="0"/>
                    </a:p>
                  </a:txBody>
                  <a:tcPr anchor="ctr"/>
                </a:tc>
                <a:tc>
                  <a:txBody>
                    <a:bodyPr/>
                    <a:lstStyle/>
                    <a:p>
                      <a:r>
                        <a:rPr lang="it-IT" sz="1800" b="0" i="0" u="none" strike="noStrike" kern="1200" dirty="0">
                          <a:solidFill>
                            <a:schemeClr val="dk1"/>
                          </a:solidFill>
                          <a:effectLst/>
                          <a:latin typeface="Arial" panose="020B0604020202020204" pitchFamily="34" charset="0"/>
                          <a:ea typeface="+mn-ea"/>
                          <a:cs typeface="Arial" panose="020B0604020202020204" pitchFamily="34" charset="0"/>
                        </a:rPr>
                        <a:t>allenamento con il proprio peso corporeo o con attrezzi ausiliari (macchine per il potenziamento muscolare, palle mediche, elastici ecc.)</a:t>
                      </a:r>
                      <a:endParaRPr lang="en-CH" sz="18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59236186"/>
                  </a:ext>
                </a:extLst>
              </a:tr>
            </a:tbl>
          </a:graphicData>
        </a:graphic>
      </p:graphicFrame>
      <p:sp>
        <p:nvSpPr>
          <p:cNvPr id="4" name="Titel 2">
            <a:extLst>
              <a:ext uri="{FF2B5EF4-FFF2-40B4-BE49-F238E27FC236}">
                <a16:creationId xmlns:a16="http://schemas.microsoft.com/office/drawing/2014/main" id="{A737AB7D-CCD6-4BA0-90E9-1D78279B1350}"/>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it-IT"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Aspetti metodologici dell'allenamento della forza</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2A7C1914-B6C8-B371-A59A-1D4D553E5F2D}"/>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29</a:t>
            </a:r>
            <a:endParaRPr lang="de-CH" sz="900" dirty="0"/>
          </a:p>
        </p:txBody>
      </p:sp>
    </p:spTree>
    <p:extLst>
      <p:ext uri="{BB962C8B-B14F-4D97-AF65-F5344CB8AC3E}">
        <p14:creationId xmlns:p14="http://schemas.microsoft.com/office/powerpoint/2010/main" val="515513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F5799A1D-BEB1-854D-A853-2DAFCB63DF6E}"/>
              </a:ext>
            </a:extLst>
          </p:cNvPr>
          <p:cNvSpPr txBox="1">
            <a:spLocks noChangeArrowheads="1"/>
          </p:cNvSpPr>
          <p:nvPr/>
        </p:nvSpPr>
        <p:spPr bwMode="auto">
          <a:xfrm>
            <a:off x="2279576" y="1700970"/>
            <a:ext cx="1776103"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Untrainierter Muskel im Querschnitt</a:t>
            </a:r>
          </a:p>
        </p:txBody>
      </p:sp>
      <p:sp>
        <p:nvSpPr>
          <p:cNvPr id="9" name="Text Box 2">
            <a:extLst>
              <a:ext uri="{FF2B5EF4-FFF2-40B4-BE49-F238E27FC236}">
                <a16:creationId xmlns:a16="http://schemas.microsoft.com/office/drawing/2014/main" id="{1CB99C8C-E30B-D844-BE42-A1E23453541C}"/>
              </a:ext>
            </a:extLst>
          </p:cNvPr>
          <p:cNvSpPr txBox="1">
            <a:spLocks noChangeArrowheads="1"/>
          </p:cNvSpPr>
          <p:nvPr/>
        </p:nvSpPr>
        <p:spPr bwMode="auto">
          <a:xfrm>
            <a:off x="4367808" y="1700970"/>
            <a:ext cx="2410828"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intramuskuläre Koordination hin trainiert</a:t>
            </a:r>
          </a:p>
        </p:txBody>
      </p:sp>
      <p:sp>
        <p:nvSpPr>
          <p:cNvPr id="10" name="Text Box 2">
            <a:extLst>
              <a:ext uri="{FF2B5EF4-FFF2-40B4-BE49-F238E27FC236}">
                <a16:creationId xmlns:a16="http://schemas.microsoft.com/office/drawing/2014/main" id="{5E97798C-D31F-CF45-B565-419EA25523E7}"/>
              </a:ext>
            </a:extLst>
          </p:cNvPr>
          <p:cNvSpPr txBox="1">
            <a:spLocks noChangeArrowheads="1"/>
          </p:cNvSpPr>
          <p:nvPr/>
        </p:nvSpPr>
        <p:spPr bwMode="auto">
          <a:xfrm>
            <a:off x="7421159" y="1695156"/>
            <a:ext cx="2851305" cy="1015663"/>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2000" dirty="0">
                <a:latin typeface="Arial" pitchFamily="34" charset="0"/>
              </a:rPr>
              <a:t>Auf Hypertrophie (Muskelwachstum) hin trainierte Muskelfaser</a:t>
            </a:r>
          </a:p>
        </p:txBody>
      </p:sp>
      <p:pic>
        <p:nvPicPr>
          <p:cNvPr id="11" name="Picture 2">
            <a:extLst>
              <a:ext uri="{FF2B5EF4-FFF2-40B4-BE49-F238E27FC236}">
                <a16:creationId xmlns:a16="http://schemas.microsoft.com/office/drawing/2014/main" id="{C25422D1-03B7-E040-BDC0-3D807B6F8D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37" b="1889"/>
          <a:stretch/>
        </p:blipFill>
        <p:spPr bwMode="auto">
          <a:xfrm>
            <a:off x="1712311" y="2341108"/>
            <a:ext cx="8767378" cy="382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2">
            <a:extLst>
              <a:ext uri="{FF2B5EF4-FFF2-40B4-BE49-F238E27FC236}">
                <a16:creationId xmlns:a16="http://schemas.microsoft.com/office/drawing/2014/main" id="{2882E307-B6D7-4857-A72B-1B7C8B557204}"/>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Intermuskuläre Koordination und Hypertrophie</a:t>
            </a:r>
          </a:p>
        </p:txBody>
      </p:sp>
      <p:sp>
        <p:nvSpPr>
          <p:cNvPr id="2" name="SeitenzahlBenutzerdefiniert">
            <a:extLst>
              <a:ext uri="{FF2B5EF4-FFF2-40B4-BE49-F238E27FC236}">
                <a16:creationId xmlns:a16="http://schemas.microsoft.com/office/drawing/2014/main" id="{E8C70FCA-6060-54EF-B5EA-8DF89F800DCB}"/>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14603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BF8D-AC1C-0635-F26F-A1329D014E4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1E795AC-8D8A-878F-8080-BFFB7B8AA908}"/>
              </a:ext>
            </a:extLst>
          </p:cNvPr>
          <p:cNvSpPr>
            <a:spLocks noGrp="1"/>
          </p:cNvSpPr>
          <p:nvPr>
            <p:ph type="title"/>
          </p:nvPr>
        </p:nvSpPr>
        <p:spPr/>
        <p:txBody>
          <a:bodyPr/>
          <a:lstStyle/>
          <a:p>
            <a:r>
              <a:rPr lang="de-CH" dirty="0" err="1"/>
              <a:t>Facteurs</a:t>
            </a:r>
            <a:r>
              <a:rPr lang="de-CH" dirty="0"/>
              <a:t> de la </a:t>
            </a:r>
            <a:r>
              <a:rPr lang="de-CH" dirty="0" err="1"/>
              <a:t>capacité</a:t>
            </a:r>
            <a:r>
              <a:rPr lang="de-CH" dirty="0"/>
              <a:t> de </a:t>
            </a:r>
            <a:r>
              <a:rPr lang="de-CH" dirty="0" err="1"/>
              <a:t>performance</a:t>
            </a:r>
            <a:endParaRPr lang="de-CH" dirty="0"/>
          </a:p>
        </p:txBody>
      </p:sp>
      <p:pic>
        <p:nvPicPr>
          <p:cNvPr id="3" name="Grafik 2">
            <a:extLst>
              <a:ext uri="{FF2B5EF4-FFF2-40B4-BE49-F238E27FC236}">
                <a16:creationId xmlns:a16="http://schemas.microsoft.com/office/drawing/2014/main" id="{36DA3A98-0A6E-489F-1A7E-FCD5D53E3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536" y="1481682"/>
            <a:ext cx="8960000" cy="5040000"/>
          </a:xfrm>
          <a:prstGeom prst="rect">
            <a:avLst/>
          </a:prstGeom>
        </p:spPr>
      </p:pic>
      <p:sp>
        <p:nvSpPr>
          <p:cNvPr id="2" name="SeitenzahlBenutzerdefiniert">
            <a:extLst>
              <a:ext uri="{FF2B5EF4-FFF2-40B4-BE49-F238E27FC236}">
                <a16:creationId xmlns:a16="http://schemas.microsoft.com/office/drawing/2014/main" id="{7342A50C-A24C-8263-8FEA-43FEF3EF015A}"/>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a:t>
            </a:r>
            <a:endParaRPr lang="de-CH" sz="900" dirty="0"/>
          </a:p>
        </p:txBody>
      </p:sp>
    </p:spTree>
    <p:extLst>
      <p:ext uri="{BB962C8B-B14F-4D97-AF65-F5344CB8AC3E}">
        <p14:creationId xmlns:p14="http://schemas.microsoft.com/office/powerpoint/2010/main" val="191757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AF644B7-84AD-7E67-6153-9F679E750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022618"/>
            <a:ext cx="6692722" cy="393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extLst>
              <a:ext uri="{FF2B5EF4-FFF2-40B4-BE49-F238E27FC236}">
                <a16:creationId xmlns:a16="http://schemas.microsoft.com/office/drawing/2014/main" id="{754DCE34-A8E6-F50C-EB4F-0B9567939EED}"/>
              </a:ext>
            </a:extLst>
          </p:cNvPr>
          <p:cNvSpPr txBox="1">
            <a:spLocks noChangeArrowheads="1"/>
          </p:cNvSpPr>
          <p:nvPr/>
        </p:nvSpPr>
        <p:spPr bwMode="auto">
          <a:xfrm>
            <a:off x="2495600" y="2132283"/>
            <a:ext cx="1644540"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Section</a:t>
            </a:r>
            <a:r>
              <a:rPr lang="de-DE" altLang="de-DE" sz="1600" dirty="0">
                <a:latin typeface="Arial" pitchFamily="34" charset="0"/>
              </a:rPr>
              <a:t> transversale </a:t>
            </a:r>
            <a:r>
              <a:rPr lang="de-DE" altLang="de-DE" sz="1600" dirty="0" err="1">
                <a:latin typeface="Arial" pitchFamily="34" charset="0"/>
              </a:rPr>
              <a:t>d‘un</a:t>
            </a:r>
            <a:r>
              <a:rPr lang="de-DE" altLang="de-DE" sz="1600" dirty="0">
                <a:latin typeface="Arial" pitchFamily="34" charset="0"/>
              </a:rPr>
              <a:t> </a:t>
            </a:r>
            <a:r>
              <a:rPr lang="de-DE" altLang="de-DE" sz="1600" dirty="0" err="1">
                <a:latin typeface="Arial" pitchFamily="34" charset="0"/>
              </a:rPr>
              <a:t>muscle</a:t>
            </a:r>
            <a:r>
              <a:rPr lang="de-DE" altLang="de-DE" sz="1600" dirty="0">
                <a:latin typeface="Arial" pitchFamily="34" charset="0"/>
              </a:rPr>
              <a:t> non </a:t>
            </a:r>
            <a:r>
              <a:rPr lang="de-DE" altLang="de-DE" sz="1600" dirty="0" err="1">
                <a:latin typeface="Arial" pitchFamily="34" charset="0"/>
              </a:rPr>
              <a:t>entraîné</a:t>
            </a:r>
            <a:r>
              <a:rPr lang="de-DE" altLang="de-DE" sz="1600" dirty="0">
                <a:latin typeface="Arial" pitchFamily="34" charset="0"/>
              </a:rPr>
              <a:t> </a:t>
            </a:r>
          </a:p>
        </p:txBody>
      </p:sp>
      <p:sp>
        <p:nvSpPr>
          <p:cNvPr id="6" name="Text Box 2">
            <a:extLst>
              <a:ext uri="{FF2B5EF4-FFF2-40B4-BE49-F238E27FC236}">
                <a16:creationId xmlns:a16="http://schemas.microsoft.com/office/drawing/2014/main" id="{1B70D049-37CD-77D2-7265-F9E60AC7F156}"/>
              </a:ext>
            </a:extLst>
          </p:cNvPr>
          <p:cNvSpPr txBox="1">
            <a:spLocks noChangeArrowheads="1"/>
          </p:cNvSpPr>
          <p:nvPr/>
        </p:nvSpPr>
        <p:spPr bwMode="auto">
          <a:xfrm>
            <a:off x="4583832" y="2132856"/>
            <a:ext cx="1872208" cy="830997"/>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la </a:t>
            </a:r>
            <a:r>
              <a:rPr lang="de-DE" altLang="de-DE" sz="1600" dirty="0" err="1">
                <a:latin typeface="Arial" pitchFamily="34" charset="0"/>
              </a:rPr>
              <a:t>coordination</a:t>
            </a:r>
            <a:r>
              <a:rPr lang="de-DE" altLang="de-DE" sz="1600" dirty="0">
                <a:latin typeface="Arial" pitchFamily="34" charset="0"/>
              </a:rPr>
              <a:t> </a:t>
            </a:r>
            <a:r>
              <a:rPr lang="de-DE" altLang="de-DE" sz="1600" dirty="0" err="1">
                <a:latin typeface="Arial" pitchFamily="34" charset="0"/>
              </a:rPr>
              <a:t>intramusculaire</a:t>
            </a:r>
            <a:r>
              <a:rPr lang="de-DE" altLang="de-DE" sz="1600" dirty="0">
                <a:latin typeface="Arial" pitchFamily="34" charset="0"/>
              </a:rPr>
              <a:t> </a:t>
            </a:r>
          </a:p>
        </p:txBody>
      </p:sp>
      <p:sp>
        <p:nvSpPr>
          <p:cNvPr id="7" name="Text Box 2">
            <a:extLst>
              <a:ext uri="{FF2B5EF4-FFF2-40B4-BE49-F238E27FC236}">
                <a16:creationId xmlns:a16="http://schemas.microsoft.com/office/drawing/2014/main" id="{6875C571-E6F9-BCE0-D704-4B062CE16536}"/>
              </a:ext>
            </a:extLst>
          </p:cNvPr>
          <p:cNvSpPr txBox="1">
            <a:spLocks noChangeArrowheads="1"/>
          </p:cNvSpPr>
          <p:nvPr/>
        </p:nvSpPr>
        <p:spPr bwMode="auto">
          <a:xfrm>
            <a:off x="6669074" y="1886635"/>
            <a:ext cx="3106956" cy="1077218"/>
          </a:xfrm>
          <a:prstGeom prst="rect">
            <a:avLst/>
          </a:prstGeom>
          <a:solidFill>
            <a:schemeClr val="bg1"/>
          </a:solidFill>
          <a:ln>
            <a:noFill/>
          </a:ln>
        </p:spPr>
        <p:txBody>
          <a:bodyPr wrap="square">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spcBef>
                <a:spcPct val="0"/>
              </a:spcBef>
              <a:spcAft>
                <a:spcPts val="600"/>
              </a:spcAft>
              <a:buNone/>
            </a:pPr>
            <a:r>
              <a:rPr lang="de-DE" altLang="de-DE" sz="1600" dirty="0" err="1">
                <a:latin typeface="Arial" pitchFamily="34" charset="0"/>
              </a:rPr>
              <a:t>Entraîner</a:t>
            </a:r>
            <a:r>
              <a:rPr lang="de-DE" altLang="de-DE" sz="1600" dirty="0">
                <a:latin typeface="Arial" pitchFamily="34" charset="0"/>
              </a:rPr>
              <a:t> les </a:t>
            </a:r>
            <a:r>
              <a:rPr lang="de-DE" altLang="de-DE" sz="1600" dirty="0" err="1">
                <a:latin typeface="Arial" pitchFamily="34" charset="0"/>
              </a:rPr>
              <a:t>fibres</a:t>
            </a:r>
            <a:r>
              <a:rPr lang="de-DE" altLang="de-DE" sz="1600" dirty="0">
                <a:latin typeface="Arial" pitchFamily="34" charset="0"/>
              </a:rPr>
              <a:t> </a:t>
            </a:r>
            <a:r>
              <a:rPr lang="de-DE" altLang="de-DE" sz="1600" dirty="0" err="1">
                <a:latin typeface="Arial" pitchFamily="34" charset="0"/>
              </a:rPr>
              <a:t>musculaires</a:t>
            </a:r>
            <a:r>
              <a:rPr lang="de-DE" altLang="de-DE" sz="1600" dirty="0">
                <a:latin typeface="Arial" pitchFamily="34" charset="0"/>
              </a:rPr>
              <a:t> de </a:t>
            </a:r>
            <a:r>
              <a:rPr lang="de-DE" altLang="de-DE" sz="1600" dirty="0" err="1">
                <a:latin typeface="Arial" pitchFamily="34" charset="0"/>
              </a:rPr>
              <a:t>manière</a:t>
            </a:r>
            <a:r>
              <a:rPr lang="de-DE" altLang="de-DE" sz="1600" dirty="0">
                <a:latin typeface="Arial" pitchFamily="34" charset="0"/>
              </a:rPr>
              <a:t> </a:t>
            </a:r>
            <a:r>
              <a:rPr lang="de-DE" altLang="de-DE" sz="1600" dirty="0" err="1">
                <a:latin typeface="Arial" pitchFamily="34" charset="0"/>
              </a:rPr>
              <a:t>hypertrofique</a:t>
            </a:r>
            <a:r>
              <a:rPr lang="de-DE" altLang="de-DE" sz="1600" dirty="0">
                <a:latin typeface="Arial" pitchFamily="34" charset="0"/>
              </a:rPr>
              <a:t>  (</a:t>
            </a:r>
            <a:r>
              <a:rPr lang="de-DE" altLang="de-DE" sz="1600" dirty="0" err="1">
                <a:latin typeface="Arial" pitchFamily="34" charset="0"/>
              </a:rPr>
              <a:t>augmentation</a:t>
            </a:r>
            <a:r>
              <a:rPr lang="de-DE" altLang="de-DE" sz="1600" dirty="0">
                <a:latin typeface="Arial" pitchFamily="34" charset="0"/>
              </a:rPr>
              <a:t> de la </a:t>
            </a:r>
            <a:r>
              <a:rPr lang="de-DE" altLang="de-DE" sz="1600" dirty="0" err="1">
                <a:latin typeface="Arial" pitchFamily="34" charset="0"/>
              </a:rPr>
              <a:t>masse</a:t>
            </a:r>
            <a:r>
              <a:rPr lang="de-DE" altLang="de-DE" sz="1600" dirty="0">
                <a:latin typeface="Arial" pitchFamily="34" charset="0"/>
              </a:rPr>
              <a:t> </a:t>
            </a:r>
            <a:r>
              <a:rPr lang="de-DE" altLang="de-DE" sz="1600" dirty="0" err="1">
                <a:latin typeface="Arial" pitchFamily="34" charset="0"/>
              </a:rPr>
              <a:t>musculaire</a:t>
            </a:r>
            <a:r>
              <a:rPr lang="de-DE" altLang="de-DE" sz="1600" dirty="0">
                <a:latin typeface="Arial" pitchFamily="34" charset="0"/>
              </a:rPr>
              <a:t>) </a:t>
            </a:r>
          </a:p>
        </p:txBody>
      </p:sp>
      <p:sp>
        <p:nvSpPr>
          <p:cNvPr id="9" name="Titel 2">
            <a:extLst>
              <a:ext uri="{FF2B5EF4-FFF2-40B4-BE49-F238E27FC236}">
                <a16:creationId xmlns:a16="http://schemas.microsoft.com/office/drawing/2014/main" id="{86582BA8-B2E3-496A-98F9-C93EFF9A25C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Hypertrophie et </a:t>
            </a:r>
            <a:r>
              <a:rPr lang="de-CH" sz="2800" b="0" kern="0" dirty="0" err="1">
                <a:latin typeface="Arial" panose="020B0604020202020204" pitchFamily="34" charset="0"/>
                <a:cs typeface="Arial" panose="020B0604020202020204" pitchFamily="34" charset="0"/>
              </a:rPr>
              <a:t>coordination</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intramusculaire</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E7B37288-B66A-4CDB-B90F-2D537D61B80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787914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70E6C7F-2D03-BD6B-0167-0D935C42A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887747"/>
            <a:ext cx="7268786" cy="426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7">
            <a:extLst>
              <a:ext uri="{FF2B5EF4-FFF2-40B4-BE49-F238E27FC236}">
                <a16:creationId xmlns:a16="http://schemas.microsoft.com/office/drawing/2014/main" id="{A6106919-FB34-E740-EE26-7396AD6200D2}"/>
              </a:ext>
            </a:extLst>
          </p:cNvPr>
          <p:cNvSpPr txBox="1"/>
          <p:nvPr/>
        </p:nvSpPr>
        <p:spPr>
          <a:xfrm>
            <a:off x="2671237" y="2037993"/>
            <a:ext cx="1738676" cy="954107"/>
          </a:xfrm>
          <a:prstGeom prst="rect">
            <a:avLst/>
          </a:prstGeom>
          <a:solidFill>
            <a:schemeClr val="bg1"/>
          </a:solidFill>
        </p:spPr>
        <p:txBody>
          <a:bodyPr wrap="square" rtlCol="0">
            <a:spAutoFit/>
          </a:bodyPr>
          <a:lstStyle/>
          <a:p>
            <a:r>
              <a:rPr lang="de-CH" dirty="0" err="1"/>
              <a:t>Sezione</a:t>
            </a:r>
            <a:r>
              <a:rPr lang="de-CH" dirty="0"/>
              <a:t> </a:t>
            </a:r>
            <a:r>
              <a:rPr lang="de-CH" dirty="0" err="1"/>
              <a:t>trasversale</a:t>
            </a:r>
            <a:r>
              <a:rPr lang="de-CH" dirty="0"/>
              <a:t> di </a:t>
            </a:r>
            <a:r>
              <a:rPr lang="de-CH" dirty="0" err="1"/>
              <a:t>un</a:t>
            </a:r>
            <a:r>
              <a:rPr lang="de-CH" dirty="0"/>
              <a:t> </a:t>
            </a:r>
            <a:r>
              <a:rPr lang="de-CH" dirty="0" err="1"/>
              <a:t>muscolo</a:t>
            </a:r>
            <a:r>
              <a:rPr lang="de-CH" dirty="0"/>
              <a:t> non </a:t>
            </a:r>
            <a:r>
              <a:rPr lang="de-CH" dirty="0" err="1"/>
              <a:t>allenato</a:t>
            </a:r>
            <a:endParaRPr lang="de-CH" dirty="0"/>
          </a:p>
        </p:txBody>
      </p:sp>
      <p:sp>
        <p:nvSpPr>
          <p:cNvPr id="5" name="CasellaDiTesto 8">
            <a:extLst>
              <a:ext uri="{FF2B5EF4-FFF2-40B4-BE49-F238E27FC236}">
                <a16:creationId xmlns:a16="http://schemas.microsoft.com/office/drawing/2014/main" id="{DF37029E-2AE2-840C-5F02-741F54103EF3}"/>
              </a:ext>
            </a:extLst>
          </p:cNvPr>
          <p:cNvSpPr txBox="1"/>
          <p:nvPr/>
        </p:nvSpPr>
        <p:spPr>
          <a:xfrm>
            <a:off x="4799856" y="2075933"/>
            <a:ext cx="1872208" cy="738664"/>
          </a:xfrm>
          <a:prstGeom prst="rect">
            <a:avLst/>
          </a:prstGeom>
          <a:solidFill>
            <a:schemeClr val="bg1"/>
          </a:solidFill>
        </p:spPr>
        <p:txBody>
          <a:bodyPr wrap="square" rtlCol="0">
            <a:spAutoFit/>
          </a:bodyPr>
          <a:lstStyle/>
          <a:p>
            <a:r>
              <a:rPr lang="de-CH" dirty="0" err="1"/>
              <a:t>Allenare</a:t>
            </a:r>
            <a:r>
              <a:rPr lang="de-CH" dirty="0"/>
              <a:t> la </a:t>
            </a:r>
            <a:r>
              <a:rPr lang="de-CH" dirty="0" err="1"/>
              <a:t>coordinazione</a:t>
            </a:r>
            <a:r>
              <a:rPr lang="de-CH" dirty="0"/>
              <a:t> </a:t>
            </a:r>
            <a:r>
              <a:rPr lang="de-CH" dirty="0" err="1"/>
              <a:t>intramuscolare</a:t>
            </a:r>
            <a:endParaRPr lang="de-CH" dirty="0"/>
          </a:p>
        </p:txBody>
      </p:sp>
      <p:sp>
        <p:nvSpPr>
          <p:cNvPr id="6" name="ZoneTexte 5">
            <a:extLst>
              <a:ext uri="{FF2B5EF4-FFF2-40B4-BE49-F238E27FC236}">
                <a16:creationId xmlns:a16="http://schemas.microsoft.com/office/drawing/2014/main" id="{FC129002-2CA1-EA7B-175A-E68743045F6D}"/>
              </a:ext>
            </a:extLst>
          </p:cNvPr>
          <p:cNvSpPr txBox="1"/>
          <p:nvPr/>
        </p:nvSpPr>
        <p:spPr>
          <a:xfrm>
            <a:off x="7074795" y="2109912"/>
            <a:ext cx="2509531" cy="738664"/>
          </a:xfrm>
          <a:prstGeom prst="rect">
            <a:avLst/>
          </a:prstGeom>
          <a:solidFill>
            <a:schemeClr val="bg1"/>
          </a:solidFill>
        </p:spPr>
        <p:txBody>
          <a:bodyPr wrap="square">
            <a:spAutoFit/>
          </a:bodyPr>
          <a:lstStyle/>
          <a:p>
            <a:r>
              <a:rPr lang="de-CH" sz="1400" dirty="0"/>
              <a:t>Allenamento </a:t>
            </a:r>
            <a:r>
              <a:rPr lang="de-CH" sz="1400" dirty="0" err="1"/>
              <a:t>ipertrofico</a:t>
            </a:r>
            <a:r>
              <a:rPr lang="de-CH" sz="1400" dirty="0"/>
              <a:t> delle </a:t>
            </a:r>
            <a:r>
              <a:rPr lang="de-CH" sz="1400" dirty="0" err="1"/>
              <a:t>fibre</a:t>
            </a:r>
            <a:r>
              <a:rPr lang="de-CH" sz="1400" dirty="0"/>
              <a:t> </a:t>
            </a:r>
            <a:r>
              <a:rPr lang="de-CH" sz="1400" dirty="0" err="1"/>
              <a:t>muscolari</a:t>
            </a:r>
            <a:r>
              <a:rPr lang="de-CH" sz="1400" dirty="0"/>
              <a:t> (</a:t>
            </a:r>
            <a:r>
              <a:rPr lang="de-CH" sz="1400" dirty="0" err="1"/>
              <a:t>aumento</a:t>
            </a:r>
            <a:r>
              <a:rPr lang="de-CH" sz="1400" dirty="0"/>
              <a:t> della </a:t>
            </a:r>
            <a:r>
              <a:rPr lang="de-CH" sz="1400" dirty="0" err="1"/>
              <a:t>massa</a:t>
            </a:r>
            <a:r>
              <a:rPr lang="de-CH" sz="1400" dirty="0"/>
              <a:t> </a:t>
            </a:r>
            <a:r>
              <a:rPr lang="de-CH" sz="1400" dirty="0" err="1"/>
              <a:t>muscolare</a:t>
            </a:r>
            <a:r>
              <a:rPr lang="de-CH" sz="1400" dirty="0"/>
              <a:t>)</a:t>
            </a:r>
          </a:p>
        </p:txBody>
      </p:sp>
      <p:sp>
        <p:nvSpPr>
          <p:cNvPr id="9" name="Titel 2">
            <a:extLst>
              <a:ext uri="{FF2B5EF4-FFF2-40B4-BE49-F238E27FC236}">
                <a16:creationId xmlns:a16="http://schemas.microsoft.com/office/drawing/2014/main" id="{08D131CE-33F5-483E-8788-0C299A09884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de-CH" sz="2800" kern="0" dirty="0">
                <a:latin typeface="Arial" panose="020B0604020202020204" pitchFamily="34" charset="0"/>
                <a:cs typeface="Arial" panose="020B0604020202020204" pitchFamily="34" charset="0"/>
              </a:rPr>
            </a:br>
            <a:r>
              <a:rPr lang="de-CH" sz="2800" b="0" kern="0" dirty="0" err="1">
                <a:latin typeface="Arial" panose="020B0604020202020204" pitchFamily="34" charset="0"/>
                <a:cs typeface="Arial" panose="020B0604020202020204" pitchFamily="34" charset="0"/>
              </a:rPr>
              <a:t>Ipertrofia</a:t>
            </a:r>
            <a:r>
              <a:rPr lang="de-CH" sz="2800" b="0" kern="0" dirty="0">
                <a:latin typeface="Arial" panose="020B0604020202020204" pitchFamily="34" charset="0"/>
                <a:cs typeface="Arial" panose="020B0604020202020204" pitchFamily="34" charset="0"/>
              </a:rPr>
              <a:t> e </a:t>
            </a:r>
            <a:r>
              <a:rPr lang="de-CH" sz="2800" b="0" kern="0" dirty="0" err="1">
                <a:latin typeface="Arial" panose="020B0604020202020204" pitchFamily="34" charset="0"/>
                <a:cs typeface="Arial" panose="020B0604020202020204" pitchFamily="34" charset="0"/>
              </a:rPr>
              <a:t>coordinazione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intramuscolare</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89F2D2DA-5087-A279-057A-355B6863B30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30</a:t>
            </a:r>
            <a:endParaRPr lang="de-CH" sz="900" dirty="0"/>
          </a:p>
        </p:txBody>
      </p:sp>
    </p:spTree>
    <p:extLst>
      <p:ext uri="{BB962C8B-B14F-4D97-AF65-F5344CB8AC3E}">
        <p14:creationId xmlns:p14="http://schemas.microsoft.com/office/powerpoint/2010/main" val="1230564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AAFD-57BF-9DCE-7C0C-6CA393E24595}"/>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854C8197-801C-27FF-DE73-EAF6F77EF6D8}"/>
              </a:ext>
            </a:extLst>
          </p:cNvPr>
          <p:cNvSpPr>
            <a:spLocks noGrp="1"/>
          </p:cNvSpPr>
          <p:nvPr>
            <p:ph type="title"/>
          </p:nvPr>
        </p:nvSpPr>
        <p:spPr>
          <a:xfrm>
            <a:off x="378984" y="336318"/>
            <a:ext cx="10481104" cy="946253"/>
          </a:xfrm>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Trainingsmethoden</a:t>
            </a:r>
            <a:endParaRPr lang="de-CH" dirty="0"/>
          </a:p>
        </p:txBody>
      </p:sp>
      <p:pic>
        <p:nvPicPr>
          <p:cNvPr id="2" name="Picture 2">
            <a:extLst>
              <a:ext uri="{FF2B5EF4-FFF2-40B4-BE49-F238E27FC236}">
                <a16:creationId xmlns:a16="http://schemas.microsoft.com/office/drawing/2014/main" id="{30D0822B-F412-50A4-052B-55FC31F01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80"/>
          <a:stretch>
            <a:fillRect/>
          </a:stretch>
        </p:blipFill>
        <p:spPr bwMode="auto">
          <a:xfrm>
            <a:off x="1362000" y="1556792"/>
            <a:ext cx="9468000" cy="254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D6619F0-7F97-65AC-63EB-DC0070FEA4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85295" y="4192316"/>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itenzahlBenutzerdefiniert">
            <a:extLst>
              <a:ext uri="{FF2B5EF4-FFF2-40B4-BE49-F238E27FC236}">
                <a16:creationId xmlns:a16="http://schemas.microsoft.com/office/drawing/2014/main" id="{512CD14D-A70E-971E-1B93-463C50764C8E}"/>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35562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0137-0024-46CE-0D5D-426CC5309C08}"/>
            </a:ext>
          </a:extLst>
        </p:cNvPr>
        <p:cNvGrpSpPr/>
        <p:nvPr/>
      </p:nvGrpSpPr>
      <p:grpSpPr>
        <a:xfrm>
          <a:off x="0" y="0"/>
          <a:ext cx="0" cy="0"/>
          <a:chOff x="0" y="0"/>
          <a:chExt cx="0" cy="0"/>
        </a:xfrm>
      </p:grpSpPr>
      <p:pic>
        <p:nvPicPr>
          <p:cNvPr id="5" name="Grafik 4" descr="Ein Bild, das Text, Screenshot, Zahl, Schrift enthält.&#10;&#10;KI-generierte Inhalte können fehlerhaft sein.">
            <a:extLst>
              <a:ext uri="{FF2B5EF4-FFF2-40B4-BE49-F238E27FC236}">
                <a16:creationId xmlns:a16="http://schemas.microsoft.com/office/drawing/2014/main" id="{C1C137DF-22DD-77B1-CB3D-2F3DFDD03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765" y="1584590"/>
            <a:ext cx="8653868" cy="2342822"/>
          </a:xfrm>
          <a:prstGeom prst="rect">
            <a:avLst/>
          </a:prstGeom>
        </p:spPr>
      </p:pic>
      <p:pic>
        <p:nvPicPr>
          <p:cNvPr id="6" name="Picture 2">
            <a:extLst>
              <a:ext uri="{FF2B5EF4-FFF2-40B4-BE49-F238E27FC236}">
                <a16:creationId xmlns:a16="http://schemas.microsoft.com/office/drawing/2014/main" id="{5611E288-704F-4FC2-969C-21B316DFF0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85295" y="4121070"/>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C7F6C697-127F-4B79-A238-2D1874CFE33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dirty="0" err="1">
                <a:solidFill>
                  <a:srgbClr val="1D1D1D"/>
                </a:solidFill>
              </a:rPr>
              <a:t>Méthodes</a:t>
            </a:r>
            <a:r>
              <a:rPr lang="de-CH" sz="2800" b="0" dirty="0">
                <a:solidFill>
                  <a:srgbClr val="1D1D1D"/>
                </a:solidFill>
              </a:rPr>
              <a:t> </a:t>
            </a:r>
            <a:r>
              <a:rPr lang="de-CH" sz="2800" b="0" dirty="0" err="1">
                <a:solidFill>
                  <a:srgbClr val="1D1D1D"/>
                </a:solidFill>
              </a:rPr>
              <a:t>d'entraînement</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625B1AE2-8E93-951A-CA53-534B54C55597}"/>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104437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17B39-A301-34CC-2242-C1550CA7D94D}"/>
            </a:ext>
          </a:extLst>
        </p:cNvPr>
        <p:cNvGrpSpPr/>
        <p:nvPr/>
      </p:nvGrpSpPr>
      <p:grpSpPr>
        <a:xfrm>
          <a:off x="0" y="0"/>
          <a:ext cx="0" cy="0"/>
          <a:chOff x="0" y="0"/>
          <a:chExt cx="0" cy="0"/>
        </a:xfrm>
      </p:grpSpPr>
      <p:pic>
        <p:nvPicPr>
          <p:cNvPr id="6" name="Grafik 5" descr="Ein Bild, das Text, Screenshot, Schrift, Zahl enthält.&#10;&#10;KI-generierte Inhalte können fehlerhaft sein.">
            <a:extLst>
              <a:ext uri="{FF2B5EF4-FFF2-40B4-BE49-F238E27FC236}">
                <a16:creationId xmlns:a16="http://schemas.microsoft.com/office/drawing/2014/main" id="{535294CF-F24A-8CF6-CC50-5F48EDD89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582" y="1591321"/>
            <a:ext cx="9710384" cy="2342822"/>
          </a:xfrm>
          <a:prstGeom prst="rect">
            <a:avLst/>
          </a:prstGeom>
        </p:spPr>
      </p:pic>
      <p:pic>
        <p:nvPicPr>
          <p:cNvPr id="9" name="Picture 2">
            <a:extLst>
              <a:ext uri="{FF2B5EF4-FFF2-40B4-BE49-F238E27FC236}">
                <a16:creationId xmlns:a16="http://schemas.microsoft.com/office/drawing/2014/main" id="{99A22C54-0E98-4073-A257-41904336B2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285295" y="4121070"/>
            <a:ext cx="3621410" cy="233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2">
            <a:extLst>
              <a:ext uri="{FF2B5EF4-FFF2-40B4-BE49-F238E27FC236}">
                <a16:creationId xmlns:a16="http://schemas.microsoft.com/office/drawing/2014/main" id="{0762F7CA-C749-47CA-BF7B-DB1CD684BF61}"/>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de-CH" sz="2800" kern="0" dirty="0">
                <a:latin typeface="Arial" panose="020B0604020202020204" pitchFamily="34" charset="0"/>
                <a:cs typeface="Arial" panose="020B0604020202020204" pitchFamily="34" charset="0"/>
              </a:rPr>
            </a:br>
            <a:r>
              <a:rPr lang="de-CH" sz="2800" b="0" dirty="0">
                <a:solidFill>
                  <a:srgbClr val="1D1D1D"/>
                </a:solidFill>
              </a:rPr>
              <a:t>Metodi di </a:t>
            </a:r>
            <a:r>
              <a:rPr lang="de-CH" sz="2800" b="0" dirty="0" err="1">
                <a:solidFill>
                  <a:srgbClr val="1D1D1D"/>
                </a:solidFill>
              </a:rPr>
              <a:t>allenamento</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4D1DD59F-4C39-B7BE-0271-9E0E38ED1FF0}"/>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31</a:t>
            </a:r>
            <a:endParaRPr lang="de-CH" sz="900" dirty="0"/>
          </a:p>
        </p:txBody>
      </p:sp>
    </p:spTree>
    <p:extLst>
      <p:ext uri="{BB962C8B-B14F-4D97-AF65-F5344CB8AC3E}">
        <p14:creationId xmlns:p14="http://schemas.microsoft.com/office/powerpoint/2010/main" val="377573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5DA70F-63BF-E742-BA10-4CCB0081CC2B}"/>
              </a:ext>
            </a:extLst>
          </p:cNvPr>
          <p:cNvPicPr>
            <a:picLocks noChangeAspect="1"/>
          </p:cNvPicPr>
          <p:nvPr/>
        </p:nvPicPr>
        <p:blipFill>
          <a:blip r:embed="rId3"/>
          <a:stretch>
            <a:fillRect/>
          </a:stretch>
        </p:blipFill>
        <p:spPr>
          <a:xfrm>
            <a:off x="7174728" y="1415844"/>
            <a:ext cx="4177856" cy="4918476"/>
          </a:xfrm>
          <a:prstGeom prst="rect">
            <a:avLst/>
          </a:prstGeom>
        </p:spPr>
      </p:pic>
      <p:sp>
        <p:nvSpPr>
          <p:cNvPr id="7" name="Text Box 58">
            <a:extLst>
              <a:ext uri="{FF2B5EF4-FFF2-40B4-BE49-F238E27FC236}">
                <a16:creationId xmlns:a16="http://schemas.microsoft.com/office/drawing/2014/main" id="{9C724BD5-8E91-6142-A42D-4DD343ADA86C}"/>
              </a:ext>
            </a:extLst>
          </p:cNvPr>
          <p:cNvSpPr txBox="1">
            <a:spLocks noChangeArrowheads="1"/>
          </p:cNvSpPr>
          <p:nvPr/>
        </p:nvSpPr>
        <p:spPr bwMode="auto">
          <a:xfrm>
            <a:off x="863846" y="1700808"/>
            <a:ext cx="616825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CH" altLang="de-DE" sz="2000" b="1" dirty="0">
                <a:latin typeface="Arial" panose="020B0604020202020204" pitchFamily="34" charset="0"/>
              </a:rPr>
              <a:t>h1RM</a:t>
            </a:r>
          </a:p>
          <a:p>
            <a:pPr marL="285750" indent="-285750">
              <a:spcBef>
                <a:spcPct val="0"/>
              </a:spcBef>
              <a:buFont typeface="Wingdings" pitchFamily="2" charset="2"/>
              <a:buChar char="Ø"/>
            </a:pPr>
            <a:r>
              <a:rPr lang="de-CH" altLang="de-DE" sz="2000" dirty="0">
                <a:latin typeface="Arial" panose="020B0604020202020204" pitchFamily="34" charset="0"/>
              </a:rPr>
              <a:t>Konzept des individuellen hypothetischen Maximalgewicht</a:t>
            </a:r>
          </a:p>
          <a:p>
            <a:pPr marL="285750" indent="-285750">
              <a:spcBef>
                <a:spcPct val="0"/>
              </a:spcBef>
              <a:buFont typeface="Wingdings" pitchFamily="2" charset="2"/>
              <a:buChar char="Ø"/>
            </a:pPr>
            <a:endParaRPr lang="de-CH" altLang="de-DE" sz="2000" dirty="0">
              <a:latin typeface="Arial" panose="020B0604020202020204" pitchFamily="34" charset="0"/>
            </a:endParaRPr>
          </a:p>
          <a:p>
            <a:pPr>
              <a:spcBef>
                <a:spcPct val="0"/>
              </a:spcBef>
              <a:buFontTx/>
              <a:buNone/>
            </a:pPr>
            <a:r>
              <a:rPr lang="de-CH" altLang="de-DE" sz="2000" b="1" dirty="0">
                <a:latin typeface="Arial" panose="020B0604020202020204" pitchFamily="34" charset="0"/>
              </a:rPr>
              <a:t>1RM = 1 </a:t>
            </a:r>
            <a:r>
              <a:rPr lang="de-CH" altLang="de-DE" sz="2000" b="1" dirty="0" err="1">
                <a:latin typeface="Arial" panose="020B0604020202020204" pitchFamily="34" charset="0"/>
              </a:rPr>
              <a:t>repetition</a:t>
            </a:r>
            <a:r>
              <a:rPr lang="de-CH" altLang="de-DE" sz="2000" b="1" dirty="0">
                <a:latin typeface="Arial" panose="020B0604020202020204" pitchFamily="34" charset="0"/>
              </a:rPr>
              <a:t> </a:t>
            </a:r>
            <a:r>
              <a:rPr lang="de-CH" altLang="de-DE" sz="2000" b="1" dirty="0" err="1">
                <a:latin typeface="Arial" panose="020B0604020202020204" pitchFamily="34" charset="0"/>
              </a:rPr>
              <a:t>maximum</a:t>
            </a:r>
            <a:endParaRPr lang="de-CH" altLang="de-DE" sz="2000" b="1" dirty="0">
              <a:latin typeface="Arial" panose="020B0604020202020204" pitchFamily="34" charset="0"/>
            </a:endParaRPr>
          </a:p>
          <a:p>
            <a:pPr>
              <a:spcBef>
                <a:spcPct val="0"/>
              </a:spcBef>
              <a:buFontTx/>
              <a:buNone/>
            </a:pPr>
            <a:endParaRPr lang="de-CH" altLang="de-DE" sz="2000" b="1" dirty="0">
              <a:latin typeface="Arial" panose="020B0604020202020204" pitchFamily="34" charset="0"/>
            </a:endParaRPr>
          </a:p>
          <a:p>
            <a:pPr>
              <a:spcBef>
                <a:spcPct val="0"/>
              </a:spcBef>
              <a:buFontTx/>
              <a:buNone/>
            </a:pPr>
            <a:r>
              <a:rPr lang="de-CH" altLang="de-DE" sz="2000" dirty="0">
                <a:latin typeface="Arial" panose="020B0604020202020204" pitchFamily="34" charset="0"/>
              </a:rPr>
              <a:t>Die Maximalbelastung ist oft problematisch zu bestimmen (zu schwere Last, Unsicherheit, Unterstützung usw.).</a:t>
            </a:r>
          </a:p>
          <a:p>
            <a:pPr>
              <a:spcBef>
                <a:spcPct val="0"/>
              </a:spcBef>
              <a:buFontTx/>
              <a:buNone/>
            </a:pPr>
            <a:endParaRPr lang="de-CH" altLang="de-DE" sz="2000" dirty="0">
              <a:latin typeface="Arial" panose="020B0604020202020204" pitchFamily="34" charset="0"/>
            </a:endParaRPr>
          </a:p>
          <a:p>
            <a:pPr>
              <a:spcBef>
                <a:spcPct val="0"/>
              </a:spcBef>
              <a:buFontTx/>
              <a:buNone/>
            </a:pPr>
            <a:r>
              <a:rPr lang="de-CH" altLang="de-DE" sz="2000" dirty="0">
                <a:latin typeface="Arial" panose="020B0604020202020204" pitchFamily="34" charset="0"/>
              </a:rPr>
              <a:t>Die Tabelle des h1RM ist für Basisübungen wie Kniebeugen, Bankdrücken, usw. relativ genau und einfach anzuwenden, für komplexe und spezielle Übungen dagegen nicht geeignet.</a:t>
            </a:r>
          </a:p>
        </p:txBody>
      </p:sp>
      <p:sp>
        <p:nvSpPr>
          <p:cNvPr id="5" name="Titel 2">
            <a:extLst>
              <a:ext uri="{FF2B5EF4-FFF2-40B4-BE49-F238E27FC236}">
                <a16:creationId xmlns:a16="http://schemas.microsoft.com/office/drawing/2014/main" id="{8D502613-5214-4D13-9E7A-356637D57D06}"/>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a:latin typeface="Arial" panose="020B0604020202020204" pitchFamily="34" charset="0"/>
                <a:cs typeface="Arial" panose="020B0604020202020204" pitchFamily="34" charset="0"/>
              </a:rPr>
              <a:t>Athletik - Kraft</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Krafttraining: Maximalbelastung</a:t>
            </a:r>
          </a:p>
        </p:txBody>
      </p:sp>
      <p:sp>
        <p:nvSpPr>
          <p:cNvPr id="2" name="SeitenzahlBenutzerdefiniert">
            <a:extLst>
              <a:ext uri="{FF2B5EF4-FFF2-40B4-BE49-F238E27FC236}">
                <a16:creationId xmlns:a16="http://schemas.microsoft.com/office/drawing/2014/main" id="{A9C1FDF0-15A9-AC4D-4AA6-360976A0B486}"/>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1162964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848D2486-8FFE-B1E3-555A-202E57FB4562}"/>
              </a:ext>
            </a:extLst>
          </p:cNvPr>
          <p:cNvGraphicFramePr>
            <a:graphicFrameLocks noGrp="1"/>
          </p:cNvGraphicFramePr>
          <p:nvPr/>
        </p:nvGraphicFramePr>
        <p:xfrm>
          <a:off x="7320136" y="1547813"/>
          <a:ext cx="3960812" cy="4697409"/>
        </p:xfrm>
        <a:graphic>
          <a:graphicData uri="http://schemas.openxmlformats.org/drawingml/2006/table">
            <a:tbl>
              <a:tblPr>
                <a:tableStyleId>{306799F8-075E-4A3A-A7F6-7FBC6576F1A4}</a:tableStyleId>
              </a:tblPr>
              <a:tblGrid>
                <a:gridCol w="1800225">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tblGrid>
              <a:tr h="5791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altLang="fr-FR" sz="1600" b="0" u="none" strike="noStrike" cap="none" normalizeH="0" baseline="0" dirty="0">
                          <a:ln>
                            <a:noFill/>
                          </a:ln>
                          <a:solidFill>
                            <a:schemeClr val="tx1"/>
                          </a:solidFill>
                          <a:effectLst/>
                        </a:rPr>
                        <a:t>Performance maximale %</a:t>
                      </a:r>
                      <a:endParaRPr kumimoji="0" lang="fr-CH" altLang="fr-FR" sz="1600" b="0" i="0" u="none" strike="noStrike" cap="none" normalizeH="0" baseline="0" dirty="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600" b="0" u="none" strike="noStrike" cap="none" normalizeH="0" baseline="0" dirty="0" err="1">
                          <a:ln>
                            <a:noFill/>
                          </a:ln>
                          <a:solidFill>
                            <a:schemeClr val="tx1"/>
                          </a:solidFill>
                          <a:effectLst/>
                        </a:rPr>
                        <a:t>Nombre</a:t>
                      </a:r>
                      <a:r>
                        <a:rPr kumimoji="0" lang="de-CH" sz="1600" b="0" u="none" strike="noStrike" cap="none" normalizeH="0" baseline="0" dirty="0">
                          <a:ln>
                            <a:noFill/>
                          </a:ln>
                          <a:solidFill>
                            <a:schemeClr val="tx1"/>
                          </a:solidFill>
                          <a:effectLst/>
                        </a:rPr>
                        <a:t> de </a:t>
                      </a:r>
                      <a:r>
                        <a:rPr kumimoji="0" lang="de-CH" sz="1600" b="0" u="none" strike="noStrike" cap="none" normalizeH="0" baseline="0" dirty="0" err="1">
                          <a:ln>
                            <a:noFill/>
                          </a:ln>
                          <a:solidFill>
                            <a:schemeClr val="tx1"/>
                          </a:solidFill>
                          <a:effectLst/>
                        </a:rPr>
                        <a:t>répétition</a:t>
                      </a:r>
                      <a:r>
                        <a:rPr kumimoji="0" lang="de-CH" sz="1600" b="0" u="none" strike="noStrike" cap="none" normalizeH="0" baseline="0" dirty="0">
                          <a:ln>
                            <a:noFill/>
                          </a:ln>
                          <a:solidFill>
                            <a:schemeClr val="tx1"/>
                          </a:solidFill>
                          <a:effectLst/>
                        </a:rPr>
                        <a:t> </a:t>
                      </a:r>
                      <a:r>
                        <a:rPr kumimoji="0" lang="de-CH" sz="1600" b="0" u="none" strike="noStrike" cap="none" normalizeH="0" baseline="0" dirty="0" err="1">
                          <a:ln>
                            <a:noFill/>
                          </a:ln>
                          <a:solidFill>
                            <a:schemeClr val="tx1"/>
                          </a:solidFill>
                          <a:effectLst/>
                        </a:rPr>
                        <a:t>possible</a:t>
                      </a:r>
                      <a:endParaRPr kumimoji="0" lang="de-CH"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D1EE"/>
                    </a:solidFill>
                  </a:tcPr>
                </a:tc>
                <a:extLst>
                  <a:ext uri="{0D108BD9-81ED-4DB2-BD59-A6C34878D82A}">
                    <a16:rowId xmlns:a16="http://schemas.microsoft.com/office/drawing/2014/main" val="1000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6"/>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7"/>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8"/>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09"/>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0"/>
                  </a:ext>
                </a:extLst>
              </a:tr>
              <a:tr h="2587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6</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1"/>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88%</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2"/>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4</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3"/>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95%</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3</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4"/>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97%</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2</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5"/>
                  </a:ext>
                </a:extLst>
              </a:tr>
              <a:tr h="257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100%</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sz="1200" b="0" u="none" strike="noStrike" cap="none" normalizeH="0" baseline="0" dirty="0">
                          <a:ln>
                            <a:noFill/>
                          </a:ln>
                          <a:solidFill>
                            <a:schemeClr val="bg1"/>
                          </a:solidFill>
                          <a:effectLst/>
                        </a:rPr>
                        <a:t>1</a:t>
                      </a:r>
                      <a:endParaRPr kumimoji="0" lang="de-CH" sz="12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36000" marR="36000" marT="36002" marB="36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99"/>
                    </a:solidFill>
                  </a:tcPr>
                </a:tc>
                <a:extLst>
                  <a:ext uri="{0D108BD9-81ED-4DB2-BD59-A6C34878D82A}">
                    <a16:rowId xmlns:a16="http://schemas.microsoft.com/office/drawing/2014/main" val="10016"/>
                  </a:ext>
                </a:extLst>
              </a:tr>
            </a:tbl>
          </a:graphicData>
        </a:graphic>
      </p:graphicFrame>
      <p:sp>
        <p:nvSpPr>
          <p:cNvPr id="6" name="Text Box 59">
            <a:extLst>
              <a:ext uri="{FF2B5EF4-FFF2-40B4-BE49-F238E27FC236}">
                <a16:creationId xmlns:a16="http://schemas.microsoft.com/office/drawing/2014/main" id="{8609BC85-6424-ABB2-C6A3-5B81E45B2DF3}"/>
              </a:ext>
            </a:extLst>
          </p:cNvPr>
          <p:cNvSpPr txBox="1">
            <a:spLocks noChangeArrowheads="1"/>
          </p:cNvSpPr>
          <p:nvPr/>
        </p:nvSpPr>
        <p:spPr bwMode="auto">
          <a:xfrm>
            <a:off x="731094" y="1844824"/>
            <a:ext cx="601297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CH" altLang="fr-FR" sz="2000" b="1" dirty="0"/>
              <a:t>h1RM</a:t>
            </a:r>
          </a:p>
          <a:p>
            <a:pPr marL="285750" indent="-285750" eaLnBrk="0" hangingPunct="0">
              <a:buFont typeface="Wingdings" pitchFamily="2" charset="2"/>
              <a:buChar char="Ø"/>
            </a:pPr>
            <a:r>
              <a:rPr lang="fr-CH" altLang="fr-FR" sz="2000" dirty="0"/>
              <a:t>Conception de la charge maximale individuelle </a:t>
            </a:r>
            <a:br>
              <a:rPr lang="fr-CH" altLang="fr-FR" sz="2000" dirty="0"/>
            </a:br>
            <a:r>
              <a:rPr lang="fr-CH" altLang="fr-FR" sz="2000" dirty="0"/>
              <a:t>hypothétique</a:t>
            </a:r>
            <a:endParaRPr lang="de-CH" altLang="de-DE" sz="2000" dirty="0"/>
          </a:p>
          <a:p>
            <a:endParaRPr lang="fr-CH" altLang="fr-FR" sz="2000" b="1" dirty="0"/>
          </a:p>
          <a:p>
            <a:r>
              <a:rPr lang="fr-CH" altLang="fr-FR" sz="2000" b="1" dirty="0"/>
              <a:t>1RM = 1 répétition maximale</a:t>
            </a:r>
          </a:p>
          <a:p>
            <a:endParaRPr lang="fr-CH" altLang="fr-FR" sz="2000" b="1" dirty="0">
              <a:solidFill>
                <a:schemeClr val="bg2"/>
              </a:solidFill>
            </a:endParaRPr>
          </a:p>
          <a:p>
            <a:r>
              <a:rPr lang="fr-CH" altLang="fr-FR" sz="2000" dirty="0"/>
              <a:t>La charge maximale est souvent problématique à définir à cause des grandes charges, d’instabilité, etc.</a:t>
            </a:r>
          </a:p>
          <a:p>
            <a:endParaRPr lang="fr-CH" altLang="fr-FR" sz="2000" dirty="0"/>
          </a:p>
          <a:p>
            <a:r>
              <a:rPr lang="fr-CH" altLang="fr-FR" sz="2000" dirty="0"/>
              <a:t>Le tableau h1RM  pour les exercices de base comme la flexion des genoux, les appuis faciaux, etc. est relativement précis et simple, mais pas adapté pour des exercices spéciaux et complexes.</a:t>
            </a:r>
          </a:p>
        </p:txBody>
      </p:sp>
      <p:sp>
        <p:nvSpPr>
          <p:cNvPr id="5" name="Titel 2">
            <a:extLst>
              <a:ext uri="{FF2B5EF4-FFF2-40B4-BE49-F238E27FC236}">
                <a16:creationId xmlns:a16="http://schemas.microsoft.com/office/drawing/2014/main" id="{E301D626-D5BE-4B50-84DC-F52668A6D42F}"/>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de-CH" sz="2800" kern="0" dirty="0">
                <a:latin typeface="Arial" panose="020B0604020202020204" pitchFamily="34" charset="0"/>
                <a:cs typeface="Arial" panose="020B0604020202020204" pitchFamily="34" charset="0"/>
              </a:rPr>
            </a:br>
            <a:r>
              <a:rPr lang="de-CH" sz="2800" b="0" kern="0" dirty="0">
                <a:latin typeface="Arial" panose="020B0604020202020204" pitchFamily="34" charset="0"/>
                <a:cs typeface="Arial" panose="020B0604020202020204" pitchFamily="34" charset="0"/>
              </a:rPr>
              <a:t>Entraînement de la </a:t>
            </a:r>
            <a:r>
              <a:rPr lang="de-CH" sz="2800" b="0" kern="0" dirty="0" err="1">
                <a:latin typeface="Arial" panose="020B0604020202020204" pitchFamily="34" charset="0"/>
                <a:cs typeface="Arial" panose="020B0604020202020204" pitchFamily="34" charset="0"/>
              </a:rPr>
              <a:t>force</a:t>
            </a:r>
            <a:r>
              <a:rPr lang="de-CH" sz="2800" b="0" kern="0" dirty="0">
                <a:latin typeface="Arial" panose="020B0604020202020204" pitchFamily="34" charset="0"/>
                <a:cs typeface="Arial" panose="020B0604020202020204" pitchFamily="34" charset="0"/>
              </a:rPr>
              <a:t>: </a:t>
            </a:r>
            <a:r>
              <a:rPr lang="de-CH" sz="2800" b="0" kern="0" dirty="0" err="1">
                <a:latin typeface="Arial" panose="020B0604020202020204" pitchFamily="34" charset="0"/>
                <a:cs typeface="Arial" panose="020B0604020202020204" pitchFamily="34" charset="0"/>
              </a:rPr>
              <a:t>charge</a:t>
            </a:r>
            <a:r>
              <a:rPr lang="de-CH" sz="2800" b="0" kern="0" dirty="0">
                <a:latin typeface="Arial" panose="020B0604020202020204" pitchFamily="34" charset="0"/>
                <a:cs typeface="Arial" panose="020B0604020202020204" pitchFamily="34" charset="0"/>
              </a:rPr>
              <a:t> maximale</a:t>
            </a:r>
          </a:p>
        </p:txBody>
      </p:sp>
      <p:sp>
        <p:nvSpPr>
          <p:cNvPr id="2" name="SeitenzahlBenutzerdefiniert">
            <a:extLst>
              <a:ext uri="{FF2B5EF4-FFF2-40B4-BE49-F238E27FC236}">
                <a16:creationId xmlns:a16="http://schemas.microsoft.com/office/drawing/2014/main" id="{2FDE4A2A-16F2-3740-2303-5AB9F038E1F5}"/>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1088462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DF74C4-31FD-68D8-15A3-BACD4D62A273}"/>
              </a:ext>
            </a:extLst>
          </p:cNvPr>
          <p:cNvPicPr>
            <a:picLocks noChangeAspect="1"/>
          </p:cNvPicPr>
          <p:nvPr/>
        </p:nvPicPr>
        <p:blipFill rotWithShape="1">
          <a:blip r:embed="rId2"/>
          <a:srcRect r="46255"/>
          <a:stretch/>
        </p:blipFill>
        <p:spPr>
          <a:xfrm>
            <a:off x="7176120" y="1537240"/>
            <a:ext cx="4392488" cy="4957445"/>
          </a:xfrm>
          <a:prstGeom prst="rect">
            <a:avLst/>
          </a:prstGeom>
        </p:spPr>
      </p:pic>
      <p:sp>
        <p:nvSpPr>
          <p:cNvPr id="4" name="CasellaDiTesto 3">
            <a:extLst>
              <a:ext uri="{FF2B5EF4-FFF2-40B4-BE49-F238E27FC236}">
                <a16:creationId xmlns:a16="http://schemas.microsoft.com/office/drawing/2014/main" id="{41C573C3-0528-D4FD-869A-2612BD5889DD}"/>
              </a:ext>
            </a:extLst>
          </p:cNvPr>
          <p:cNvSpPr txBox="1"/>
          <p:nvPr/>
        </p:nvSpPr>
        <p:spPr>
          <a:xfrm>
            <a:off x="7391063" y="1558295"/>
            <a:ext cx="1584176" cy="523220"/>
          </a:xfrm>
          <a:prstGeom prst="rect">
            <a:avLst/>
          </a:prstGeom>
          <a:solidFill>
            <a:schemeClr val="tx2">
              <a:lumMod val="20000"/>
              <a:lumOff val="80000"/>
            </a:schemeClr>
          </a:solidFill>
        </p:spPr>
        <p:txBody>
          <a:bodyPr wrap="square" rtlCol="0">
            <a:spAutoFit/>
          </a:bodyPr>
          <a:lstStyle/>
          <a:p>
            <a:pPr algn="ctr"/>
            <a:r>
              <a:rPr lang="de-CH" dirty="0" err="1"/>
              <a:t>Prestazione</a:t>
            </a:r>
            <a:r>
              <a:rPr lang="de-CH" dirty="0"/>
              <a:t> </a:t>
            </a:r>
            <a:r>
              <a:rPr lang="de-CH" dirty="0" err="1"/>
              <a:t>massimale</a:t>
            </a:r>
            <a:r>
              <a:rPr lang="de-CH" dirty="0"/>
              <a:t> %</a:t>
            </a:r>
          </a:p>
        </p:txBody>
      </p:sp>
      <p:sp>
        <p:nvSpPr>
          <p:cNvPr id="5" name="CasellaDiTesto 5">
            <a:extLst>
              <a:ext uri="{FF2B5EF4-FFF2-40B4-BE49-F238E27FC236}">
                <a16:creationId xmlns:a16="http://schemas.microsoft.com/office/drawing/2014/main" id="{486D734F-A875-DB0B-EE7E-AF58F31CF10B}"/>
              </a:ext>
            </a:extLst>
          </p:cNvPr>
          <p:cNvSpPr txBox="1"/>
          <p:nvPr/>
        </p:nvSpPr>
        <p:spPr>
          <a:xfrm>
            <a:off x="9190181" y="1561147"/>
            <a:ext cx="2232248" cy="523220"/>
          </a:xfrm>
          <a:prstGeom prst="rect">
            <a:avLst/>
          </a:prstGeom>
          <a:solidFill>
            <a:schemeClr val="tx2">
              <a:lumMod val="20000"/>
              <a:lumOff val="80000"/>
            </a:schemeClr>
          </a:solidFill>
        </p:spPr>
        <p:txBody>
          <a:bodyPr wrap="square" rtlCol="0">
            <a:spAutoFit/>
          </a:bodyPr>
          <a:lstStyle/>
          <a:p>
            <a:pPr algn="ctr"/>
            <a:r>
              <a:rPr lang="de-CH" dirty="0"/>
              <a:t>Numero di </a:t>
            </a:r>
            <a:r>
              <a:rPr lang="de-CH" dirty="0" err="1"/>
              <a:t>ripetizioni</a:t>
            </a:r>
            <a:r>
              <a:rPr lang="de-CH" dirty="0"/>
              <a:t> </a:t>
            </a:r>
            <a:r>
              <a:rPr lang="de-CH" dirty="0" err="1"/>
              <a:t>possibili</a:t>
            </a:r>
            <a:endParaRPr lang="de-CH" dirty="0"/>
          </a:p>
        </p:txBody>
      </p:sp>
      <p:sp>
        <p:nvSpPr>
          <p:cNvPr id="6" name="CasellaDiTesto 6">
            <a:extLst>
              <a:ext uri="{FF2B5EF4-FFF2-40B4-BE49-F238E27FC236}">
                <a16:creationId xmlns:a16="http://schemas.microsoft.com/office/drawing/2014/main" id="{28508941-709B-500D-A37C-2501D332BCB7}"/>
              </a:ext>
            </a:extLst>
          </p:cNvPr>
          <p:cNvSpPr txBox="1"/>
          <p:nvPr/>
        </p:nvSpPr>
        <p:spPr>
          <a:xfrm>
            <a:off x="623392" y="1700808"/>
            <a:ext cx="5904656" cy="4616648"/>
          </a:xfrm>
          <a:prstGeom prst="rect">
            <a:avLst/>
          </a:prstGeom>
          <a:solidFill>
            <a:schemeClr val="bg1"/>
          </a:solidFill>
        </p:spPr>
        <p:txBody>
          <a:bodyPr wrap="square" rtlCol="0">
            <a:spAutoFit/>
          </a:bodyPr>
          <a:lstStyle/>
          <a:p>
            <a:r>
              <a:rPr lang="it-IT" sz="2000" b="1" dirty="0"/>
              <a:t>h1RM</a:t>
            </a:r>
          </a:p>
          <a:p>
            <a:pPr marL="285750" indent="-285750">
              <a:buFont typeface="Wingdings" panose="05000000000000000000" pitchFamily="2" charset="2"/>
              <a:buChar char="Ø"/>
            </a:pPr>
            <a:r>
              <a:rPr lang="it-IT" sz="2000" dirty="0"/>
              <a:t>Concetto di peso massimo ipotetico individuale</a:t>
            </a:r>
          </a:p>
          <a:p>
            <a:endParaRPr lang="it-IT" sz="2000" dirty="0"/>
          </a:p>
          <a:p>
            <a:endParaRPr lang="it-IT" sz="2000" dirty="0"/>
          </a:p>
          <a:p>
            <a:r>
              <a:rPr lang="it-IT" sz="2000" b="1" dirty="0"/>
              <a:t>1RM = 1 ripetizione </a:t>
            </a:r>
            <a:r>
              <a:rPr lang="it-IT" sz="2000" b="1" dirty="0" err="1"/>
              <a:t>massimaIe</a:t>
            </a:r>
            <a:endParaRPr lang="it-IT" sz="2000" b="1" dirty="0"/>
          </a:p>
          <a:p>
            <a:endParaRPr lang="it-IT" sz="2000" b="1" dirty="0"/>
          </a:p>
          <a:p>
            <a:r>
              <a:rPr lang="it-IT" sz="2000" dirty="0"/>
              <a:t>Il peso massimo è spesso problematico da determinare (carico troppo pesante, incertezza, supporto, ecc.).</a:t>
            </a:r>
          </a:p>
          <a:p>
            <a:endParaRPr lang="it-IT" sz="2000" dirty="0"/>
          </a:p>
          <a:p>
            <a:r>
              <a:rPr lang="it-IT" sz="2000" dirty="0"/>
              <a:t>La tabella h1RM è relativamente accurata e facile da usare per esercizi di base come squat, </a:t>
            </a:r>
            <a:r>
              <a:rPr lang="it-IT" sz="2000" dirty="0" err="1"/>
              <a:t>bench</a:t>
            </a:r>
            <a:r>
              <a:rPr lang="it-IT" sz="2000" dirty="0"/>
              <a:t> press, </a:t>
            </a:r>
            <a:r>
              <a:rPr lang="it-IT" sz="2000" dirty="0" err="1"/>
              <a:t>ecc</a:t>
            </a:r>
            <a:r>
              <a:rPr lang="it-IT" sz="2000" dirty="0"/>
              <a:t>, ma non è adatta per esercizi complessi e specifici.</a:t>
            </a:r>
          </a:p>
          <a:p>
            <a:endParaRPr lang="it-IT" dirty="0"/>
          </a:p>
        </p:txBody>
      </p:sp>
      <p:sp>
        <p:nvSpPr>
          <p:cNvPr id="9" name="Titel 2">
            <a:extLst>
              <a:ext uri="{FF2B5EF4-FFF2-40B4-BE49-F238E27FC236}">
                <a16:creationId xmlns:a16="http://schemas.microsoft.com/office/drawing/2014/main" id="{3C3907D0-4591-4513-AC59-53C121C6CBA8}"/>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Atletica</a:t>
            </a:r>
            <a:r>
              <a:rPr lang="de-CH" sz="2800" kern="0" dirty="0">
                <a:latin typeface="Arial" panose="020B0604020202020204" pitchFamily="34" charset="0"/>
                <a:cs typeface="Arial" panose="020B0604020202020204" pitchFamily="34" charset="0"/>
              </a:rPr>
              <a:t> – forza</a:t>
            </a:r>
            <a:br>
              <a:rPr lang="de-CH" sz="2800" kern="0" dirty="0">
                <a:latin typeface="Arial" panose="020B0604020202020204" pitchFamily="34" charset="0"/>
                <a:cs typeface="Arial" panose="020B0604020202020204" pitchFamily="34" charset="0"/>
              </a:rPr>
            </a:br>
            <a:r>
              <a:rPr lang="it-IT" sz="2800" b="0" kern="0" dirty="0">
                <a:latin typeface="Arial" panose="020B0604020202020204" pitchFamily="34" charset="0"/>
                <a:cs typeface="Arial" panose="020B0604020202020204" pitchFamily="34" charset="0"/>
              </a:rPr>
              <a:t>Allenamento della forza: carico </a:t>
            </a:r>
            <a:r>
              <a:rPr lang="it-IT" sz="2800" b="0" kern="0" dirty="0" err="1">
                <a:latin typeface="Arial" panose="020B0604020202020204" pitchFamily="34" charset="0"/>
                <a:cs typeface="Arial" panose="020B0604020202020204" pitchFamily="34" charset="0"/>
              </a:rPr>
              <a:t>massimal</a:t>
            </a:r>
            <a:endParaRPr lang="de-CH" sz="2800" b="0" kern="0" dirty="0">
              <a:latin typeface="Arial" panose="020B0604020202020204" pitchFamily="34" charset="0"/>
              <a:cs typeface="Arial" panose="020B0604020202020204" pitchFamily="34" charset="0"/>
            </a:endParaRPr>
          </a:p>
        </p:txBody>
      </p:sp>
      <p:sp>
        <p:nvSpPr>
          <p:cNvPr id="2" name="SeitenzahlBenutzerdefiniert">
            <a:extLst>
              <a:ext uri="{FF2B5EF4-FFF2-40B4-BE49-F238E27FC236}">
                <a16:creationId xmlns:a16="http://schemas.microsoft.com/office/drawing/2014/main" id="{C79AC6D7-3C21-B021-ECC9-9A71C737649C}"/>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32</a:t>
            </a:r>
            <a:endParaRPr lang="de-CH" sz="900" dirty="0"/>
          </a:p>
        </p:txBody>
      </p:sp>
    </p:spTree>
    <p:extLst>
      <p:ext uri="{BB962C8B-B14F-4D97-AF65-F5344CB8AC3E}">
        <p14:creationId xmlns:p14="http://schemas.microsoft.com/office/powerpoint/2010/main" val="925483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7D654-04A7-D830-4F53-4F72A2758F09}"/>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B52E63FE-D42E-87DC-5CBD-AF63FC74FFDB}"/>
              </a:ext>
            </a:extLst>
          </p:cNvPr>
          <p:cNvSpPr>
            <a:spLocks noGrp="1"/>
          </p:cNvSpPr>
          <p:nvPr>
            <p:ph type="title"/>
          </p:nvPr>
        </p:nvSpPr>
        <p:spPr>
          <a:xfrm>
            <a:off x="378984" y="336318"/>
            <a:ext cx="10481104" cy="946253"/>
          </a:xfrm>
        </p:spPr>
        <p:txBody>
          <a:bodyPr/>
          <a:lstStyle/>
          <a:p>
            <a:r>
              <a:rPr lang="de-CH" kern="0" dirty="0">
                <a:latin typeface="Arial" panose="020B0604020202020204" pitchFamily="34" charset="0"/>
                <a:cs typeface="Arial" panose="020B0604020202020204" pitchFamily="34" charset="0"/>
              </a:rPr>
              <a:t>Athletik - Kraft </a:t>
            </a:r>
            <a:br>
              <a:rPr lang="de-CH" kern="0" dirty="0">
                <a:latin typeface="Arial" panose="020B0604020202020204" pitchFamily="34" charset="0"/>
                <a:cs typeface="Arial" panose="020B0604020202020204" pitchFamily="34" charset="0"/>
              </a:rPr>
            </a:br>
            <a:r>
              <a:rPr lang="de-CH" b="0" kern="0" dirty="0">
                <a:latin typeface="Arial" panose="020B0604020202020204" pitchFamily="34" charset="0"/>
                <a:cs typeface="Arial" panose="020B0604020202020204" pitchFamily="34" charset="0"/>
              </a:rPr>
              <a:t>Trainingsmethoden</a:t>
            </a:r>
            <a:endParaRPr lang="de-CH" dirty="0"/>
          </a:p>
        </p:txBody>
      </p:sp>
      <p:sp>
        <p:nvSpPr>
          <p:cNvPr id="5" name="Text Box 4">
            <a:extLst>
              <a:ext uri="{FF2B5EF4-FFF2-40B4-BE49-F238E27FC236}">
                <a16:creationId xmlns:a16="http://schemas.microsoft.com/office/drawing/2014/main" id="{37E60B8C-88DB-CC75-6786-0A5C29D744BC}"/>
              </a:ext>
            </a:extLst>
          </p:cNvPr>
          <p:cNvSpPr txBox="1">
            <a:spLocks noChangeArrowheads="1"/>
          </p:cNvSpPr>
          <p:nvPr/>
        </p:nvSpPr>
        <p:spPr bwMode="auto">
          <a:xfrm>
            <a:off x="375684" y="2060848"/>
            <a:ext cx="3888111" cy="4547354"/>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Einstimmen/Einlaufen</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Schnelligkeit</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Kraft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Ausdauer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vor</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Auslaufen/Ausklingen</a:t>
            </a:r>
          </a:p>
          <a:p>
            <a:pPr algn="ctr" eaLnBrk="0" hangingPunct="0">
              <a:defRPr/>
            </a:pPr>
            <a:endParaRPr lang="en-GB" sz="400" dirty="0">
              <a:solidFill>
                <a:schemeClr val="bg2"/>
              </a:solidFill>
              <a:cs typeface="+mn-cs"/>
            </a:endParaRPr>
          </a:p>
        </p:txBody>
      </p:sp>
      <p:sp>
        <p:nvSpPr>
          <p:cNvPr id="6" name="Textfeld 5">
            <a:extLst>
              <a:ext uri="{FF2B5EF4-FFF2-40B4-BE49-F238E27FC236}">
                <a16:creationId xmlns:a16="http://schemas.microsoft.com/office/drawing/2014/main" id="{7B99E084-9ECF-506F-5EF8-376A317C1F93}"/>
              </a:ext>
            </a:extLst>
          </p:cNvPr>
          <p:cNvSpPr txBox="1"/>
          <p:nvPr/>
        </p:nvSpPr>
        <p:spPr>
          <a:xfrm>
            <a:off x="375684" y="1556792"/>
            <a:ext cx="3891581" cy="369332"/>
          </a:xfrm>
          <a:prstGeom prst="rect">
            <a:avLst/>
          </a:prstGeom>
          <a:noFill/>
        </p:spPr>
        <p:txBody>
          <a:bodyPr wrap="square" lIns="0" tIns="0" rIns="0" bIns="0" rtlCol="0">
            <a:spAutoFit/>
          </a:bodyPr>
          <a:lstStyle/>
          <a:p>
            <a:pPr algn="ctr"/>
            <a:r>
              <a:rPr lang="de-CH" sz="2400" dirty="0"/>
              <a:t>Reihenfolge des Trainings</a:t>
            </a:r>
          </a:p>
        </p:txBody>
      </p:sp>
      <p:sp>
        <p:nvSpPr>
          <p:cNvPr id="7" name="Text Box 4">
            <a:extLst>
              <a:ext uri="{FF2B5EF4-FFF2-40B4-BE49-F238E27FC236}">
                <a16:creationId xmlns:a16="http://schemas.microsoft.com/office/drawing/2014/main" id="{B7C16F4D-C2A7-019D-03E2-ABE3B7E31F5F}"/>
              </a:ext>
            </a:extLst>
          </p:cNvPr>
          <p:cNvSpPr txBox="1">
            <a:spLocks noChangeArrowheads="1"/>
          </p:cNvSpPr>
          <p:nvPr/>
        </p:nvSpPr>
        <p:spPr bwMode="auto">
          <a:xfrm>
            <a:off x="4583832" y="2708920"/>
            <a:ext cx="6912768" cy="3077766"/>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a:solidFill>
                  <a:schemeClr val="tx1"/>
                </a:solidFill>
                <a:latin typeface="Arial" charset="0"/>
              </a:rPr>
              <a:t>grosse Muskeln 	 	     </a:t>
            </a:r>
            <a:r>
              <a:rPr lang="de-CH" sz="1600" dirty="0">
                <a:solidFill>
                  <a:schemeClr val="tx1"/>
                </a:solidFill>
                <a:latin typeface="Arial" charset="0"/>
              </a:rPr>
              <a:t>vor 	               </a:t>
            </a:r>
            <a:r>
              <a:rPr lang="de-CH" sz="2400" dirty="0">
                <a:solidFill>
                  <a:schemeClr val="tx1"/>
                </a:solidFill>
                <a:latin typeface="Arial" charset="0"/>
              </a:rPr>
              <a:t>kleinen</a:t>
            </a:r>
            <a:r>
              <a:rPr lang="de-CH" sz="1600" dirty="0">
                <a:solidFill>
                  <a:schemeClr val="tx1"/>
                </a:solidFill>
                <a:latin typeface="Arial" charset="0"/>
              </a:rPr>
              <a:t> </a:t>
            </a:r>
            <a:r>
              <a:rPr lang="de-CH" sz="2400" dirty="0">
                <a:solidFill>
                  <a:schemeClr val="tx1"/>
                </a:solidFill>
                <a:latin typeface="Arial" charset="0"/>
              </a:rPr>
              <a:t>Muskeln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mehrgelenkig 	     </a:t>
            </a:r>
            <a:r>
              <a:rPr lang="de-CH" sz="1600" dirty="0">
                <a:solidFill>
                  <a:schemeClr val="tx1"/>
                </a:solidFill>
                <a:latin typeface="Arial" charset="0"/>
              </a:rPr>
              <a:t>vor</a:t>
            </a:r>
            <a:r>
              <a:rPr lang="de-CH" sz="2400" dirty="0">
                <a:solidFill>
                  <a:schemeClr val="tx1"/>
                </a:solidFill>
                <a:latin typeface="Arial" charset="0"/>
              </a:rPr>
              <a:t> 	                  eingelenkig</a:t>
            </a:r>
            <a:endParaRPr lang="de-CH" sz="16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komplexe 		     </a:t>
            </a:r>
            <a:r>
              <a:rPr lang="de-CH" sz="1600" dirty="0">
                <a:solidFill>
                  <a:schemeClr val="tx1"/>
                </a:solidFill>
                <a:latin typeface="Arial" charset="0"/>
              </a:rPr>
              <a:t>vor</a:t>
            </a:r>
            <a:r>
              <a:rPr lang="de-CH" sz="2400" dirty="0">
                <a:solidFill>
                  <a:schemeClr val="tx1"/>
                </a:solidFill>
                <a:latin typeface="Arial" charset="0"/>
              </a:rPr>
              <a:t> 	     einfachen Übungen</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a:solidFill>
                  <a:schemeClr val="tx1"/>
                </a:solidFill>
                <a:latin typeface="Arial" charset="0"/>
              </a:rPr>
              <a:t>Rumpf gegen Ende des Trainings</a:t>
            </a:r>
          </a:p>
          <a:p>
            <a:pPr eaLnBrk="0" hangingPunct="0">
              <a:defRPr/>
            </a:pPr>
            <a:endParaRPr lang="en-GB" sz="400" dirty="0">
              <a:solidFill>
                <a:schemeClr val="tx1"/>
              </a:solidFill>
              <a:latin typeface="Arial" charset="0"/>
            </a:endParaRPr>
          </a:p>
        </p:txBody>
      </p:sp>
      <p:sp>
        <p:nvSpPr>
          <p:cNvPr id="8" name="Textfeld 7">
            <a:extLst>
              <a:ext uri="{FF2B5EF4-FFF2-40B4-BE49-F238E27FC236}">
                <a16:creationId xmlns:a16="http://schemas.microsoft.com/office/drawing/2014/main" id="{E5D868E3-D857-8A70-14D7-B0513CB3B105}"/>
              </a:ext>
            </a:extLst>
          </p:cNvPr>
          <p:cNvSpPr txBox="1"/>
          <p:nvPr/>
        </p:nvSpPr>
        <p:spPr>
          <a:xfrm>
            <a:off x="6096000" y="1556792"/>
            <a:ext cx="3891581" cy="369332"/>
          </a:xfrm>
          <a:prstGeom prst="rect">
            <a:avLst/>
          </a:prstGeom>
          <a:noFill/>
        </p:spPr>
        <p:txBody>
          <a:bodyPr wrap="square" lIns="0" tIns="0" rIns="0" bIns="0" rtlCol="0">
            <a:spAutoFit/>
          </a:bodyPr>
          <a:lstStyle/>
          <a:p>
            <a:pPr algn="ctr"/>
            <a:r>
              <a:rPr lang="de-CH" sz="2400" dirty="0"/>
              <a:t>Aufbau des Trainings</a:t>
            </a:r>
          </a:p>
        </p:txBody>
      </p:sp>
      <p:sp>
        <p:nvSpPr>
          <p:cNvPr id="2" name="SeitenzahlBenutzerdefiniert">
            <a:extLst>
              <a:ext uri="{FF2B5EF4-FFF2-40B4-BE49-F238E27FC236}">
                <a16:creationId xmlns:a16="http://schemas.microsoft.com/office/drawing/2014/main" id="{5A59F8D4-CACF-5EC4-14D5-0D220727D8B3}"/>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2916703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4937-F693-1B7A-2F5F-5C984178327C}"/>
            </a:ext>
          </a:extLst>
        </p:cNvPr>
        <p:cNvGrpSpPr/>
        <p:nvPr/>
      </p:nvGrpSpPr>
      <p:grpSpPr>
        <a:xfrm>
          <a:off x="0" y="0"/>
          <a:ext cx="0" cy="0"/>
          <a:chOff x="0" y="0"/>
          <a:chExt cx="0" cy="0"/>
        </a:xfrm>
      </p:grpSpPr>
      <p:sp>
        <p:nvSpPr>
          <p:cNvPr id="7" name="Text Box 4">
            <a:extLst>
              <a:ext uri="{FF2B5EF4-FFF2-40B4-BE49-F238E27FC236}">
                <a16:creationId xmlns:a16="http://schemas.microsoft.com/office/drawing/2014/main" id="{17B01C72-1636-4F17-965E-10A7C2BF6615}"/>
              </a:ext>
            </a:extLst>
          </p:cNvPr>
          <p:cNvSpPr txBox="1">
            <a:spLocks noChangeArrowheads="1"/>
          </p:cNvSpPr>
          <p:nvPr/>
        </p:nvSpPr>
        <p:spPr bwMode="auto">
          <a:xfrm>
            <a:off x="446289" y="2120245"/>
            <a:ext cx="4176464" cy="4401205"/>
          </a:xfrm>
          <a:prstGeom prst="rect">
            <a:avLst/>
          </a:prstGeom>
          <a:noFill/>
          <a:ln w="9525">
            <a:solidFill>
              <a:schemeClr val="bg2"/>
            </a:solidFill>
            <a:miter lim="800000"/>
            <a:headEnd/>
            <a:tailEnd/>
          </a:ln>
        </p:spPr>
        <p:txBody>
          <a:bodyPr wrap="square">
            <a:spAutoFit/>
          </a:bodyPr>
          <a:lstStyle/>
          <a:p>
            <a:pPr algn="ctr" eaLnBrk="0" hangingPunct="0">
              <a:defRPr/>
            </a:pPr>
            <a:endParaRPr lang="de-CH" sz="400" dirty="0">
              <a:solidFill>
                <a:schemeClr val="bg2"/>
              </a:solidFill>
              <a:cs typeface="+mn-cs"/>
            </a:endParaRPr>
          </a:p>
          <a:p>
            <a:pPr algn="ctr" eaLnBrk="0" hangingPunct="0">
              <a:defRPr/>
            </a:pPr>
            <a:r>
              <a:rPr lang="de-CH" sz="2400" dirty="0">
                <a:solidFill>
                  <a:schemeClr val="tx1">
                    <a:lumMod val="50000"/>
                    <a:lumOff val="50000"/>
                  </a:schemeClr>
                </a:solidFill>
                <a:cs typeface="+mn-cs"/>
              </a:rPr>
              <a:t>Echauffement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 </a:t>
            </a:r>
            <a:endParaRPr lang="de-CH" dirty="0">
              <a:solidFill>
                <a:schemeClr val="tx1">
                  <a:lumMod val="50000"/>
                  <a:lumOff val="50000"/>
                </a:schemeClr>
              </a:solidFill>
              <a:cs typeface="+mn-cs"/>
            </a:endParaRPr>
          </a:p>
          <a:p>
            <a:pPr algn="ctr" eaLnBrk="0" hangingPunct="0">
              <a:defRPr/>
            </a:pPr>
            <a:endParaRPr lang="de-CH" sz="1000" dirty="0">
              <a:solidFill>
                <a:schemeClr val="bg2"/>
              </a:solidFill>
              <a:cs typeface="+mn-cs"/>
            </a:endParaRPr>
          </a:p>
          <a:p>
            <a:pPr algn="ctr" eaLnBrk="0" hangingPunct="0">
              <a:defRPr/>
            </a:pPr>
            <a:r>
              <a:rPr lang="de-CH" sz="2400" dirty="0">
                <a:solidFill>
                  <a:schemeClr val="tx1">
                    <a:lumMod val="50000"/>
                    <a:lumOff val="50000"/>
                  </a:schemeClr>
                </a:solidFill>
                <a:cs typeface="+mn-cs"/>
              </a:rPr>
              <a:t>Vitesse</a:t>
            </a:r>
            <a:r>
              <a:rPr lang="de-CH" sz="2400" b="1" dirty="0">
                <a:solidFill>
                  <a:schemeClr val="bg2"/>
                </a:solidFill>
                <a:cs typeface="+mn-cs"/>
              </a:rPr>
              <a:t> </a:t>
            </a:r>
            <a:r>
              <a:rPr lang="de-CH" sz="3200" b="1" dirty="0">
                <a:solidFill>
                  <a:schemeClr val="bg2"/>
                </a:solidFill>
                <a:cs typeface="+mn-cs"/>
              </a:rPr>
              <a:t>    </a:t>
            </a:r>
          </a:p>
          <a:p>
            <a:pPr algn="ctr" eaLnBrk="0" hangingPunct="0">
              <a:defRPr/>
            </a:pPr>
            <a:endParaRPr lang="de-CH" sz="1000" dirty="0">
              <a:solidFill>
                <a:schemeClr val="bg2"/>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b="1" dirty="0">
                <a:cs typeface="+mn-cs"/>
              </a:rPr>
              <a:t>Force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Endurance</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1600" dirty="0">
                <a:solidFill>
                  <a:schemeClr val="tx1">
                    <a:lumMod val="50000"/>
                    <a:lumOff val="50000"/>
                  </a:schemeClr>
                </a:solidFill>
                <a:cs typeface="+mn-cs"/>
              </a:rPr>
              <a:t>avant</a:t>
            </a:r>
          </a:p>
          <a:p>
            <a:pPr algn="ctr" eaLnBrk="0" hangingPunct="0">
              <a:defRPr/>
            </a:pPr>
            <a:endParaRPr lang="de-CH" sz="1000" dirty="0">
              <a:solidFill>
                <a:schemeClr val="tx1">
                  <a:lumMod val="50000"/>
                  <a:lumOff val="50000"/>
                </a:schemeClr>
              </a:solidFill>
              <a:cs typeface="+mn-cs"/>
            </a:endParaRPr>
          </a:p>
          <a:p>
            <a:pPr algn="ctr" eaLnBrk="0" hangingPunct="0">
              <a:defRPr/>
            </a:pPr>
            <a:r>
              <a:rPr lang="de-CH" sz="2400" dirty="0">
                <a:solidFill>
                  <a:schemeClr val="tx1">
                    <a:lumMod val="50000"/>
                    <a:lumOff val="50000"/>
                  </a:schemeClr>
                </a:solidFill>
                <a:cs typeface="+mn-cs"/>
              </a:rPr>
              <a:t>Retour au calme</a:t>
            </a:r>
          </a:p>
          <a:p>
            <a:pPr algn="ctr" eaLnBrk="0" hangingPunct="0">
              <a:defRPr/>
            </a:pPr>
            <a:endParaRPr lang="en-GB" sz="400" dirty="0">
              <a:solidFill>
                <a:schemeClr val="bg2"/>
              </a:solidFill>
              <a:cs typeface="+mn-cs"/>
            </a:endParaRPr>
          </a:p>
        </p:txBody>
      </p:sp>
      <p:sp>
        <p:nvSpPr>
          <p:cNvPr id="8" name="Textfeld 7">
            <a:extLst>
              <a:ext uri="{FF2B5EF4-FFF2-40B4-BE49-F238E27FC236}">
                <a16:creationId xmlns:a16="http://schemas.microsoft.com/office/drawing/2014/main" id="{4BDC958D-2AFC-4478-9D2C-453D7F9D20F7}"/>
              </a:ext>
            </a:extLst>
          </p:cNvPr>
          <p:cNvSpPr txBox="1"/>
          <p:nvPr/>
        </p:nvSpPr>
        <p:spPr>
          <a:xfrm>
            <a:off x="446289" y="1703142"/>
            <a:ext cx="4176464" cy="369332"/>
          </a:xfrm>
          <a:prstGeom prst="rect">
            <a:avLst/>
          </a:prstGeom>
          <a:noFill/>
        </p:spPr>
        <p:txBody>
          <a:bodyPr wrap="square" lIns="0" tIns="0" rIns="0" bIns="0" rtlCol="0">
            <a:spAutoFit/>
          </a:bodyPr>
          <a:lstStyle/>
          <a:p>
            <a:pPr algn="ctr"/>
            <a:r>
              <a:rPr lang="de-CH" sz="2400" b="0" kern="0" dirty="0">
                <a:latin typeface="Arial" panose="020B0604020202020204" pitchFamily="34" charset="0"/>
                <a:cs typeface="Arial" panose="020B0604020202020204" pitchFamily="34" charset="0"/>
              </a:rPr>
              <a:t>Chronologie de l’entraînement</a:t>
            </a:r>
            <a:endParaRPr lang="de-CH" sz="2400" dirty="0"/>
          </a:p>
        </p:txBody>
      </p:sp>
      <p:sp>
        <p:nvSpPr>
          <p:cNvPr id="6" name="Titel 2">
            <a:extLst>
              <a:ext uri="{FF2B5EF4-FFF2-40B4-BE49-F238E27FC236}">
                <a16:creationId xmlns:a16="http://schemas.microsoft.com/office/drawing/2014/main" id="{87AF05B0-EA77-4B87-8060-ED27F9838A33}"/>
              </a:ext>
            </a:extLst>
          </p:cNvPr>
          <p:cNvSpPr txBox="1">
            <a:spLocks noGrp="1"/>
          </p:cNvSpPr>
          <p:nvPr>
            <p:ph type="title"/>
          </p:nvPr>
        </p:nvSpPr>
        <p:spPr>
          <a:xfrm>
            <a:off x="379413" y="336550"/>
            <a:ext cx="10480675" cy="946150"/>
          </a:xfrm>
          <a:prstGeom prst="rect">
            <a:avLst/>
          </a:prstGeom>
        </p:spPr>
        <p:txBody>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defRPr/>
            </a:pPr>
            <a:r>
              <a:rPr lang="de-CH" sz="2800" kern="0" dirty="0" err="1">
                <a:latin typeface="Arial" panose="020B0604020202020204" pitchFamily="34" charset="0"/>
                <a:cs typeface="Arial" panose="020B0604020202020204" pitchFamily="34" charset="0"/>
              </a:rPr>
              <a:t>Qualités</a:t>
            </a:r>
            <a:r>
              <a:rPr lang="de-CH" sz="2800" kern="0" dirty="0">
                <a:latin typeface="Arial" panose="020B0604020202020204" pitchFamily="34" charset="0"/>
                <a:cs typeface="Arial" panose="020B0604020202020204" pitchFamily="34" charset="0"/>
              </a:rPr>
              <a:t> </a:t>
            </a:r>
            <a:r>
              <a:rPr lang="de-CH" sz="2800" kern="0" dirty="0" err="1">
                <a:latin typeface="Arial" panose="020B0604020202020204" pitchFamily="34" charset="0"/>
                <a:cs typeface="Arial" panose="020B0604020202020204" pitchFamily="34" charset="0"/>
              </a:rPr>
              <a:t>athlétiques</a:t>
            </a:r>
            <a:r>
              <a:rPr lang="de-CH" sz="2800" kern="0" dirty="0">
                <a:latin typeface="Arial" panose="020B0604020202020204" pitchFamily="34" charset="0"/>
                <a:cs typeface="Arial" panose="020B0604020202020204" pitchFamily="34" charset="0"/>
              </a:rPr>
              <a:t> – </a:t>
            </a:r>
            <a:r>
              <a:rPr lang="de-CH" sz="2800" kern="0" dirty="0" err="1">
                <a:latin typeface="Arial" panose="020B0604020202020204" pitchFamily="34" charset="0"/>
                <a:cs typeface="Arial" panose="020B0604020202020204" pitchFamily="34" charset="0"/>
              </a:rPr>
              <a:t>force</a:t>
            </a:r>
            <a:br>
              <a:rPr lang="fr-CH" sz="2800" i="0" u="none" strike="noStrike" dirty="0">
                <a:solidFill>
                  <a:srgbClr val="000000"/>
                </a:solidFill>
                <a:effectLst/>
                <a:latin typeface="+mj-lt"/>
              </a:rPr>
            </a:br>
            <a:r>
              <a:rPr lang="de-CH" sz="2800" b="0" dirty="0" err="1">
                <a:solidFill>
                  <a:srgbClr val="1D1D1D"/>
                </a:solidFill>
              </a:rPr>
              <a:t>Méthodes</a:t>
            </a:r>
            <a:r>
              <a:rPr lang="de-CH" sz="2800" b="0" dirty="0">
                <a:solidFill>
                  <a:srgbClr val="1D1D1D"/>
                </a:solidFill>
              </a:rPr>
              <a:t> </a:t>
            </a:r>
            <a:r>
              <a:rPr lang="de-CH" sz="2800" b="0" dirty="0" err="1">
                <a:solidFill>
                  <a:srgbClr val="1D1D1D"/>
                </a:solidFill>
              </a:rPr>
              <a:t>d'entraînement</a:t>
            </a:r>
            <a:endParaRPr lang="de-CH" altLang="de-DE" sz="2800" b="0" dirty="0">
              <a:latin typeface="Arial" panose="020B0604020202020204" pitchFamily="34" charset="0"/>
            </a:endParaRPr>
          </a:p>
        </p:txBody>
      </p:sp>
      <p:sp>
        <p:nvSpPr>
          <p:cNvPr id="4" name="Text Box 4">
            <a:extLst>
              <a:ext uri="{FF2B5EF4-FFF2-40B4-BE49-F238E27FC236}">
                <a16:creationId xmlns:a16="http://schemas.microsoft.com/office/drawing/2014/main" id="{BB0E09E4-7239-ACFD-5350-6EF0D51A5CEC}"/>
              </a:ext>
            </a:extLst>
          </p:cNvPr>
          <p:cNvSpPr txBox="1">
            <a:spLocks noChangeArrowheads="1"/>
          </p:cNvSpPr>
          <p:nvPr/>
        </p:nvSpPr>
        <p:spPr bwMode="auto">
          <a:xfrm>
            <a:off x="4799856" y="2889686"/>
            <a:ext cx="7056784" cy="2862322"/>
          </a:xfrm>
          <a:prstGeom prst="rect">
            <a:avLst/>
          </a:prstGeom>
          <a:solidFill>
            <a:schemeClr val="accent6">
              <a:lumMod val="60000"/>
              <a:lumOff val="40000"/>
            </a:schemeClr>
          </a:solidFill>
          <a:ln>
            <a:solidFill>
              <a:schemeClr val="bg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endParaRPr lang="de-CH" sz="400" dirty="0">
              <a:solidFill>
                <a:schemeClr val="tx1"/>
              </a:solidFill>
              <a:latin typeface="Arial" charset="0"/>
            </a:endParaRPr>
          </a:p>
          <a:p>
            <a:pPr eaLnBrk="0" hangingPunct="0">
              <a:tabLst>
                <a:tab pos="2600325" algn="l"/>
              </a:tabLst>
              <a:defRPr/>
            </a:pPr>
            <a:r>
              <a:rPr lang="de-CH" sz="2400" dirty="0" err="1">
                <a:solidFill>
                  <a:schemeClr val="tx1"/>
                </a:solidFill>
                <a:latin typeface="Arial" charset="0"/>
              </a:rPr>
              <a:t>les</a:t>
            </a:r>
            <a:r>
              <a:rPr lang="de-CH" sz="2400" dirty="0">
                <a:solidFill>
                  <a:schemeClr val="tx1"/>
                </a:solidFill>
                <a:latin typeface="Arial" charset="0"/>
              </a:rPr>
              <a:t> gros </a:t>
            </a:r>
            <a:r>
              <a:rPr lang="de-CH" sz="2400" dirty="0" err="1">
                <a:solidFill>
                  <a:schemeClr val="tx1"/>
                </a:solidFill>
                <a:latin typeface="Arial" charset="0"/>
              </a:rPr>
              <a:t>muscles</a:t>
            </a:r>
            <a:r>
              <a:rPr lang="de-CH" sz="2400" dirty="0">
                <a:solidFill>
                  <a:schemeClr val="tx1"/>
                </a:solidFill>
                <a:latin typeface="Arial" charset="0"/>
              </a:rPr>
              <a:t> 	 	     </a:t>
            </a:r>
            <a:r>
              <a:rPr lang="de-CH" sz="1600" dirty="0">
                <a:solidFill>
                  <a:schemeClr val="tx1"/>
                </a:solidFill>
                <a:latin typeface="Arial" charset="0"/>
              </a:rPr>
              <a:t>avant 	</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petits</a:t>
            </a:r>
            <a:r>
              <a:rPr lang="de-CH" sz="2400" dirty="0">
                <a:solidFill>
                  <a:schemeClr val="tx1"/>
                </a:solidFill>
                <a:latin typeface="Arial" charset="0"/>
              </a:rPr>
              <a:t> </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a:solidFill>
                  <a:schemeClr val="tx1"/>
                </a:solidFill>
                <a:latin typeface="Arial" charset="0"/>
              </a:rPr>
              <a:t>multi-</a:t>
            </a:r>
            <a:r>
              <a:rPr lang="de-CH" sz="2400" dirty="0" err="1">
                <a:solidFill>
                  <a:schemeClr val="tx1"/>
                </a:solidFill>
                <a:latin typeface="Arial" charset="0"/>
              </a:rPr>
              <a:t>articulations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une</a:t>
            </a:r>
            <a:r>
              <a:rPr lang="de-CH" sz="2400" dirty="0">
                <a:solidFill>
                  <a:schemeClr val="tx1"/>
                </a:solidFill>
                <a:latin typeface="Arial" charset="0"/>
              </a:rPr>
              <a:t> </a:t>
            </a:r>
            <a:r>
              <a:rPr lang="de-CH" sz="2400" dirty="0" err="1">
                <a:solidFill>
                  <a:schemeClr val="tx1"/>
                </a:solidFill>
                <a:latin typeface="Arial" charset="0"/>
              </a:rPr>
              <a:t>seule</a:t>
            </a:r>
            <a:r>
              <a:rPr lang="de-CH" sz="2400" dirty="0">
                <a:solidFill>
                  <a:schemeClr val="tx1"/>
                </a:solidFill>
                <a:latin typeface="Arial" charset="0"/>
              </a:rPr>
              <a:t> </a:t>
            </a:r>
            <a:r>
              <a:rPr lang="de-CH" sz="2400" dirty="0" err="1">
                <a:solidFill>
                  <a:schemeClr val="tx1"/>
                </a:solidFill>
                <a:latin typeface="Arial" charset="0"/>
              </a:rPr>
              <a:t>articulation</a:t>
            </a: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r>
              <a:rPr lang="de-CH" sz="2400" dirty="0" err="1">
                <a:solidFill>
                  <a:schemeClr val="tx1"/>
                </a:solidFill>
                <a:latin typeface="Arial" charset="0"/>
              </a:rPr>
              <a:t>exercices</a:t>
            </a:r>
            <a:r>
              <a:rPr lang="de-CH" sz="2400" dirty="0">
                <a:solidFill>
                  <a:schemeClr val="tx1"/>
                </a:solidFill>
                <a:latin typeface="Arial" charset="0"/>
              </a:rPr>
              <a:t> </a:t>
            </a:r>
            <a:r>
              <a:rPr lang="de-CH" sz="2400" dirty="0" err="1">
                <a:solidFill>
                  <a:schemeClr val="tx1"/>
                </a:solidFill>
                <a:latin typeface="Arial" charset="0"/>
              </a:rPr>
              <a:t>complexes</a:t>
            </a:r>
            <a:r>
              <a:rPr lang="de-CH" sz="2400" dirty="0">
                <a:solidFill>
                  <a:schemeClr val="tx1"/>
                </a:solidFill>
                <a:latin typeface="Arial" charset="0"/>
              </a:rPr>
              <a:t>    </a:t>
            </a:r>
            <a:r>
              <a:rPr lang="de-CH" sz="1600" dirty="0">
                <a:solidFill>
                  <a:schemeClr val="tx1"/>
                </a:solidFill>
                <a:latin typeface="Arial" charset="0"/>
              </a:rPr>
              <a:t>avant</a:t>
            </a:r>
            <a:r>
              <a:rPr lang="de-CH" sz="2400" dirty="0">
                <a:solidFill>
                  <a:schemeClr val="tx1"/>
                </a:solidFill>
                <a:latin typeface="Arial" charset="0"/>
              </a:rPr>
              <a:t>  </a:t>
            </a:r>
            <a:r>
              <a:rPr lang="de-CH" sz="2400" dirty="0" err="1">
                <a:solidFill>
                  <a:schemeClr val="tx1"/>
                </a:solidFill>
                <a:latin typeface="Arial" charset="0"/>
              </a:rPr>
              <a:t>les</a:t>
            </a:r>
            <a:r>
              <a:rPr lang="de-CH" sz="2400" dirty="0">
                <a:solidFill>
                  <a:schemeClr val="tx1"/>
                </a:solidFill>
                <a:latin typeface="Arial" charset="0"/>
              </a:rPr>
              <a:t> </a:t>
            </a:r>
            <a:r>
              <a:rPr lang="de-CH" sz="2400" dirty="0" err="1">
                <a:solidFill>
                  <a:schemeClr val="tx1"/>
                </a:solidFill>
                <a:latin typeface="Arial" charset="0"/>
              </a:rPr>
              <a:t>exercices</a:t>
            </a:r>
            <a:r>
              <a:rPr lang="de-CH" sz="2400" dirty="0">
                <a:solidFill>
                  <a:schemeClr val="tx1"/>
                </a:solidFill>
                <a:latin typeface="Arial" charset="0"/>
              </a:rPr>
              <a:t> simples</a:t>
            </a: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eaLnBrk="0" hangingPunct="0">
              <a:defRPr/>
            </a:pPr>
            <a:endParaRPr lang="de-CH" sz="1000" dirty="0">
              <a:solidFill>
                <a:schemeClr val="tx1"/>
              </a:solidFill>
              <a:latin typeface="Arial" charset="0"/>
            </a:endParaRPr>
          </a:p>
          <a:p>
            <a:pPr algn="ctr" eaLnBrk="0" hangingPunct="0">
              <a:defRPr/>
            </a:pPr>
            <a:r>
              <a:rPr lang="de-CH" sz="2400" dirty="0" err="1">
                <a:solidFill>
                  <a:schemeClr val="tx1"/>
                </a:solidFill>
                <a:latin typeface="Arial" charset="0"/>
              </a:rPr>
              <a:t>Tronc</a:t>
            </a:r>
            <a:r>
              <a:rPr lang="de-CH" sz="2400" dirty="0">
                <a:solidFill>
                  <a:schemeClr val="tx1"/>
                </a:solidFill>
                <a:latin typeface="Arial" charset="0"/>
              </a:rPr>
              <a:t> </a:t>
            </a:r>
            <a:r>
              <a:rPr lang="de-CH" sz="2400" dirty="0" err="1">
                <a:solidFill>
                  <a:schemeClr val="tx1"/>
                </a:solidFill>
                <a:latin typeface="Arial" charset="0"/>
              </a:rPr>
              <a:t>vers</a:t>
            </a:r>
            <a:r>
              <a:rPr lang="de-CH" sz="2400" dirty="0">
                <a:solidFill>
                  <a:schemeClr val="tx1"/>
                </a:solidFill>
                <a:latin typeface="Arial" charset="0"/>
              </a:rPr>
              <a:t> la fin de l'entraînement</a:t>
            </a:r>
            <a:endParaRPr lang="en-GB" sz="400" dirty="0">
              <a:solidFill>
                <a:schemeClr val="tx1"/>
              </a:solidFill>
              <a:latin typeface="Arial" charset="0"/>
            </a:endParaRPr>
          </a:p>
        </p:txBody>
      </p:sp>
      <p:sp>
        <p:nvSpPr>
          <p:cNvPr id="5" name="Textfeld 4">
            <a:extLst>
              <a:ext uri="{FF2B5EF4-FFF2-40B4-BE49-F238E27FC236}">
                <a16:creationId xmlns:a16="http://schemas.microsoft.com/office/drawing/2014/main" id="{EB0EE54B-625A-882D-6F12-E11D307FD918}"/>
              </a:ext>
            </a:extLst>
          </p:cNvPr>
          <p:cNvSpPr txBox="1"/>
          <p:nvPr/>
        </p:nvSpPr>
        <p:spPr>
          <a:xfrm>
            <a:off x="6240016" y="1690231"/>
            <a:ext cx="4176464" cy="369332"/>
          </a:xfrm>
          <a:prstGeom prst="rect">
            <a:avLst/>
          </a:prstGeom>
          <a:noFill/>
        </p:spPr>
        <p:txBody>
          <a:bodyPr wrap="square" lIns="0" tIns="0" rIns="0" bIns="0" rtlCol="0">
            <a:spAutoFit/>
          </a:bodyPr>
          <a:lstStyle/>
          <a:p>
            <a:pPr algn="ctr"/>
            <a:r>
              <a:rPr lang="de-CH" sz="2400" b="0" kern="0" dirty="0" err="1">
                <a:latin typeface="Arial" panose="020B0604020202020204" pitchFamily="34" charset="0"/>
                <a:cs typeface="Arial" panose="020B0604020202020204" pitchFamily="34" charset="0"/>
              </a:rPr>
              <a:t>Structure</a:t>
            </a:r>
            <a:r>
              <a:rPr lang="de-CH" sz="2400" b="0" kern="0" dirty="0">
                <a:latin typeface="Arial" panose="020B0604020202020204" pitchFamily="34" charset="0"/>
                <a:cs typeface="Arial" panose="020B0604020202020204" pitchFamily="34" charset="0"/>
              </a:rPr>
              <a:t> de l’entraînement</a:t>
            </a:r>
            <a:endParaRPr lang="de-CH" sz="2400" dirty="0"/>
          </a:p>
        </p:txBody>
      </p:sp>
      <p:sp>
        <p:nvSpPr>
          <p:cNvPr id="2" name="SeitenzahlBenutzerdefiniert">
            <a:extLst>
              <a:ext uri="{FF2B5EF4-FFF2-40B4-BE49-F238E27FC236}">
                <a16:creationId xmlns:a16="http://schemas.microsoft.com/office/drawing/2014/main" id="{1ABEDCDE-427A-673A-9DF9-3606BE770779}"/>
              </a:ext>
            </a:extLst>
          </p:cNvPr>
          <p:cNvSpPr txBox="1"/>
          <p:nvPr/>
        </p:nvSpPr>
        <p:spPr>
          <a:xfrm>
            <a:off x="11049000" y="6350000"/>
            <a:ext cx="762000" cy="138499"/>
          </a:xfrm>
          <a:prstGeom prst="rect">
            <a:avLst/>
          </a:prstGeom>
          <a:noFill/>
        </p:spPr>
        <p:txBody>
          <a:bodyPr vert="horz" wrap="square" lIns="0" tIns="0" rIns="0" bIns="0" rtlCol="0">
            <a:spAutoFit/>
          </a:bodyPr>
          <a:lstStyle/>
          <a:p>
            <a:pPr algn="r"/>
            <a:r>
              <a:rPr lang="de-CH" sz="900"/>
              <a:t>33</a:t>
            </a:r>
            <a:endParaRPr lang="de-CH" sz="900" dirty="0"/>
          </a:p>
        </p:txBody>
      </p:sp>
    </p:spTree>
    <p:extLst>
      <p:ext uri="{BB962C8B-B14F-4D97-AF65-F5344CB8AC3E}">
        <p14:creationId xmlns:p14="http://schemas.microsoft.com/office/powerpoint/2010/main" val="1748333472"/>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26425</Words>
  <Application>Microsoft Office PowerPoint</Application>
  <PresentationFormat>Breitbild</PresentationFormat>
  <Paragraphs>3359</Paragraphs>
  <Slides>187</Slides>
  <Notes>149</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187</vt:i4>
      </vt:variant>
    </vt:vector>
  </HeadingPairs>
  <TitlesOfParts>
    <vt:vector size="198" baseType="lpstr">
      <vt:lpstr>Arial</vt:lpstr>
      <vt:lpstr>Calibri</vt:lpstr>
      <vt:lpstr>Courier New</vt:lpstr>
      <vt:lpstr>Helvetica Now Display</vt:lpstr>
      <vt:lpstr>Symbol</vt:lpstr>
      <vt:lpstr>-webkit-standard</vt:lpstr>
      <vt:lpstr>Wingdings</vt:lpstr>
      <vt:lpstr>Benutzerdefiniertes Design</vt:lpstr>
      <vt:lpstr>1_Benutzerdefiniertes Design</vt:lpstr>
      <vt:lpstr>DesignFolienmaster</vt:lpstr>
      <vt:lpstr>Spitzensport</vt:lpstr>
      <vt:lpstr>PowerPoint-Präsentation</vt:lpstr>
      <vt:lpstr>Sport: mehr als eine sinnvolle Freizeitbeschäftigung</vt:lpstr>
      <vt:lpstr>Le sport: plus qu’une activité de loisirs pertinente </vt:lpstr>
      <vt:lpstr>Lo sport: molto più di una semplice attività ricreativa </vt:lpstr>
      <vt:lpstr>Es ist nie zu spät, um körperlich aktiv zu werden!</vt:lpstr>
      <vt:lpstr>Il n’est jamais trop tard pour reprendre une activité physique! </vt:lpstr>
      <vt:lpstr>Non è mai troppo tardi per ricominciare a fare attività fisica! </vt:lpstr>
      <vt:lpstr>Faktoren der sportlichen Leistungsfähigkeit</vt:lpstr>
      <vt:lpstr>Facteurs de la capacité de performance</vt:lpstr>
      <vt:lpstr>Fattori che influenzano la capacità prestazionale </vt:lpstr>
      <vt:lpstr>Entwicklungsfaktoren  Athletik</vt:lpstr>
      <vt:lpstr>Facteurs de développement  Qualités athlétiques</vt:lpstr>
      <vt:lpstr>Fattori di sviluppo  Atletica</vt:lpstr>
      <vt:lpstr>Entwicklungsfaktoren  Athletik – Ausdauer</vt:lpstr>
      <vt:lpstr>Facteurs de développement  Qualités athlétiques – endurance</vt:lpstr>
      <vt:lpstr>Fattori di sviluppo  Atletica – resistenza</vt:lpstr>
      <vt:lpstr>Athletik - Ausdauer  Definition</vt:lpstr>
      <vt:lpstr>Qualités athlétiques – endurance Définition</vt:lpstr>
      <vt:lpstr>Atletica – resistenza Definizione</vt:lpstr>
      <vt:lpstr>Athletik - Ausdauer  Erscheinungsformen</vt:lpstr>
      <vt:lpstr>Qualités athlétiques – endurance Formes de manifestation</vt:lpstr>
      <vt:lpstr>Atletica – resistenza Forme di manifestazione</vt:lpstr>
      <vt:lpstr>Athletik - Ausdauer  Erscheinungsformen</vt:lpstr>
      <vt:lpstr>Qualités athlétiques – endurance Formes de manifestation</vt:lpstr>
      <vt:lpstr>Atletica – resistenza Forme di manifestazione</vt:lpstr>
      <vt:lpstr>Athletik - Ausdauer  Erscheinungsformen</vt:lpstr>
      <vt:lpstr>Qualités athlétiques – endurance Formes de manifestation </vt:lpstr>
      <vt:lpstr>Atletica – resistenza Forme di manifestazione</vt:lpstr>
      <vt:lpstr>Athletik - Ausdauer  Erscheinungsformen</vt:lpstr>
      <vt:lpstr>Qualités athlétiques – endurance Formes de manifestation </vt:lpstr>
      <vt:lpstr>Atletica – resistenza Forme di manifestazione</vt:lpstr>
      <vt:lpstr>Athletik - Ausdauer Leistungsfähigkeit und Kapazität</vt:lpstr>
      <vt:lpstr>Qualités athlétiques – endurance Performance et capacité </vt:lpstr>
      <vt:lpstr>Atletica – resistenza Prestazione e capacità</vt:lpstr>
      <vt:lpstr>Athletik - Ausdauer Leistungsfähigkeit und Kapazität</vt:lpstr>
      <vt:lpstr>Qualités athlétiques – endurance Performance et capacité </vt:lpstr>
      <vt:lpstr>Atletica – resistenza Prestazione e capacità</vt:lpstr>
      <vt:lpstr>Athletik - Ausdauer  Energiebereitstellung</vt:lpstr>
      <vt:lpstr>Qualités athlétiques – endurance Approvisionnement en énergie</vt:lpstr>
      <vt:lpstr>Atletica – resistenza Fornitura di energia</vt:lpstr>
      <vt:lpstr>Athletik - Ausdauer  Ziele und Effekte des Ausdauertrainings</vt:lpstr>
      <vt:lpstr>Qualités athlétiques – endurance Objectifs et effets de l'entraînement d’endurance</vt:lpstr>
      <vt:lpstr>Atletica – resistenza Obiettivi ed effetti dell'allenamento di resistenza</vt:lpstr>
      <vt:lpstr>Athletik - Ausdauer  Ziele und Effekte des Ausdauertrainings</vt:lpstr>
      <vt:lpstr>Qualités athlétiques – endurance Objectifs et effets de l'entraînement d’endurance</vt:lpstr>
      <vt:lpstr>Atletica – resistenza Obiettivi ed effetti dell'allenamento di resistenza</vt:lpstr>
      <vt:lpstr>Athletik - Ausdauer  Methodische Aspekte des Ausdauertrainings</vt:lpstr>
      <vt:lpstr>Qualités athlétiques – endurance Aspect méthodologique de l’entrainement de l’endurance</vt:lpstr>
      <vt:lpstr>Atletica – resistenza Aspetti metodologici dell'allenamento di resistenza</vt:lpstr>
      <vt:lpstr>Athletik - Ausdauer  Trainingsmethoden</vt:lpstr>
      <vt:lpstr>Endurance Méthodes d'entraînement</vt:lpstr>
      <vt:lpstr>Atletica – resistenza Metodi di allenamento</vt:lpstr>
      <vt:lpstr>Athletik - Ausdauer  Trainingsmethoden</vt:lpstr>
      <vt:lpstr>Qualités athlétiques – endurance Méthodes d'entraînement</vt:lpstr>
      <vt:lpstr>Atletica – resistenza Metodi di allenamento</vt:lpstr>
      <vt:lpstr>Athletik - Ausdauer  Bestimmung der HFmax</vt:lpstr>
      <vt:lpstr>Qualités athlétiques – endurance Déterminer la fréquence cardiaque maximale</vt:lpstr>
      <vt:lpstr>Atletica – resistenza Determinare la frequenza cardiaca massimale</vt:lpstr>
      <vt:lpstr>Athletik - Ausdauer Trainingsload</vt:lpstr>
      <vt:lpstr>Qualités athlétiques – endurance Charge de l’entraînement</vt:lpstr>
      <vt:lpstr>Atletica – resistenza Carico dell’allenamento</vt:lpstr>
      <vt:lpstr>Athletik - Ausdauer Grundsätze für das Ausdauertraining</vt:lpstr>
      <vt:lpstr>Qualités athlétiques – endurance Principes de l'entraînement de l’endurance</vt:lpstr>
      <vt:lpstr>Atletica – resistenza Principi dell’allenamento di resistenza</vt:lpstr>
      <vt:lpstr>Entwicklungsfaktoren  Athletik – Kraft</vt:lpstr>
      <vt:lpstr>Facteurs de développement  Qualités athlétiques – force</vt:lpstr>
      <vt:lpstr>Fattori di sviluppo  Atletica – forza</vt:lpstr>
      <vt:lpstr>Athletik - Kraft  Definition</vt:lpstr>
      <vt:lpstr>Qualités athlétiques – force Définition</vt:lpstr>
      <vt:lpstr>Atletica – forza Definizione</vt:lpstr>
      <vt:lpstr>Athletik - Kraft</vt:lpstr>
      <vt:lpstr>Qualités athlétiques – force</vt:lpstr>
      <vt:lpstr>Atletica – forza</vt:lpstr>
      <vt:lpstr>Athletik - Kraft  Erscheinungsformen</vt:lpstr>
      <vt:lpstr>Qualités athlétiques – force Formes de manifestation</vt:lpstr>
      <vt:lpstr>Atletica – forza Forme di manifestazione</vt:lpstr>
      <vt:lpstr>Athletik - Kraft  Ziele und Effekte des Krafttrainings</vt:lpstr>
      <vt:lpstr>Qualités athlétiques – force Objectifs et effets de l'entraînement de la force</vt:lpstr>
      <vt:lpstr>Atletica – forza Obiettivi ed effetti dell'allenamento della forza</vt:lpstr>
      <vt:lpstr>Athletik - Kraft Ziele und Effekte des Krafttrainings</vt:lpstr>
      <vt:lpstr>Qualités athlétiques – force Objectifs et effets de l'entraînement de la force</vt:lpstr>
      <vt:lpstr>Atletica – forza Obiettivi ed effetti dell'allenamento della forza</vt:lpstr>
      <vt:lpstr>Athletik - Kraft  Methodische Aspekte des Krafttrainings</vt:lpstr>
      <vt:lpstr>Qualités athlétiques – force Aspect méthodologique de l’entrainement de la force</vt:lpstr>
      <vt:lpstr>Atletica – forza Aspetti metodologici dell'allenamento della forza</vt:lpstr>
      <vt:lpstr>Athletik - Kraft Methodische Aspekte des Krafttrainings</vt:lpstr>
      <vt:lpstr>Qualités athlétiques – force Aspect méthodologique de l’entrainement de la force</vt:lpstr>
      <vt:lpstr>Atletica – forza Aspetti metodologici dell'allenamento della forza</vt:lpstr>
      <vt:lpstr>Athletik - Kraft Intermuskuläre Koordination und Hypertrophie</vt:lpstr>
      <vt:lpstr>Qualités athlétiques – force Hypertrophie et coordination intramusculaire</vt:lpstr>
      <vt:lpstr>Atletica – forza Ipertrofia e coordinazione intramuscolare</vt:lpstr>
      <vt:lpstr>Athletik - Kraft  Trainingsmethoden</vt:lpstr>
      <vt:lpstr>Qualités athlétiques – force Méthodes d'entraînement</vt:lpstr>
      <vt:lpstr>Atletica – forza Metodi di allenamento</vt:lpstr>
      <vt:lpstr>Athletik - Kraft Krafttraining: Maximalbelastung</vt:lpstr>
      <vt:lpstr>Qualités athlétiques – force Entraînement de la force: charge maximale</vt:lpstr>
      <vt:lpstr>Atletica – forza Allenamento della forza: carico massimal</vt:lpstr>
      <vt:lpstr>Athletik - Kraft  Trainingsmethoden</vt:lpstr>
      <vt:lpstr>Qualités athlétiques – force Méthodes d'entraînement</vt:lpstr>
      <vt:lpstr>Atletica – forza Metodi di allenamento</vt:lpstr>
      <vt:lpstr>Athletik - Kraft Grundsätze für das Krafttrainings</vt:lpstr>
      <vt:lpstr>Qualités athlétiques – force Principes de l'entraînement de la force</vt:lpstr>
      <vt:lpstr>Atletica – forza Principi dell’allenamento della forza</vt:lpstr>
      <vt:lpstr>Athletik - Kraft Grundsätze für das Krafttrainings</vt:lpstr>
      <vt:lpstr>Qualités athlétiques – force Principes de l'entraînement de la force</vt:lpstr>
      <vt:lpstr>Atletica – forza Principi dell’allenamento della forza</vt:lpstr>
      <vt:lpstr>Training  Trainingsprinzipien: Pausen-Belastungsgestaltung</vt:lpstr>
      <vt:lpstr>Entraînement  Principes d‘entraînement: équilibre entre les pauses et les charges</vt:lpstr>
      <vt:lpstr>Allenamento  Principi dell’allenamento: equilibrio tra pause e carichi</vt:lpstr>
      <vt:lpstr>Training  Trainingsprinzipien: Pausen-Belastungsgestaltung</vt:lpstr>
      <vt:lpstr>Entraînement  Principes d‘entraînement: équilibre entre les pauses et les charges</vt:lpstr>
      <vt:lpstr>Allenamento  Principi dell’allenamento: equilibrio tra pause e carichi</vt:lpstr>
      <vt:lpstr>Training Trainingsprinzipien: regenerative Massnahmen</vt:lpstr>
      <vt:lpstr>Entraînement Principes d‘entraînement: mesures régénératives</vt:lpstr>
      <vt:lpstr>Allenamento Principi dell’allenamento: misure rigenerative</vt:lpstr>
      <vt:lpstr>Training Trainingsprinzipien: Periodisierung und Zyklisierung</vt:lpstr>
      <vt:lpstr>Entraînement Principes d‘entraînement: périodisation et cyclisation</vt:lpstr>
      <vt:lpstr>Allenamento Principi dell’allenamento: periodicizazzione e ciclicità</vt:lpstr>
      <vt:lpstr>Sport in der Armee</vt:lpstr>
      <vt:lpstr>Sport dans l’armée</vt:lpstr>
      <vt:lpstr>Sport nell’esercito</vt:lpstr>
      <vt:lpstr>Sport in der Armee Reglement 51.041 </vt:lpstr>
      <vt:lpstr>Sport dans l’armée Règlement 51.041 </vt:lpstr>
      <vt:lpstr>Sport nell’esercito Regolamento 51.041 </vt:lpstr>
      <vt:lpstr>Sport in der Armee - Rekrutenschule Inhalt 90 Minuten Lektionen</vt:lpstr>
      <vt:lpstr>Sport dans l’armée - École de recrues Contenus leçons de 90 minutes</vt:lpstr>
      <vt:lpstr>Sport nell’esercito - Scuola reclute Contenuto lezioni di 90 minuti</vt:lpstr>
      <vt:lpstr>Sport in der Armee - Rekrutenschule Inhalt 30 Minuten Lektionen</vt:lpstr>
      <vt:lpstr>Sport dans l’armée - École de recrues Contenus leçons de 30 minutes</vt:lpstr>
      <vt:lpstr>Sport nell’esercito - Scuola reclute Contenuto lezioni di 30 minuti</vt:lpstr>
      <vt:lpstr>Sport in der Armee - Unteroffiziersschule Inhalt 90 Minuten Lektionen</vt:lpstr>
      <vt:lpstr>Sport dans l’armée – École des sous-officiers Contenus leçons de 90 minutes</vt:lpstr>
      <vt:lpstr>Sport nell’esercito – Scuola sottufficiali Contenuto lezioni di 90 minuti</vt:lpstr>
      <vt:lpstr>Sport in der Armee - Unteroffiziersschule Inhalt 30 Minuten Lektionen</vt:lpstr>
      <vt:lpstr>Sport dans l’armée – École des sous-officiers Contenus leçons de 30 minutes</vt:lpstr>
      <vt:lpstr>Sport nell’esercito – Scuola sottufficiali Contenuto lezioni di 30 minuti</vt:lpstr>
      <vt:lpstr>Sport in der Armee - Offiziersschule Inhalt 90 Minuten Lektionen</vt:lpstr>
      <vt:lpstr>Sport dans l’armée - École des officiers Contenus leçons de 90 minutes</vt:lpstr>
      <vt:lpstr>Sport nell’esercito - Scuola di ufficiali Contenuto lezioni di 90 minuti</vt:lpstr>
      <vt:lpstr>Sport in der Armee - Offiziersschule Inhalt 30 Minuten Lektionen</vt:lpstr>
      <vt:lpstr>Sport dans l’armée - École des officiers Contenus leçons de 30 minutes</vt:lpstr>
      <vt:lpstr>Sport nell’esercito - Scuola di ufficiali Contenuto lezioni di 30 minuti</vt:lpstr>
      <vt:lpstr>Sport in der Armee – Kü C LG Inhalt 90 Minuten Lektionen</vt:lpstr>
      <vt:lpstr>Sport dans l’armée – SF chef cuis Contenus leçons de 90 minutes</vt:lpstr>
      <vt:lpstr>Sport nell’esercito – Cfo capocuc Contenuto lezioni di 90 minuti</vt:lpstr>
      <vt:lpstr>Sport in der Armee – Kü C LG Inhalt 30 Minuten Lektionen</vt:lpstr>
      <vt:lpstr>Sport dans l’armée – SF chef cuis Contenus leçons de 30 minutes</vt:lpstr>
      <vt:lpstr>Sport nell’esercito – Cfo capocuc Contenuto lezioni di 30 minuti</vt:lpstr>
      <vt:lpstr>Sport in der Armee – Höh Uof LG Inhalt 90 Minuten Lektionen</vt:lpstr>
      <vt:lpstr>Sport dans l’armée – SF sof sup Contenus leçons de 90 minutes</vt:lpstr>
      <vt:lpstr>Sport nell’esercito – Cfo suff sup Contenuto lezioni di 90 minuti</vt:lpstr>
      <vt:lpstr>Sport in der Armee – Höh Uof LG Inhalt 30 Minuten Lektionen</vt:lpstr>
      <vt:lpstr>Sport dans l’armée – SF sof sup Contenus leçons de 30 minutes</vt:lpstr>
      <vt:lpstr>Sport nell’esercito – Cfo suff sup Contenuto lezioni di 30 minuti</vt:lpstr>
      <vt:lpstr>Sport in der Armee – ADF Inhalt 90 Minuten Lektionen</vt:lpstr>
      <vt:lpstr>Sport dans l’armée – SIF Contenus leçons de 90 minutes</vt:lpstr>
      <vt:lpstr>Sport nell’esercito – SIF Contenuto lezioni di 90 minuti</vt:lpstr>
      <vt:lpstr>Sport in der Armee – ADF Inhalt 30 Minuten Lektionen</vt:lpstr>
      <vt:lpstr>Sport dans l’armée – SIF Contenus leçons de 30 minutes</vt:lpstr>
      <vt:lpstr>Sport nell’esercito – SIF Contenuto lezioni di 30 minuti</vt:lpstr>
      <vt:lpstr>Sport in der Schule/im Lehrgang Ausrüstung</vt:lpstr>
      <vt:lpstr>Sport à l’école/pendant la formation Équipement</vt:lpstr>
      <vt:lpstr>Sport a scuola/nel corso di formazione Attrezzatura</vt:lpstr>
      <vt:lpstr>Sport in der Schule/im Lehrgang Verhalten</vt:lpstr>
      <vt:lpstr>Sport à l’école/pendant la formation Comportement</vt:lpstr>
      <vt:lpstr>Sport a scuola/nel corso di formazione Comportamento</vt:lpstr>
      <vt:lpstr>Sport in der Schule/im Lehrgang Verhalten</vt:lpstr>
      <vt:lpstr>Sport à l’école/pendant la formation Comportement</vt:lpstr>
      <vt:lpstr>Sport a scuola/nel corso di formazione Comportamento</vt:lpstr>
      <vt:lpstr>Sport in der Schule/im Lehrgang Verletzung</vt:lpstr>
      <vt:lpstr>Sport à l’école/pendant la formation Violation</vt:lpstr>
      <vt:lpstr>Sport a scuola/nel corso di formazione Violazione</vt:lpstr>
      <vt:lpstr>Sport in der Schule/im Lehrgang Dispens</vt:lpstr>
      <vt:lpstr>Sport à l’école/pendant la formation Dispense</vt:lpstr>
      <vt:lpstr>Sport a scuola/nel corso di formazione Dispensa</vt:lpstr>
      <vt:lpstr>Sport in der Schule/im Lehrgang Regeneration</vt:lpstr>
      <vt:lpstr>Sport à l’école/pendant la formation Récupération</vt:lpstr>
      <vt:lpstr>Sport a scuola/nel corso di formazione Recupero</vt:lpstr>
      <vt:lpstr>Sport in der Schule/im Lehrgang Lebensmittelpyramide</vt:lpstr>
      <vt:lpstr>Sport à l’école/pendant la formation Pyramide alimentaire</vt:lpstr>
      <vt:lpstr>Sport a scuola/nel corso di formazione Piramide alimentare</vt:lpstr>
      <vt:lpstr>PowerPoint-Präsentation</vt:lpstr>
      <vt:lpstr>PowerPoint-Präsentation</vt:lpstr>
      <vt:lpstr>PowerPoint-Präsentation</vt:lpstr>
      <vt:lpstr>Sinnvermittlung</vt:lpstr>
      <vt:lpstr>Motivation</vt:lpstr>
      <vt:lpstr>Motivazione</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Aegerter Marc LVBGRABC</cp:lastModifiedBy>
  <cp:revision>1226</cp:revision>
  <cp:lastPrinted>2017-03-30T08:20:10Z</cp:lastPrinted>
  <dcterms:created xsi:type="dcterms:W3CDTF">2007-06-18T07:27:28Z</dcterms:created>
  <dcterms:modified xsi:type="dcterms:W3CDTF">2026-03-23T12:00:36Z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2025-09-29T09:04:27Z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5996d043-9e23-48f4-9c6f-0db1cc8e45be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